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514" r:id="rId3"/>
    <p:sldId id="967" r:id="rId4"/>
    <p:sldId id="950" r:id="rId5"/>
    <p:sldId id="951" r:id="rId6"/>
    <p:sldId id="962" r:id="rId7"/>
    <p:sldId id="954" r:id="rId8"/>
    <p:sldId id="955" r:id="rId9"/>
    <p:sldId id="956" r:id="rId10"/>
    <p:sldId id="957" r:id="rId11"/>
    <p:sldId id="963" r:id="rId12"/>
    <p:sldId id="958" r:id="rId13"/>
    <p:sldId id="960" r:id="rId14"/>
    <p:sldId id="969" r:id="rId15"/>
    <p:sldId id="970" r:id="rId16"/>
    <p:sldId id="994" r:id="rId17"/>
    <p:sldId id="995" r:id="rId18"/>
    <p:sldId id="966" r:id="rId19"/>
    <p:sldId id="964" r:id="rId20"/>
    <p:sldId id="990" r:id="rId21"/>
    <p:sldId id="971" r:id="rId22"/>
    <p:sldId id="972" r:id="rId23"/>
    <p:sldId id="973" r:id="rId24"/>
    <p:sldId id="993" r:id="rId25"/>
    <p:sldId id="992" r:id="rId26"/>
    <p:sldId id="976" r:id="rId27"/>
    <p:sldId id="977" r:id="rId28"/>
    <p:sldId id="997" r:id="rId29"/>
    <p:sldId id="980" r:id="rId30"/>
    <p:sldId id="981" r:id="rId31"/>
    <p:sldId id="982" r:id="rId32"/>
    <p:sldId id="984" r:id="rId33"/>
    <p:sldId id="985" r:id="rId34"/>
    <p:sldId id="986" r:id="rId35"/>
    <p:sldId id="974" r:id="rId36"/>
    <p:sldId id="975" r:id="rId37"/>
    <p:sldId id="945" r:id="rId38"/>
    <p:sldId id="946" r:id="rId39"/>
    <p:sldId id="947" r:id="rId40"/>
    <p:sldId id="948" r:id="rId41"/>
    <p:sldId id="996" r:id="rId42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7" autoAdjust="0"/>
    <p:restoredTop sz="71396" autoAdjust="0"/>
  </p:normalViewPr>
  <p:slideViewPr>
    <p:cSldViewPr>
      <p:cViewPr>
        <p:scale>
          <a:sx n="60" d="100"/>
          <a:sy n="60" d="100"/>
        </p:scale>
        <p:origin x="-16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ida%20Diaz\AppData\Roaming\Microsoft\Excel\Llibre1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153105861767284E-2"/>
          <c:y val="7.407407407407407E-2"/>
          <c:w val="0.86037467191601047"/>
          <c:h val="0.8473148148148148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732B4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Full5!$B$3:$B$8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xVal>
          <c:yVal>
            <c:numRef>
              <c:f>Full5!$C$3:$C$8</c:f>
              <c:numCache>
                <c:formatCode>General</c:formatCode>
                <c:ptCount val="6"/>
                <c:pt idx="0">
                  <c:v>203</c:v>
                </c:pt>
                <c:pt idx="1">
                  <c:v>363</c:v>
                </c:pt>
                <c:pt idx="2">
                  <c:v>367</c:v>
                </c:pt>
                <c:pt idx="3">
                  <c:v>326</c:v>
                </c:pt>
                <c:pt idx="4">
                  <c:v>275</c:v>
                </c:pt>
                <c:pt idx="5">
                  <c:v>308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E54-4AFA-983D-EB9628CC7F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357504"/>
        <c:axId val="62359424"/>
      </c:scatterChart>
      <c:valAx>
        <c:axId val="62357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2359424"/>
        <c:crosses val="autoZero"/>
        <c:crossBetween val="midCat"/>
      </c:valAx>
      <c:valAx>
        <c:axId val="6235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23575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5041B4-34D6-4A00-8815-87F92629F64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810B30E-03A5-4DBD-A00D-7270AACDCE57}">
      <dgm:prSet phldrT="[Texto]"/>
      <dgm:spPr>
        <a:solidFill>
          <a:srgbClr val="732B47"/>
        </a:solidFill>
      </dgm:spPr>
      <dgm:t>
        <a:bodyPr/>
        <a:lstStyle/>
        <a:p>
          <a:r>
            <a:rPr lang="es-ES" b="1" dirty="0"/>
            <a:t>STAFF MEMBER LEVEL</a:t>
          </a:r>
        </a:p>
      </dgm:t>
    </dgm:pt>
    <dgm:pt modelId="{2AF2618C-6087-4278-AB71-B12B1F221040}" type="parTrans" cxnId="{36B0F0B5-CE48-45EB-8A95-75E8BE27FD90}">
      <dgm:prSet/>
      <dgm:spPr/>
      <dgm:t>
        <a:bodyPr/>
        <a:lstStyle/>
        <a:p>
          <a:endParaRPr lang="es-ES"/>
        </a:p>
      </dgm:t>
    </dgm:pt>
    <dgm:pt modelId="{A2DF362C-E982-4932-8EE8-3D5AF1D390FF}" type="sibTrans" cxnId="{36B0F0B5-CE48-45EB-8A95-75E8BE27FD90}">
      <dgm:prSet/>
      <dgm:spPr/>
      <dgm:t>
        <a:bodyPr/>
        <a:lstStyle/>
        <a:p>
          <a:endParaRPr lang="es-ES"/>
        </a:p>
      </dgm:t>
    </dgm:pt>
    <dgm:pt modelId="{837AFDE9-409C-43C5-9F0A-EF5B2F2C88DE}">
      <dgm:prSet phldrT="[Texto]" custT="1"/>
      <dgm:spPr>
        <a:solidFill>
          <a:schemeClr val="bg1">
            <a:lumMod val="95000"/>
            <a:alpha val="90000"/>
          </a:schemeClr>
        </a:solidFill>
        <a:ln w="28575">
          <a:solidFill>
            <a:srgbClr val="732B47">
              <a:alpha val="90000"/>
            </a:srgbClr>
          </a:solidFill>
        </a:ln>
      </dgm:spPr>
      <dgm:t>
        <a:bodyPr/>
        <a:lstStyle/>
        <a:p>
          <a:endParaRPr lang="es-ES" sz="1800" dirty="0"/>
        </a:p>
      </dgm:t>
    </dgm:pt>
    <dgm:pt modelId="{A87B1E52-CBBA-48CC-BB06-F1A12832EC1A}" type="parTrans" cxnId="{506246C5-1F7A-468F-BC23-F6870E7D2274}">
      <dgm:prSet/>
      <dgm:spPr/>
      <dgm:t>
        <a:bodyPr/>
        <a:lstStyle/>
        <a:p>
          <a:endParaRPr lang="es-ES"/>
        </a:p>
      </dgm:t>
    </dgm:pt>
    <dgm:pt modelId="{89FC22B5-DFAF-4FD6-AE89-D268A24A8251}" type="sibTrans" cxnId="{506246C5-1F7A-468F-BC23-F6870E7D2274}">
      <dgm:prSet/>
      <dgm:spPr/>
      <dgm:t>
        <a:bodyPr/>
        <a:lstStyle/>
        <a:p>
          <a:endParaRPr lang="es-ES"/>
        </a:p>
      </dgm:t>
    </dgm:pt>
    <dgm:pt modelId="{344EA429-95DD-4325-A80D-F00999118C2F}">
      <dgm:prSet phldrT="[Texto]"/>
      <dgm:spPr>
        <a:solidFill>
          <a:srgbClr val="732B47"/>
        </a:solidFill>
      </dgm:spPr>
      <dgm:t>
        <a:bodyPr/>
        <a:lstStyle/>
        <a:p>
          <a:r>
            <a:rPr lang="es-ES" b="1" dirty="0"/>
            <a:t>ORGANISATION LEVEL</a:t>
          </a:r>
        </a:p>
      </dgm:t>
    </dgm:pt>
    <dgm:pt modelId="{3F56B162-0812-451A-9A2F-5256340AC19C}" type="parTrans" cxnId="{F1443CAF-7322-4AA8-9758-A513134A3737}">
      <dgm:prSet/>
      <dgm:spPr/>
      <dgm:t>
        <a:bodyPr/>
        <a:lstStyle/>
        <a:p>
          <a:endParaRPr lang="es-ES"/>
        </a:p>
      </dgm:t>
    </dgm:pt>
    <dgm:pt modelId="{AF5CB233-A19B-4D22-B66D-51741C4F5F7E}" type="sibTrans" cxnId="{F1443CAF-7322-4AA8-9758-A513134A3737}">
      <dgm:prSet/>
      <dgm:spPr/>
      <dgm:t>
        <a:bodyPr/>
        <a:lstStyle/>
        <a:p>
          <a:endParaRPr lang="es-ES"/>
        </a:p>
      </dgm:t>
    </dgm:pt>
    <dgm:pt modelId="{D6D2FDDB-1FB8-4CAF-A02C-567213BC5204}">
      <dgm:prSet phldrT="[Texto]" custT="1"/>
      <dgm:spPr>
        <a:solidFill>
          <a:schemeClr val="bg1">
            <a:lumMod val="95000"/>
            <a:alpha val="90000"/>
          </a:schemeClr>
        </a:solidFill>
        <a:ln w="28575">
          <a:solidFill>
            <a:srgbClr val="732B47">
              <a:alpha val="90000"/>
            </a:srgbClr>
          </a:solidFill>
        </a:ln>
      </dgm:spPr>
      <dgm:t>
        <a:bodyPr/>
        <a:lstStyle/>
        <a:p>
          <a:endParaRPr lang="es-ES" sz="1400" b="1" dirty="0"/>
        </a:p>
      </dgm:t>
    </dgm:pt>
    <dgm:pt modelId="{3D09997D-8867-4DC6-A4AC-F4291D3C7D0F}" type="parTrans" cxnId="{8BB3A53B-3D2C-4F7D-A09B-5AF2758F667F}">
      <dgm:prSet/>
      <dgm:spPr/>
      <dgm:t>
        <a:bodyPr/>
        <a:lstStyle/>
        <a:p>
          <a:endParaRPr lang="es-ES"/>
        </a:p>
      </dgm:t>
    </dgm:pt>
    <dgm:pt modelId="{91D3E337-8F38-4A03-816A-328BC3EC29B9}" type="sibTrans" cxnId="{8BB3A53B-3D2C-4F7D-A09B-5AF2758F667F}">
      <dgm:prSet/>
      <dgm:spPr/>
      <dgm:t>
        <a:bodyPr/>
        <a:lstStyle/>
        <a:p>
          <a:endParaRPr lang="es-ES"/>
        </a:p>
      </dgm:t>
    </dgm:pt>
    <dgm:pt modelId="{470D8FF9-646A-4B7F-B563-F66165660E27}">
      <dgm:prSet phldrT="[Texto]"/>
      <dgm:spPr>
        <a:solidFill>
          <a:srgbClr val="732B47"/>
        </a:solidFill>
      </dgm:spPr>
      <dgm:t>
        <a:bodyPr/>
        <a:lstStyle/>
        <a:p>
          <a:r>
            <a:rPr lang="es-ES" b="1" dirty="0"/>
            <a:t>SYSTEM LEVEL</a:t>
          </a:r>
        </a:p>
      </dgm:t>
    </dgm:pt>
    <dgm:pt modelId="{F9EFC7B3-EC12-4F14-857A-27F285F1C2BF}" type="parTrans" cxnId="{E4F51691-6B65-47AD-8C49-4A4BDE879A7C}">
      <dgm:prSet/>
      <dgm:spPr/>
      <dgm:t>
        <a:bodyPr/>
        <a:lstStyle/>
        <a:p>
          <a:endParaRPr lang="es-ES"/>
        </a:p>
      </dgm:t>
    </dgm:pt>
    <dgm:pt modelId="{B9F60760-2CC1-48B1-9A13-85103BF1A628}" type="sibTrans" cxnId="{E4F51691-6B65-47AD-8C49-4A4BDE879A7C}">
      <dgm:prSet/>
      <dgm:spPr/>
      <dgm:t>
        <a:bodyPr/>
        <a:lstStyle/>
        <a:p>
          <a:endParaRPr lang="es-ES"/>
        </a:p>
      </dgm:t>
    </dgm:pt>
    <dgm:pt modelId="{E61993E6-07D5-4CF9-905D-54ABDF373406}">
      <dgm:prSet phldrT="[Texto]" custT="1"/>
      <dgm:spPr>
        <a:solidFill>
          <a:schemeClr val="bg1">
            <a:lumMod val="95000"/>
            <a:alpha val="90000"/>
          </a:schemeClr>
        </a:solidFill>
        <a:ln w="28575">
          <a:solidFill>
            <a:srgbClr val="732B47">
              <a:alpha val="90000"/>
            </a:srgbClr>
          </a:solidFill>
        </a:ln>
      </dgm:spPr>
      <dgm:t>
        <a:bodyPr/>
        <a:lstStyle/>
        <a:p>
          <a:endParaRPr lang="es-ES" sz="1400" dirty="0"/>
        </a:p>
      </dgm:t>
    </dgm:pt>
    <dgm:pt modelId="{6DB55B36-19DB-444A-9E25-CBA6DE2E1168}" type="parTrans" cxnId="{5CBDB31C-F96A-4B7B-8C8B-D01F3E9A6A46}">
      <dgm:prSet/>
      <dgm:spPr/>
      <dgm:t>
        <a:bodyPr/>
        <a:lstStyle/>
        <a:p>
          <a:endParaRPr lang="es-ES"/>
        </a:p>
      </dgm:t>
    </dgm:pt>
    <dgm:pt modelId="{493EE46F-A04D-4085-A507-7FC790917B3D}" type="sibTrans" cxnId="{5CBDB31C-F96A-4B7B-8C8B-D01F3E9A6A46}">
      <dgm:prSet/>
      <dgm:spPr/>
      <dgm:t>
        <a:bodyPr/>
        <a:lstStyle/>
        <a:p>
          <a:endParaRPr lang="es-ES"/>
        </a:p>
      </dgm:t>
    </dgm:pt>
    <dgm:pt modelId="{9D821C8E-9C8B-45E8-B878-847D57B0A1F0}">
      <dgm:prSet custT="1"/>
      <dgm:spPr/>
      <dgm:t>
        <a:bodyPr/>
        <a:lstStyle/>
        <a:p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Increased skills</a:t>
          </a:r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, both research-related and transferable ones, leading to improved employability and career prospects both </a:t>
          </a:r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in and outside academia</a:t>
          </a:r>
          <a:endParaRPr lang="en-US" altLang="ca-ES" sz="1800" dirty="0">
            <a:solidFill>
              <a:srgbClr val="000000"/>
            </a:solidFill>
            <a:latin typeface="Calibri" panose="020F0502020204030204" pitchFamily="34" charset="0"/>
          </a:endParaRPr>
        </a:p>
      </dgm:t>
    </dgm:pt>
    <dgm:pt modelId="{3DE0F85A-E1FF-4FBA-8A55-41497B1B5E64}" type="parTrans" cxnId="{85D85DBA-2A43-430D-959E-8D9A4D72C0D8}">
      <dgm:prSet/>
      <dgm:spPr/>
      <dgm:t>
        <a:bodyPr/>
        <a:lstStyle/>
        <a:p>
          <a:endParaRPr lang="ca-ES"/>
        </a:p>
      </dgm:t>
    </dgm:pt>
    <dgm:pt modelId="{93A595BF-2350-40E5-9BA3-0667EF24F5B0}" type="sibTrans" cxnId="{85D85DBA-2A43-430D-959E-8D9A4D72C0D8}">
      <dgm:prSet/>
      <dgm:spPr/>
      <dgm:t>
        <a:bodyPr/>
        <a:lstStyle/>
        <a:p>
          <a:endParaRPr lang="ca-ES"/>
        </a:p>
      </dgm:t>
    </dgm:pt>
    <dgm:pt modelId="{E7469482-65FB-4CBA-A977-C938B3BEFE2F}">
      <dgm:prSet custT="1"/>
      <dgm:spPr/>
      <dgm:t>
        <a:bodyPr/>
        <a:lstStyle/>
        <a:p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Increase in high impact </a:t>
          </a:r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R&amp;I output</a:t>
          </a:r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, contribution to the knowledge-based economy and society</a:t>
          </a:r>
        </a:p>
      </dgm:t>
    </dgm:pt>
    <dgm:pt modelId="{F07971D0-5F58-4214-B662-0F6BA2B29E0E}" type="parTrans" cxnId="{61582B72-4835-44B1-A308-6D1D88E04934}">
      <dgm:prSet/>
      <dgm:spPr/>
      <dgm:t>
        <a:bodyPr/>
        <a:lstStyle/>
        <a:p>
          <a:endParaRPr lang="ca-ES"/>
        </a:p>
      </dgm:t>
    </dgm:pt>
    <dgm:pt modelId="{F39BCD29-D707-45FD-AA72-964366F18B73}" type="sibTrans" cxnId="{61582B72-4835-44B1-A308-6D1D88E04934}">
      <dgm:prSet/>
      <dgm:spPr/>
      <dgm:t>
        <a:bodyPr/>
        <a:lstStyle/>
        <a:p>
          <a:endParaRPr lang="ca-ES"/>
        </a:p>
      </dgm:t>
    </dgm:pt>
    <dgm:pt modelId="{B4DB5BB6-884F-452E-9D04-88D8558FC912}">
      <dgm:prSet custT="1"/>
      <dgm:spPr/>
      <dgm:t>
        <a:bodyPr/>
        <a:lstStyle/>
        <a:p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Enhanced cooperation and </a:t>
          </a:r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transfer of knowledge </a:t>
          </a:r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between sectors and disciplines</a:t>
          </a:r>
        </a:p>
      </dgm:t>
    </dgm:pt>
    <dgm:pt modelId="{0492C8BA-CD00-48D2-BB04-5B40FD872343}" type="parTrans" cxnId="{CEF901BF-B9D5-41EA-B191-FDF9B038841D}">
      <dgm:prSet/>
      <dgm:spPr/>
      <dgm:t>
        <a:bodyPr/>
        <a:lstStyle/>
        <a:p>
          <a:endParaRPr lang="ca-ES"/>
        </a:p>
      </dgm:t>
    </dgm:pt>
    <dgm:pt modelId="{F5928AFD-433D-4C4A-A21D-CB786A0A0694}" type="sibTrans" cxnId="{CEF901BF-B9D5-41EA-B191-FDF9B038841D}">
      <dgm:prSet/>
      <dgm:spPr/>
      <dgm:t>
        <a:bodyPr/>
        <a:lstStyle/>
        <a:p>
          <a:endParaRPr lang="ca-ES"/>
        </a:p>
      </dgm:t>
    </dgm:pt>
    <dgm:pt modelId="{B9C5F50F-6E52-40D5-9CCD-2BD24762F64E}">
      <dgm:prSet custT="1"/>
      <dgm:spPr/>
      <dgm:t>
        <a:bodyPr/>
        <a:lstStyle/>
        <a:p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Strengthening of international and intersectoral </a:t>
          </a:r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collaborative networks</a:t>
          </a:r>
          <a:endParaRPr lang="en-US" altLang="ca-ES" sz="1800" dirty="0">
            <a:solidFill>
              <a:srgbClr val="000000"/>
            </a:solidFill>
            <a:latin typeface="Calibri" panose="020F0502020204030204" pitchFamily="34" charset="0"/>
          </a:endParaRPr>
        </a:p>
      </dgm:t>
    </dgm:pt>
    <dgm:pt modelId="{9012ACE5-9922-4D74-BC29-DB5C49E67B8F}" type="parTrans" cxnId="{AD0E3A35-0640-4C46-8C74-F85AA6C78CF3}">
      <dgm:prSet/>
      <dgm:spPr/>
      <dgm:t>
        <a:bodyPr/>
        <a:lstStyle/>
        <a:p>
          <a:endParaRPr lang="ca-ES"/>
        </a:p>
      </dgm:t>
    </dgm:pt>
    <dgm:pt modelId="{8CCB0D5E-B7E6-49E6-8C24-A81C419D58E7}" type="sibTrans" cxnId="{AD0E3A35-0640-4C46-8C74-F85AA6C78CF3}">
      <dgm:prSet/>
      <dgm:spPr/>
      <dgm:t>
        <a:bodyPr/>
        <a:lstStyle/>
        <a:p>
          <a:endParaRPr lang="ca-ES"/>
        </a:p>
      </dgm:t>
    </dgm:pt>
    <dgm:pt modelId="{31688A4D-0675-43CD-B87A-B69DFF3ED810}">
      <dgm:prSet custT="1"/>
      <dgm:spPr/>
      <dgm:t>
        <a:bodyPr/>
        <a:lstStyle/>
        <a:p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Boosting of R&amp;I capacity </a:t>
          </a:r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among participating </a:t>
          </a:r>
          <a:r>
            <a:rPr lang="en-US" altLang="ca-ES" sz="1800" dirty="0" err="1">
              <a:solidFill>
                <a:srgbClr val="000000"/>
              </a:solidFill>
              <a:latin typeface="Calibri" panose="020F0502020204030204" pitchFamily="34" charset="0"/>
            </a:rPr>
            <a:t>organisations</a:t>
          </a:r>
          <a:endParaRPr lang="en-US" altLang="ca-ES" sz="1800" dirty="0">
            <a:solidFill>
              <a:srgbClr val="000000"/>
            </a:solidFill>
            <a:latin typeface="Calibri" panose="020F0502020204030204" pitchFamily="34" charset="0"/>
          </a:endParaRPr>
        </a:p>
      </dgm:t>
    </dgm:pt>
    <dgm:pt modelId="{CE2D9747-543C-4649-8C89-24004FD165F6}" type="parTrans" cxnId="{D0105842-6409-4C66-B550-F04D68811D53}">
      <dgm:prSet/>
      <dgm:spPr/>
      <dgm:t>
        <a:bodyPr/>
        <a:lstStyle/>
        <a:p>
          <a:endParaRPr lang="ca-ES"/>
        </a:p>
      </dgm:t>
    </dgm:pt>
    <dgm:pt modelId="{57974DB4-4DE0-45AF-92B4-5BF31EB44799}" type="sibTrans" cxnId="{D0105842-6409-4C66-B550-F04D68811D53}">
      <dgm:prSet/>
      <dgm:spPr/>
      <dgm:t>
        <a:bodyPr/>
        <a:lstStyle/>
        <a:p>
          <a:endParaRPr lang="ca-ES"/>
        </a:p>
      </dgm:t>
    </dgm:pt>
    <dgm:pt modelId="{21B15E27-9CD9-483E-BBFB-508E6E5BD1E0}">
      <dgm:prSet custT="1"/>
      <dgm:spPr/>
      <dgm:t>
        <a:bodyPr/>
        <a:lstStyle/>
        <a:p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Increase in international, interdisciplinary and intersectoral </a:t>
          </a:r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mobility of researchers </a:t>
          </a:r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in Europe</a:t>
          </a:r>
        </a:p>
      </dgm:t>
    </dgm:pt>
    <dgm:pt modelId="{AFE302A5-E87B-4C85-B094-A0C1E4FFBF9F}" type="parTrans" cxnId="{7456B2C0-50D9-4CEB-8485-C5F8BA050945}">
      <dgm:prSet/>
      <dgm:spPr/>
      <dgm:t>
        <a:bodyPr/>
        <a:lstStyle/>
        <a:p>
          <a:endParaRPr lang="ca-ES"/>
        </a:p>
      </dgm:t>
    </dgm:pt>
    <dgm:pt modelId="{9F03CFA6-EA52-4487-93C2-85DED0FF69CF}" type="sibTrans" cxnId="{7456B2C0-50D9-4CEB-8485-C5F8BA050945}">
      <dgm:prSet/>
      <dgm:spPr/>
      <dgm:t>
        <a:bodyPr/>
        <a:lstStyle/>
        <a:p>
          <a:endParaRPr lang="ca-ES"/>
        </a:p>
      </dgm:t>
    </dgm:pt>
    <dgm:pt modelId="{3C0CD55D-D1C1-4843-8348-5BC79A899141}">
      <dgm:prSet custT="1"/>
      <dgm:spPr/>
      <dgm:t>
        <a:bodyPr/>
        <a:lstStyle/>
        <a:p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Strengthening of Europe's human capital base and </a:t>
          </a:r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attractiveness </a:t>
          </a:r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as an R&amp;I destination</a:t>
          </a:r>
        </a:p>
      </dgm:t>
    </dgm:pt>
    <dgm:pt modelId="{35876290-2212-4220-B741-41051E376DCA}" type="parTrans" cxnId="{D3D5B055-BAFC-459F-89C2-6A8385FA655B}">
      <dgm:prSet/>
      <dgm:spPr/>
      <dgm:t>
        <a:bodyPr/>
        <a:lstStyle/>
        <a:p>
          <a:endParaRPr lang="ca-ES"/>
        </a:p>
      </dgm:t>
    </dgm:pt>
    <dgm:pt modelId="{32AC2976-0AC8-4B05-8BB9-0417578E0AB5}" type="sibTrans" cxnId="{D3D5B055-BAFC-459F-89C2-6A8385FA655B}">
      <dgm:prSet/>
      <dgm:spPr/>
      <dgm:t>
        <a:bodyPr/>
        <a:lstStyle/>
        <a:p>
          <a:endParaRPr lang="ca-ES"/>
        </a:p>
      </dgm:t>
    </dgm:pt>
    <dgm:pt modelId="{C47D0C83-A645-484E-9BFB-0921F82F6E0C}">
      <dgm:prSet custT="1"/>
      <dgm:spPr/>
      <dgm:t>
        <a:bodyPr/>
        <a:lstStyle/>
        <a:p>
          <a:r>
            <a:rPr lang="en-US" altLang="ca-ES" sz="1800" dirty="0">
              <a:solidFill>
                <a:srgbClr val="000000"/>
              </a:solidFill>
              <a:latin typeface="Calibri" panose="020F0502020204030204" pitchFamily="34" charset="0"/>
            </a:rPr>
            <a:t>Better quality R&amp;I contributing to Europe's </a:t>
          </a:r>
          <a:r>
            <a:rPr lang="en-US" altLang="ca-ES" sz="1800" b="1" dirty="0">
              <a:solidFill>
                <a:srgbClr val="000000"/>
              </a:solidFill>
              <a:latin typeface="Calibri" panose="020F0502020204030204" pitchFamily="34" charset="0"/>
            </a:rPr>
            <a:t>competitiveness and growth</a:t>
          </a:r>
          <a:endParaRPr lang="en-US" altLang="ca-ES" sz="1800" dirty="0">
            <a:solidFill>
              <a:srgbClr val="000000"/>
            </a:solidFill>
            <a:latin typeface="Calibri" panose="020F0502020204030204" pitchFamily="34" charset="0"/>
          </a:endParaRPr>
        </a:p>
      </dgm:t>
    </dgm:pt>
    <dgm:pt modelId="{D3ACD0B8-ECB9-4683-9133-4738FE874338}" type="parTrans" cxnId="{CB587409-431B-49FA-9851-BE4EA3EF0DDB}">
      <dgm:prSet/>
      <dgm:spPr/>
      <dgm:t>
        <a:bodyPr/>
        <a:lstStyle/>
        <a:p>
          <a:endParaRPr lang="ca-ES"/>
        </a:p>
      </dgm:t>
    </dgm:pt>
    <dgm:pt modelId="{78056398-E00E-40E1-BE21-240E0FE3889E}" type="sibTrans" cxnId="{CB587409-431B-49FA-9851-BE4EA3EF0DDB}">
      <dgm:prSet/>
      <dgm:spPr/>
      <dgm:t>
        <a:bodyPr/>
        <a:lstStyle/>
        <a:p>
          <a:endParaRPr lang="ca-ES"/>
        </a:p>
      </dgm:t>
    </dgm:pt>
    <dgm:pt modelId="{5C8CA617-D041-4498-86D1-120D7A2E29AE}" type="pres">
      <dgm:prSet presAssocID="{595041B4-34D6-4A00-8815-87F92629F6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EC935C0-FCD9-4519-991A-BA5043CE71F9}" type="pres">
      <dgm:prSet presAssocID="{8810B30E-03A5-4DBD-A00D-7270AACDCE57}" presName="linNode" presStyleCnt="0"/>
      <dgm:spPr/>
    </dgm:pt>
    <dgm:pt modelId="{1792F172-E013-4E82-BC61-FEF0C1270359}" type="pres">
      <dgm:prSet presAssocID="{8810B30E-03A5-4DBD-A00D-7270AACDCE57}" presName="parentText" presStyleLbl="node1" presStyleIdx="0" presStyleCnt="3" custScaleX="7018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CB24C0-28B6-4132-9A56-7333DD14A5A0}" type="pres">
      <dgm:prSet presAssocID="{8810B30E-03A5-4DBD-A00D-7270AACDCE57}" presName="descendantText" presStyleLbl="alignAccFollowNode1" presStyleIdx="0" presStyleCnt="3" custScaleX="164202" custScaleY="120326" custLinFactNeighborX="10322" custLinFactNeighborY="-37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EDA269-F655-4F66-A7D3-D1BD2528BD15}" type="pres">
      <dgm:prSet presAssocID="{A2DF362C-E982-4932-8EE8-3D5AF1D390FF}" presName="sp" presStyleCnt="0"/>
      <dgm:spPr/>
    </dgm:pt>
    <dgm:pt modelId="{8815D264-1B95-4E5B-8FF8-A671C763F291}" type="pres">
      <dgm:prSet presAssocID="{344EA429-95DD-4325-A80D-F00999118C2F}" presName="linNode" presStyleCnt="0"/>
      <dgm:spPr/>
    </dgm:pt>
    <dgm:pt modelId="{20EA5592-5AFD-4132-86FA-4D022757125C}" type="pres">
      <dgm:prSet presAssocID="{344EA429-95DD-4325-A80D-F00999118C2F}" presName="parentText" presStyleLbl="node1" presStyleIdx="1" presStyleCnt="3" custScaleX="6389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8CD46F-DE14-4F74-9BB9-2F1117FDBE8C}" type="pres">
      <dgm:prSet presAssocID="{344EA429-95DD-4325-A80D-F00999118C2F}" presName="descendantText" presStyleLbl="alignAccFollowNode1" presStyleIdx="1" presStyleCnt="3" custScaleX="140526" custScaleY="1136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63438A-E173-4375-BC60-40A17735CC0B}" type="pres">
      <dgm:prSet presAssocID="{AF5CB233-A19B-4D22-B66D-51741C4F5F7E}" presName="sp" presStyleCnt="0"/>
      <dgm:spPr/>
    </dgm:pt>
    <dgm:pt modelId="{E1F5E698-A79B-4796-9D5E-F5050FC99E81}" type="pres">
      <dgm:prSet presAssocID="{470D8FF9-646A-4B7F-B563-F66165660E27}" presName="linNode" presStyleCnt="0"/>
      <dgm:spPr/>
    </dgm:pt>
    <dgm:pt modelId="{41A71D21-F9AE-4762-BA94-DA7E1489F0F9}" type="pres">
      <dgm:prSet presAssocID="{470D8FF9-646A-4B7F-B563-F66165660E27}" presName="parentText" presStyleLbl="node1" presStyleIdx="2" presStyleCnt="3" custScaleX="5513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45EFAF-9DFB-400D-BAD8-BADF8BFD2CAF}" type="pres">
      <dgm:prSet presAssocID="{470D8FF9-646A-4B7F-B563-F66165660E27}" presName="descendantText" presStyleLbl="alignAccFollowNode1" presStyleIdx="2" presStyleCnt="3" custScaleX="125270" custScaleY="1255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DBC205A-0FC9-4DEC-B7DA-03ED22A52C96}" type="presOf" srcId="{470D8FF9-646A-4B7F-B563-F66165660E27}" destId="{41A71D21-F9AE-4762-BA94-DA7E1489F0F9}" srcOrd="0" destOrd="0" presId="urn:microsoft.com/office/officeart/2005/8/layout/vList5"/>
    <dgm:cxn modelId="{CEF901BF-B9D5-41EA-B191-FDF9B038841D}" srcId="{344EA429-95DD-4325-A80D-F00999118C2F}" destId="{B4DB5BB6-884F-452E-9D04-88D8558FC912}" srcOrd="1" destOrd="0" parTransId="{0492C8BA-CD00-48D2-BB04-5B40FD872343}" sibTransId="{F5928AFD-433D-4C4A-A21D-CB786A0A0694}"/>
    <dgm:cxn modelId="{D3D5B055-BAFC-459F-89C2-6A8385FA655B}" srcId="{470D8FF9-646A-4B7F-B563-F66165660E27}" destId="{3C0CD55D-D1C1-4843-8348-5BC79A899141}" srcOrd="2" destOrd="0" parTransId="{35876290-2212-4220-B741-41051E376DCA}" sibTransId="{32AC2976-0AC8-4B05-8BB9-0417578E0AB5}"/>
    <dgm:cxn modelId="{02FAE327-AB51-4D1C-ADE2-D82FEE68608E}" type="presOf" srcId="{D6D2FDDB-1FB8-4CAF-A02C-567213BC5204}" destId="{AC8CD46F-DE14-4F74-9BB9-2F1117FDBE8C}" srcOrd="0" destOrd="0" presId="urn:microsoft.com/office/officeart/2005/8/layout/vList5"/>
    <dgm:cxn modelId="{C03B2713-35CC-437F-A1FA-90B62A275481}" type="presOf" srcId="{E7469482-65FB-4CBA-A977-C938B3BEFE2F}" destId="{6CCB24C0-28B6-4132-9A56-7333DD14A5A0}" srcOrd="0" destOrd="2" presId="urn:microsoft.com/office/officeart/2005/8/layout/vList5"/>
    <dgm:cxn modelId="{FF1CA118-067F-45EF-ACEB-938157AC4F34}" type="presOf" srcId="{9D821C8E-9C8B-45E8-B878-847D57B0A1F0}" destId="{6CCB24C0-28B6-4132-9A56-7333DD14A5A0}" srcOrd="0" destOrd="1" presId="urn:microsoft.com/office/officeart/2005/8/layout/vList5"/>
    <dgm:cxn modelId="{EB2CDD78-04A3-44F2-BC4C-740689128A41}" type="presOf" srcId="{E61993E6-07D5-4CF9-905D-54ABDF373406}" destId="{8945EFAF-9DFB-400D-BAD8-BADF8BFD2CAF}" srcOrd="0" destOrd="0" presId="urn:microsoft.com/office/officeart/2005/8/layout/vList5"/>
    <dgm:cxn modelId="{A02067D2-F4C5-4DF4-84F0-E01DE378755F}" type="presOf" srcId="{31688A4D-0675-43CD-B87A-B69DFF3ED810}" destId="{AC8CD46F-DE14-4F74-9BB9-2F1117FDBE8C}" srcOrd="0" destOrd="3" presId="urn:microsoft.com/office/officeart/2005/8/layout/vList5"/>
    <dgm:cxn modelId="{9FF24E93-C3D1-4719-9B0C-0958231B0DE9}" type="presOf" srcId="{B4DB5BB6-884F-452E-9D04-88D8558FC912}" destId="{AC8CD46F-DE14-4F74-9BB9-2F1117FDBE8C}" srcOrd="0" destOrd="1" presId="urn:microsoft.com/office/officeart/2005/8/layout/vList5"/>
    <dgm:cxn modelId="{36B0F0B5-CE48-45EB-8A95-75E8BE27FD90}" srcId="{595041B4-34D6-4A00-8815-87F92629F647}" destId="{8810B30E-03A5-4DBD-A00D-7270AACDCE57}" srcOrd="0" destOrd="0" parTransId="{2AF2618C-6087-4278-AB71-B12B1F221040}" sibTransId="{A2DF362C-E982-4932-8EE8-3D5AF1D390FF}"/>
    <dgm:cxn modelId="{C3629B9B-D1E0-47C0-87E6-CB7690BDB166}" type="presOf" srcId="{837AFDE9-409C-43C5-9F0A-EF5B2F2C88DE}" destId="{6CCB24C0-28B6-4132-9A56-7333DD14A5A0}" srcOrd="0" destOrd="0" presId="urn:microsoft.com/office/officeart/2005/8/layout/vList5"/>
    <dgm:cxn modelId="{16A6EE1A-4AA0-4909-BEC6-CC5E4D65F13B}" type="presOf" srcId="{B9C5F50F-6E52-40D5-9CCD-2BD24762F64E}" destId="{AC8CD46F-DE14-4F74-9BB9-2F1117FDBE8C}" srcOrd="0" destOrd="2" presId="urn:microsoft.com/office/officeart/2005/8/layout/vList5"/>
    <dgm:cxn modelId="{E129F7A8-A57E-490C-BD1B-853AE9CAD951}" type="presOf" srcId="{8810B30E-03A5-4DBD-A00D-7270AACDCE57}" destId="{1792F172-E013-4E82-BC61-FEF0C1270359}" srcOrd="0" destOrd="0" presId="urn:microsoft.com/office/officeart/2005/8/layout/vList5"/>
    <dgm:cxn modelId="{2F36C0FF-B119-48DF-8A9A-CCB3254B3C97}" type="presOf" srcId="{C47D0C83-A645-484E-9BFB-0921F82F6E0C}" destId="{8945EFAF-9DFB-400D-BAD8-BADF8BFD2CAF}" srcOrd="0" destOrd="3" presId="urn:microsoft.com/office/officeart/2005/8/layout/vList5"/>
    <dgm:cxn modelId="{F1443CAF-7322-4AA8-9758-A513134A3737}" srcId="{595041B4-34D6-4A00-8815-87F92629F647}" destId="{344EA429-95DD-4325-A80D-F00999118C2F}" srcOrd="1" destOrd="0" parTransId="{3F56B162-0812-451A-9A2F-5256340AC19C}" sibTransId="{AF5CB233-A19B-4D22-B66D-51741C4F5F7E}"/>
    <dgm:cxn modelId="{54EDE981-FA09-46DE-99C3-F0BED77AF4F8}" type="presOf" srcId="{595041B4-34D6-4A00-8815-87F92629F647}" destId="{5C8CA617-D041-4498-86D1-120D7A2E29AE}" srcOrd="0" destOrd="0" presId="urn:microsoft.com/office/officeart/2005/8/layout/vList5"/>
    <dgm:cxn modelId="{61582B72-4835-44B1-A308-6D1D88E04934}" srcId="{8810B30E-03A5-4DBD-A00D-7270AACDCE57}" destId="{E7469482-65FB-4CBA-A977-C938B3BEFE2F}" srcOrd="2" destOrd="0" parTransId="{F07971D0-5F58-4214-B662-0F6BA2B29E0E}" sibTransId="{F39BCD29-D707-45FD-AA72-964366F18B73}"/>
    <dgm:cxn modelId="{A9A0D9F1-D78A-427C-8CFF-3B791E40802B}" type="presOf" srcId="{3C0CD55D-D1C1-4843-8348-5BC79A899141}" destId="{8945EFAF-9DFB-400D-BAD8-BADF8BFD2CAF}" srcOrd="0" destOrd="2" presId="urn:microsoft.com/office/officeart/2005/8/layout/vList5"/>
    <dgm:cxn modelId="{506246C5-1F7A-468F-BC23-F6870E7D2274}" srcId="{8810B30E-03A5-4DBD-A00D-7270AACDCE57}" destId="{837AFDE9-409C-43C5-9F0A-EF5B2F2C88DE}" srcOrd="0" destOrd="0" parTransId="{A87B1E52-CBBA-48CC-BB06-F1A12832EC1A}" sibTransId="{89FC22B5-DFAF-4FD6-AE89-D268A24A8251}"/>
    <dgm:cxn modelId="{85D85DBA-2A43-430D-959E-8D9A4D72C0D8}" srcId="{8810B30E-03A5-4DBD-A00D-7270AACDCE57}" destId="{9D821C8E-9C8B-45E8-B878-847D57B0A1F0}" srcOrd="1" destOrd="0" parTransId="{3DE0F85A-E1FF-4FBA-8A55-41497B1B5E64}" sibTransId="{93A595BF-2350-40E5-9BA3-0667EF24F5B0}"/>
    <dgm:cxn modelId="{AD0E3A35-0640-4C46-8C74-F85AA6C78CF3}" srcId="{344EA429-95DD-4325-A80D-F00999118C2F}" destId="{B9C5F50F-6E52-40D5-9CCD-2BD24762F64E}" srcOrd="2" destOrd="0" parTransId="{9012ACE5-9922-4D74-BC29-DB5C49E67B8F}" sibTransId="{8CCB0D5E-B7E6-49E6-8C24-A81C419D58E7}"/>
    <dgm:cxn modelId="{D0105842-6409-4C66-B550-F04D68811D53}" srcId="{344EA429-95DD-4325-A80D-F00999118C2F}" destId="{31688A4D-0675-43CD-B87A-B69DFF3ED810}" srcOrd="3" destOrd="0" parTransId="{CE2D9747-543C-4649-8C89-24004FD165F6}" sibTransId="{57974DB4-4DE0-45AF-92B4-5BF31EB44799}"/>
    <dgm:cxn modelId="{8BB3A53B-3D2C-4F7D-A09B-5AF2758F667F}" srcId="{344EA429-95DD-4325-A80D-F00999118C2F}" destId="{D6D2FDDB-1FB8-4CAF-A02C-567213BC5204}" srcOrd="0" destOrd="0" parTransId="{3D09997D-8867-4DC6-A4AC-F4291D3C7D0F}" sibTransId="{91D3E337-8F38-4A03-816A-328BC3EC29B9}"/>
    <dgm:cxn modelId="{7456B2C0-50D9-4CEB-8485-C5F8BA050945}" srcId="{470D8FF9-646A-4B7F-B563-F66165660E27}" destId="{21B15E27-9CD9-483E-BBFB-508E6E5BD1E0}" srcOrd="1" destOrd="0" parTransId="{AFE302A5-E87B-4C85-B094-A0C1E4FFBF9F}" sibTransId="{9F03CFA6-EA52-4487-93C2-85DED0FF69CF}"/>
    <dgm:cxn modelId="{3E475654-A45C-4950-B3BD-50CF31552995}" type="presOf" srcId="{344EA429-95DD-4325-A80D-F00999118C2F}" destId="{20EA5592-5AFD-4132-86FA-4D022757125C}" srcOrd="0" destOrd="0" presId="urn:microsoft.com/office/officeart/2005/8/layout/vList5"/>
    <dgm:cxn modelId="{CB587409-431B-49FA-9851-BE4EA3EF0DDB}" srcId="{470D8FF9-646A-4B7F-B563-F66165660E27}" destId="{C47D0C83-A645-484E-9BFB-0921F82F6E0C}" srcOrd="3" destOrd="0" parTransId="{D3ACD0B8-ECB9-4683-9133-4738FE874338}" sibTransId="{78056398-E00E-40E1-BE21-240E0FE3889E}"/>
    <dgm:cxn modelId="{5CBDB31C-F96A-4B7B-8C8B-D01F3E9A6A46}" srcId="{470D8FF9-646A-4B7F-B563-F66165660E27}" destId="{E61993E6-07D5-4CF9-905D-54ABDF373406}" srcOrd="0" destOrd="0" parTransId="{6DB55B36-19DB-444A-9E25-CBA6DE2E1168}" sibTransId="{493EE46F-A04D-4085-A507-7FC790917B3D}"/>
    <dgm:cxn modelId="{E4F51691-6B65-47AD-8C49-4A4BDE879A7C}" srcId="{595041B4-34D6-4A00-8815-87F92629F647}" destId="{470D8FF9-646A-4B7F-B563-F66165660E27}" srcOrd="2" destOrd="0" parTransId="{F9EFC7B3-EC12-4F14-857A-27F285F1C2BF}" sibTransId="{B9F60760-2CC1-48B1-9A13-85103BF1A628}"/>
    <dgm:cxn modelId="{2562D955-42F2-4449-BB45-657F61F8B84E}" type="presOf" srcId="{21B15E27-9CD9-483E-BBFB-508E6E5BD1E0}" destId="{8945EFAF-9DFB-400D-BAD8-BADF8BFD2CAF}" srcOrd="0" destOrd="1" presId="urn:microsoft.com/office/officeart/2005/8/layout/vList5"/>
    <dgm:cxn modelId="{85361444-E28F-400E-B8FA-009126424DBF}" type="presParOf" srcId="{5C8CA617-D041-4498-86D1-120D7A2E29AE}" destId="{9EC935C0-FCD9-4519-991A-BA5043CE71F9}" srcOrd="0" destOrd="0" presId="urn:microsoft.com/office/officeart/2005/8/layout/vList5"/>
    <dgm:cxn modelId="{3B89F843-980A-43D2-9C9A-3A7EE1403DB1}" type="presParOf" srcId="{9EC935C0-FCD9-4519-991A-BA5043CE71F9}" destId="{1792F172-E013-4E82-BC61-FEF0C1270359}" srcOrd="0" destOrd="0" presId="urn:microsoft.com/office/officeart/2005/8/layout/vList5"/>
    <dgm:cxn modelId="{5C607658-991A-4D9E-8FCF-0D921597A34E}" type="presParOf" srcId="{9EC935C0-FCD9-4519-991A-BA5043CE71F9}" destId="{6CCB24C0-28B6-4132-9A56-7333DD14A5A0}" srcOrd="1" destOrd="0" presId="urn:microsoft.com/office/officeart/2005/8/layout/vList5"/>
    <dgm:cxn modelId="{0F872436-0E0E-4469-A7DC-5156A0EDD7E0}" type="presParOf" srcId="{5C8CA617-D041-4498-86D1-120D7A2E29AE}" destId="{4CEDA269-F655-4F66-A7D3-D1BD2528BD15}" srcOrd="1" destOrd="0" presId="urn:microsoft.com/office/officeart/2005/8/layout/vList5"/>
    <dgm:cxn modelId="{85BEDAAD-551B-4426-9CD9-8E1BC03A0363}" type="presParOf" srcId="{5C8CA617-D041-4498-86D1-120D7A2E29AE}" destId="{8815D264-1B95-4E5B-8FF8-A671C763F291}" srcOrd="2" destOrd="0" presId="urn:microsoft.com/office/officeart/2005/8/layout/vList5"/>
    <dgm:cxn modelId="{FE4091FA-49F9-4D6D-A798-C6A041459369}" type="presParOf" srcId="{8815D264-1B95-4E5B-8FF8-A671C763F291}" destId="{20EA5592-5AFD-4132-86FA-4D022757125C}" srcOrd="0" destOrd="0" presId="urn:microsoft.com/office/officeart/2005/8/layout/vList5"/>
    <dgm:cxn modelId="{393503DE-9355-4763-AA17-639B19E41105}" type="presParOf" srcId="{8815D264-1B95-4E5B-8FF8-A671C763F291}" destId="{AC8CD46F-DE14-4F74-9BB9-2F1117FDBE8C}" srcOrd="1" destOrd="0" presId="urn:microsoft.com/office/officeart/2005/8/layout/vList5"/>
    <dgm:cxn modelId="{C0FBF4A5-55BA-4BC3-9417-4FE4C3DFCD01}" type="presParOf" srcId="{5C8CA617-D041-4498-86D1-120D7A2E29AE}" destId="{AA63438A-E173-4375-BC60-40A17735CC0B}" srcOrd="3" destOrd="0" presId="urn:microsoft.com/office/officeart/2005/8/layout/vList5"/>
    <dgm:cxn modelId="{6CE98CC3-02B0-4FCE-9619-3B9036078556}" type="presParOf" srcId="{5C8CA617-D041-4498-86D1-120D7A2E29AE}" destId="{E1F5E698-A79B-4796-9D5E-F5050FC99E81}" srcOrd="4" destOrd="0" presId="urn:microsoft.com/office/officeart/2005/8/layout/vList5"/>
    <dgm:cxn modelId="{EC288551-3CE2-45D1-B528-8BA972FF20DA}" type="presParOf" srcId="{E1F5E698-A79B-4796-9D5E-F5050FC99E81}" destId="{41A71D21-F9AE-4762-BA94-DA7E1489F0F9}" srcOrd="0" destOrd="0" presId="urn:microsoft.com/office/officeart/2005/8/layout/vList5"/>
    <dgm:cxn modelId="{CBFDE75A-9E6A-4F70-A6DA-33764677EFD8}" type="presParOf" srcId="{E1F5E698-A79B-4796-9D5E-F5050FC99E81}" destId="{8945EFAF-9DFB-400D-BAD8-BADF8BFD2CA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5D0248-3099-42CF-83D2-6B5AE17372D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08FFFAA-08C1-4F9C-B5CF-6226EC4A6D46}">
      <dgm:prSet phldrT="[Texto]"/>
      <dgm:spPr>
        <a:solidFill>
          <a:srgbClr val="0F07B1"/>
        </a:solidFill>
      </dgm:spPr>
      <dgm:t>
        <a:bodyPr/>
        <a:lstStyle/>
        <a:p>
          <a:r>
            <a:rPr lang="es-ES" dirty="0" err="1"/>
            <a:t>Informative</a:t>
          </a:r>
          <a:r>
            <a:rPr lang="es-ES" dirty="0"/>
            <a:t> and training </a:t>
          </a:r>
          <a:r>
            <a:rPr lang="es-ES" dirty="0" err="1"/>
            <a:t>sessions</a:t>
          </a:r>
          <a:endParaRPr lang="es-ES" dirty="0"/>
        </a:p>
      </dgm:t>
    </dgm:pt>
    <dgm:pt modelId="{0C5E1813-F025-40DF-B7F6-AA120B5BE1C2}" type="parTrans" cxnId="{D1626740-D3B0-4858-B286-97AFACDE29C8}">
      <dgm:prSet/>
      <dgm:spPr/>
      <dgm:t>
        <a:bodyPr/>
        <a:lstStyle/>
        <a:p>
          <a:endParaRPr lang="es-ES"/>
        </a:p>
      </dgm:t>
    </dgm:pt>
    <dgm:pt modelId="{9B5F6B22-7204-4B53-8453-190F6A283317}" type="sibTrans" cxnId="{D1626740-D3B0-4858-B286-97AFACDE29C8}">
      <dgm:prSet/>
      <dgm:spPr>
        <a:solidFill>
          <a:srgbClr val="0F07B1"/>
        </a:solidFill>
      </dgm:spPr>
      <dgm:t>
        <a:bodyPr/>
        <a:lstStyle/>
        <a:p>
          <a:endParaRPr lang="es-ES"/>
        </a:p>
      </dgm:t>
    </dgm:pt>
    <dgm:pt modelId="{DED4BB05-4778-4B18-81F7-85C10CB9E849}">
      <dgm:prSet phldrT="[Texto]"/>
      <dgm:spPr>
        <a:solidFill>
          <a:srgbClr val="0F07B1"/>
        </a:solidFill>
      </dgm:spPr>
      <dgm:t>
        <a:bodyPr/>
        <a:lstStyle/>
        <a:p>
          <a:r>
            <a:rPr lang="es-ES" dirty="0" err="1"/>
            <a:t>Queries</a:t>
          </a:r>
          <a:r>
            <a:rPr lang="es-ES" dirty="0"/>
            <a:t> </a:t>
          </a:r>
          <a:r>
            <a:rPr lang="es-ES" dirty="0" err="1"/>
            <a:t>solving</a:t>
          </a:r>
          <a:endParaRPr lang="es-ES" dirty="0"/>
        </a:p>
      </dgm:t>
    </dgm:pt>
    <dgm:pt modelId="{63F8A26A-7E8B-468F-9C09-4157ECE2E401}" type="parTrans" cxnId="{14E85CB5-AA00-4369-8411-FD381FF03D62}">
      <dgm:prSet/>
      <dgm:spPr/>
      <dgm:t>
        <a:bodyPr/>
        <a:lstStyle/>
        <a:p>
          <a:endParaRPr lang="es-ES"/>
        </a:p>
      </dgm:t>
    </dgm:pt>
    <dgm:pt modelId="{22C6CBEA-B436-447C-B0ED-0EC2DD06972F}" type="sibTrans" cxnId="{14E85CB5-AA00-4369-8411-FD381FF03D62}">
      <dgm:prSet/>
      <dgm:spPr>
        <a:solidFill>
          <a:srgbClr val="0F07B1"/>
        </a:solidFill>
      </dgm:spPr>
      <dgm:t>
        <a:bodyPr/>
        <a:lstStyle/>
        <a:p>
          <a:endParaRPr lang="es-ES"/>
        </a:p>
      </dgm:t>
    </dgm:pt>
    <dgm:pt modelId="{0F82F3D0-819B-4135-8C76-24FE89A9D94A}">
      <dgm:prSet phldrT="[Texto]"/>
      <dgm:spPr>
        <a:solidFill>
          <a:srgbClr val="0F07B1"/>
        </a:solidFill>
      </dgm:spPr>
      <dgm:t>
        <a:bodyPr/>
        <a:lstStyle/>
        <a:p>
          <a:r>
            <a:rPr lang="es-ES" dirty="0" err="1"/>
            <a:t>Pre-screening</a:t>
          </a:r>
          <a:r>
            <a:rPr lang="es-ES" dirty="0"/>
            <a:t> </a:t>
          </a:r>
          <a:r>
            <a:rPr lang="es-ES" dirty="0" err="1"/>
            <a:t>of</a:t>
          </a:r>
          <a:r>
            <a:rPr lang="es-ES" dirty="0"/>
            <a:t> </a:t>
          </a:r>
          <a:r>
            <a:rPr lang="es-ES" dirty="0" err="1"/>
            <a:t>proposals</a:t>
          </a:r>
          <a:endParaRPr lang="es-ES" dirty="0"/>
        </a:p>
      </dgm:t>
    </dgm:pt>
    <dgm:pt modelId="{DCD749F3-A201-489F-95B3-078FC16ACFF9}" type="parTrans" cxnId="{CC2AB632-F402-4783-B03D-955BCF9156A9}">
      <dgm:prSet/>
      <dgm:spPr/>
      <dgm:t>
        <a:bodyPr/>
        <a:lstStyle/>
        <a:p>
          <a:endParaRPr lang="es-ES"/>
        </a:p>
      </dgm:t>
    </dgm:pt>
    <dgm:pt modelId="{FB876FF8-B33F-4116-B52C-C04559A61599}" type="sibTrans" cxnId="{CC2AB632-F402-4783-B03D-955BCF9156A9}">
      <dgm:prSet/>
      <dgm:spPr>
        <a:solidFill>
          <a:srgbClr val="0F07B1"/>
        </a:solidFill>
      </dgm:spPr>
      <dgm:t>
        <a:bodyPr/>
        <a:lstStyle/>
        <a:p>
          <a:endParaRPr lang="es-ES"/>
        </a:p>
      </dgm:t>
    </dgm:pt>
    <dgm:pt modelId="{EF7CF0A6-7B53-4301-942D-3762C8F9C8F9}">
      <dgm:prSet phldrT="[Texto]"/>
      <dgm:spPr>
        <a:solidFill>
          <a:srgbClr val="0F07B1"/>
        </a:solidFill>
      </dgm:spPr>
      <dgm:t>
        <a:bodyPr/>
        <a:lstStyle/>
        <a:p>
          <a:r>
            <a:rPr lang="es-ES" dirty="0"/>
            <a:t>Managers </a:t>
          </a:r>
          <a:r>
            <a:rPr lang="en-GB" noProof="0" dirty="0"/>
            <a:t>Trained</a:t>
          </a:r>
        </a:p>
      </dgm:t>
    </dgm:pt>
    <dgm:pt modelId="{621F1E7B-2BEB-406A-ACCA-805354A902E2}" type="parTrans" cxnId="{AD8769FA-47EC-4E9A-8474-A57A74170C3B}">
      <dgm:prSet/>
      <dgm:spPr/>
      <dgm:t>
        <a:bodyPr/>
        <a:lstStyle/>
        <a:p>
          <a:endParaRPr lang="es-ES"/>
        </a:p>
      </dgm:t>
    </dgm:pt>
    <dgm:pt modelId="{B7D8392E-9906-4577-ACC2-920E63907AB0}" type="sibTrans" cxnId="{AD8769FA-47EC-4E9A-8474-A57A74170C3B}">
      <dgm:prSet/>
      <dgm:spPr>
        <a:solidFill>
          <a:srgbClr val="0F07B1"/>
        </a:solidFill>
      </dgm:spPr>
      <dgm:t>
        <a:bodyPr/>
        <a:lstStyle/>
        <a:p>
          <a:endParaRPr lang="es-ES"/>
        </a:p>
      </dgm:t>
    </dgm:pt>
    <dgm:pt modelId="{1F8C7932-8538-452C-8CDF-5FE81B4C9310}">
      <dgm:prSet phldrT="[Texto]"/>
      <dgm:spPr>
        <a:solidFill>
          <a:srgbClr val="0F07B1"/>
        </a:solidFill>
      </dgm:spPr>
      <dgm:t>
        <a:bodyPr/>
        <a:lstStyle/>
        <a:p>
          <a:r>
            <a:rPr lang="es-ES" dirty="0"/>
            <a:t>MSCA </a:t>
          </a:r>
          <a:r>
            <a:rPr lang="es-ES" dirty="0" err="1"/>
            <a:t>Support</a:t>
          </a:r>
          <a:endParaRPr lang="es-ES" dirty="0"/>
        </a:p>
      </dgm:t>
    </dgm:pt>
    <dgm:pt modelId="{F108211C-1D05-4E83-B38C-FAC46DE25B97}" type="sibTrans" cxnId="{DEE1EA9C-9FFA-4504-A0DF-A88CED002B57}">
      <dgm:prSet/>
      <dgm:spPr/>
      <dgm:t>
        <a:bodyPr/>
        <a:lstStyle/>
        <a:p>
          <a:endParaRPr lang="es-ES"/>
        </a:p>
      </dgm:t>
    </dgm:pt>
    <dgm:pt modelId="{D353949A-BDBE-4D47-9C13-E45BE705639F}" type="parTrans" cxnId="{DEE1EA9C-9FFA-4504-A0DF-A88CED002B57}">
      <dgm:prSet/>
      <dgm:spPr/>
      <dgm:t>
        <a:bodyPr/>
        <a:lstStyle/>
        <a:p>
          <a:endParaRPr lang="es-ES"/>
        </a:p>
      </dgm:t>
    </dgm:pt>
    <dgm:pt modelId="{D1E8DA0F-DEC0-4FEC-B7BD-1B178E0803AB}" type="pres">
      <dgm:prSet presAssocID="{F65D0248-3099-42CF-83D2-6B5AE17372D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FB906D6-BE4C-460F-8464-2610E0D613C9}" type="pres">
      <dgm:prSet presAssocID="{1F8C7932-8538-452C-8CDF-5FE81B4C9310}" presName="centerShape" presStyleLbl="node0" presStyleIdx="0" presStyleCnt="1"/>
      <dgm:spPr/>
      <dgm:t>
        <a:bodyPr/>
        <a:lstStyle/>
        <a:p>
          <a:endParaRPr lang="es-ES"/>
        </a:p>
      </dgm:t>
    </dgm:pt>
    <dgm:pt modelId="{BC3CAB72-1511-412E-9C32-D3D497DFA5EC}" type="pres">
      <dgm:prSet presAssocID="{608FFFAA-08C1-4F9C-B5CF-6226EC4A6D46}" presName="node" presStyleLbl="node1" presStyleIdx="0" presStyleCnt="4" custScaleX="187401" custScaleY="1211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9F0A47-3887-4D05-B658-76AC26771B67}" type="pres">
      <dgm:prSet presAssocID="{608FFFAA-08C1-4F9C-B5CF-6226EC4A6D46}" presName="dummy" presStyleCnt="0"/>
      <dgm:spPr/>
    </dgm:pt>
    <dgm:pt modelId="{EBAC3D47-B1E0-4810-BCE2-B6ABD9158376}" type="pres">
      <dgm:prSet presAssocID="{9B5F6B22-7204-4B53-8453-190F6A283317}" presName="sibTrans" presStyleLbl="sibTrans2D1" presStyleIdx="0" presStyleCnt="4"/>
      <dgm:spPr/>
      <dgm:t>
        <a:bodyPr/>
        <a:lstStyle/>
        <a:p>
          <a:endParaRPr lang="es-ES"/>
        </a:p>
      </dgm:t>
    </dgm:pt>
    <dgm:pt modelId="{A10827E4-BAD6-4BFD-861C-210E5830D108}" type="pres">
      <dgm:prSet presAssocID="{DED4BB05-4778-4B18-81F7-85C10CB9E849}" presName="node" presStyleLbl="node1" presStyleIdx="1" presStyleCnt="4" custScaleX="1318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BB53D2-7D77-4D53-87D4-4815A3C14997}" type="pres">
      <dgm:prSet presAssocID="{DED4BB05-4778-4B18-81F7-85C10CB9E849}" presName="dummy" presStyleCnt="0"/>
      <dgm:spPr/>
    </dgm:pt>
    <dgm:pt modelId="{3AA0CC05-A23A-48C4-95B1-EFEB8678660A}" type="pres">
      <dgm:prSet presAssocID="{22C6CBEA-B436-447C-B0ED-0EC2DD06972F}" presName="sibTrans" presStyleLbl="sibTrans2D1" presStyleIdx="1" presStyleCnt="4"/>
      <dgm:spPr/>
      <dgm:t>
        <a:bodyPr/>
        <a:lstStyle/>
        <a:p>
          <a:endParaRPr lang="es-ES"/>
        </a:p>
      </dgm:t>
    </dgm:pt>
    <dgm:pt modelId="{23E97895-B7BC-4550-9B91-90A78189A673}" type="pres">
      <dgm:prSet presAssocID="{0F82F3D0-819B-4135-8C76-24FE89A9D94A}" presName="node" presStyleLbl="node1" presStyleIdx="2" presStyleCnt="4" custScaleX="1661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C729F5-8E59-40E9-917F-B07AD1FF1CC3}" type="pres">
      <dgm:prSet presAssocID="{0F82F3D0-819B-4135-8C76-24FE89A9D94A}" presName="dummy" presStyleCnt="0"/>
      <dgm:spPr/>
    </dgm:pt>
    <dgm:pt modelId="{6C0E3270-FBA3-408B-94C0-6C3E9B4573CF}" type="pres">
      <dgm:prSet presAssocID="{FB876FF8-B33F-4116-B52C-C04559A61599}" presName="sibTrans" presStyleLbl="sibTrans2D1" presStyleIdx="2" presStyleCnt="4"/>
      <dgm:spPr/>
      <dgm:t>
        <a:bodyPr/>
        <a:lstStyle/>
        <a:p>
          <a:endParaRPr lang="es-ES"/>
        </a:p>
      </dgm:t>
    </dgm:pt>
    <dgm:pt modelId="{0176D506-504E-4EBD-9F04-F0BB93BC824A}" type="pres">
      <dgm:prSet presAssocID="{EF7CF0A6-7B53-4301-942D-3762C8F9C8F9}" presName="node" presStyleLbl="node1" presStyleIdx="3" presStyleCnt="4" custScaleX="1225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782AF9-FEBB-4B8F-9697-F2FE905D5844}" type="pres">
      <dgm:prSet presAssocID="{EF7CF0A6-7B53-4301-942D-3762C8F9C8F9}" presName="dummy" presStyleCnt="0"/>
      <dgm:spPr/>
    </dgm:pt>
    <dgm:pt modelId="{5DBDA035-F014-4265-BD4D-E803C6377636}" type="pres">
      <dgm:prSet presAssocID="{B7D8392E-9906-4577-ACC2-920E63907AB0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7FCB7660-D096-49F0-96C8-0D525569AEA7}" type="presOf" srcId="{EF7CF0A6-7B53-4301-942D-3762C8F9C8F9}" destId="{0176D506-504E-4EBD-9F04-F0BB93BC824A}" srcOrd="0" destOrd="0" presId="urn:microsoft.com/office/officeart/2005/8/layout/radial6"/>
    <dgm:cxn modelId="{E7394E3B-FB7C-4D28-8596-695F9226555C}" type="presOf" srcId="{0F82F3D0-819B-4135-8C76-24FE89A9D94A}" destId="{23E97895-B7BC-4550-9B91-90A78189A673}" srcOrd="0" destOrd="0" presId="urn:microsoft.com/office/officeart/2005/8/layout/radial6"/>
    <dgm:cxn modelId="{F6C46896-9345-4D41-A0FD-065B6BDBFA05}" type="presOf" srcId="{F65D0248-3099-42CF-83D2-6B5AE17372D2}" destId="{D1E8DA0F-DEC0-4FEC-B7BD-1B178E0803AB}" srcOrd="0" destOrd="0" presId="urn:microsoft.com/office/officeart/2005/8/layout/radial6"/>
    <dgm:cxn modelId="{DA916A38-F812-4823-8190-D61855A73F3B}" type="presOf" srcId="{DED4BB05-4778-4B18-81F7-85C10CB9E849}" destId="{A10827E4-BAD6-4BFD-861C-210E5830D108}" srcOrd="0" destOrd="0" presId="urn:microsoft.com/office/officeart/2005/8/layout/radial6"/>
    <dgm:cxn modelId="{AD8769FA-47EC-4E9A-8474-A57A74170C3B}" srcId="{1F8C7932-8538-452C-8CDF-5FE81B4C9310}" destId="{EF7CF0A6-7B53-4301-942D-3762C8F9C8F9}" srcOrd="3" destOrd="0" parTransId="{621F1E7B-2BEB-406A-ACCA-805354A902E2}" sibTransId="{B7D8392E-9906-4577-ACC2-920E63907AB0}"/>
    <dgm:cxn modelId="{395958A1-304B-45A9-B4E1-4CC55E7D42FF}" type="presOf" srcId="{1F8C7932-8538-452C-8CDF-5FE81B4C9310}" destId="{2FB906D6-BE4C-460F-8464-2610E0D613C9}" srcOrd="0" destOrd="0" presId="urn:microsoft.com/office/officeart/2005/8/layout/radial6"/>
    <dgm:cxn modelId="{D5FD34A5-C02E-4320-A8D7-0A254DAD1EA2}" type="presOf" srcId="{9B5F6B22-7204-4B53-8453-190F6A283317}" destId="{EBAC3D47-B1E0-4810-BCE2-B6ABD9158376}" srcOrd="0" destOrd="0" presId="urn:microsoft.com/office/officeart/2005/8/layout/radial6"/>
    <dgm:cxn modelId="{DEE1EA9C-9FFA-4504-A0DF-A88CED002B57}" srcId="{F65D0248-3099-42CF-83D2-6B5AE17372D2}" destId="{1F8C7932-8538-452C-8CDF-5FE81B4C9310}" srcOrd="0" destOrd="0" parTransId="{D353949A-BDBE-4D47-9C13-E45BE705639F}" sibTransId="{F108211C-1D05-4E83-B38C-FAC46DE25B97}"/>
    <dgm:cxn modelId="{BD6FF3F1-D133-4141-A57B-545B5446B61B}" type="presOf" srcId="{22C6CBEA-B436-447C-B0ED-0EC2DD06972F}" destId="{3AA0CC05-A23A-48C4-95B1-EFEB8678660A}" srcOrd="0" destOrd="0" presId="urn:microsoft.com/office/officeart/2005/8/layout/radial6"/>
    <dgm:cxn modelId="{EF30260C-F996-442D-9485-170297EDB0FE}" type="presOf" srcId="{608FFFAA-08C1-4F9C-B5CF-6226EC4A6D46}" destId="{BC3CAB72-1511-412E-9C32-D3D497DFA5EC}" srcOrd="0" destOrd="0" presId="urn:microsoft.com/office/officeart/2005/8/layout/radial6"/>
    <dgm:cxn modelId="{766CFEBB-95E2-4860-8881-91801BF2CABB}" type="presOf" srcId="{B7D8392E-9906-4577-ACC2-920E63907AB0}" destId="{5DBDA035-F014-4265-BD4D-E803C6377636}" srcOrd="0" destOrd="0" presId="urn:microsoft.com/office/officeart/2005/8/layout/radial6"/>
    <dgm:cxn modelId="{59AD8D1C-643F-4AF3-A50A-A11010CF0EDC}" type="presOf" srcId="{FB876FF8-B33F-4116-B52C-C04559A61599}" destId="{6C0E3270-FBA3-408B-94C0-6C3E9B4573CF}" srcOrd="0" destOrd="0" presId="urn:microsoft.com/office/officeart/2005/8/layout/radial6"/>
    <dgm:cxn modelId="{CC2AB632-F402-4783-B03D-955BCF9156A9}" srcId="{1F8C7932-8538-452C-8CDF-5FE81B4C9310}" destId="{0F82F3D0-819B-4135-8C76-24FE89A9D94A}" srcOrd="2" destOrd="0" parTransId="{DCD749F3-A201-489F-95B3-078FC16ACFF9}" sibTransId="{FB876FF8-B33F-4116-B52C-C04559A61599}"/>
    <dgm:cxn modelId="{14E85CB5-AA00-4369-8411-FD381FF03D62}" srcId="{1F8C7932-8538-452C-8CDF-5FE81B4C9310}" destId="{DED4BB05-4778-4B18-81F7-85C10CB9E849}" srcOrd="1" destOrd="0" parTransId="{63F8A26A-7E8B-468F-9C09-4157ECE2E401}" sibTransId="{22C6CBEA-B436-447C-B0ED-0EC2DD06972F}"/>
    <dgm:cxn modelId="{D1626740-D3B0-4858-B286-97AFACDE29C8}" srcId="{1F8C7932-8538-452C-8CDF-5FE81B4C9310}" destId="{608FFFAA-08C1-4F9C-B5CF-6226EC4A6D46}" srcOrd="0" destOrd="0" parTransId="{0C5E1813-F025-40DF-B7F6-AA120B5BE1C2}" sibTransId="{9B5F6B22-7204-4B53-8453-190F6A283317}"/>
    <dgm:cxn modelId="{2ED37C7A-322F-4173-A223-6CD22A011808}" type="presParOf" srcId="{D1E8DA0F-DEC0-4FEC-B7BD-1B178E0803AB}" destId="{2FB906D6-BE4C-460F-8464-2610E0D613C9}" srcOrd="0" destOrd="0" presId="urn:microsoft.com/office/officeart/2005/8/layout/radial6"/>
    <dgm:cxn modelId="{E451E2EA-B249-4040-89CF-5D3D42FE9C35}" type="presParOf" srcId="{D1E8DA0F-DEC0-4FEC-B7BD-1B178E0803AB}" destId="{BC3CAB72-1511-412E-9C32-D3D497DFA5EC}" srcOrd="1" destOrd="0" presId="urn:microsoft.com/office/officeart/2005/8/layout/radial6"/>
    <dgm:cxn modelId="{BCFC07E4-187E-4BC2-A303-452B21B37610}" type="presParOf" srcId="{D1E8DA0F-DEC0-4FEC-B7BD-1B178E0803AB}" destId="{459F0A47-3887-4D05-B658-76AC26771B67}" srcOrd="2" destOrd="0" presId="urn:microsoft.com/office/officeart/2005/8/layout/radial6"/>
    <dgm:cxn modelId="{96C9E6EF-2EAC-4E36-8FD5-C27B359B9D9A}" type="presParOf" srcId="{D1E8DA0F-DEC0-4FEC-B7BD-1B178E0803AB}" destId="{EBAC3D47-B1E0-4810-BCE2-B6ABD9158376}" srcOrd="3" destOrd="0" presId="urn:microsoft.com/office/officeart/2005/8/layout/radial6"/>
    <dgm:cxn modelId="{380D2868-AE6A-4125-9699-1F67127B4FCB}" type="presParOf" srcId="{D1E8DA0F-DEC0-4FEC-B7BD-1B178E0803AB}" destId="{A10827E4-BAD6-4BFD-861C-210E5830D108}" srcOrd="4" destOrd="0" presId="urn:microsoft.com/office/officeart/2005/8/layout/radial6"/>
    <dgm:cxn modelId="{B9C46AA1-021B-45BF-AD0E-F73179BFCA65}" type="presParOf" srcId="{D1E8DA0F-DEC0-4FEC-B7BD-1B178E0803AB}" destId="{D3BB53D2-7D77-4D53-87D4-4815A3C14997}" srcOrd="5" destOrd="0" presId="urn:microsoft.com/office/officeart/2005/8/layout/radial6"/>
    <dgm:cxn modelId="{7BC0BE96-4557-4A1B-889D-792AF1ADEB22}" type="presParOf" srcId="{D1E8DA0F-DEC0-4FEC-B7BD-1B178E0803AB}" destId="{3AA0CC05-A23A-48C4-95B1-EFEB8678660A}" srcOrd="6" destOrd="0" presId="urn:microsoft.com/office/officeart/2005/8/layout/radial6"/>
    <dgm:cxn modelId="{87002FC7-1B09-4107-9C77-3E9BA02D6FB4}" type="presParOf" srcId="{D1E8DA0F-DEC0-4FEC-B7BD-1B178E0803AB}" destId="{23E97895-B7BC-4550-9B91-90A78189A673}" srcOrd="7" destOrd="0" presId="urn:microsoft.com/office/officeart/2005/8/layout/radial6"/>
    <dgm:cxn modelId="{545498F5-987C-4387-970E-B0D4313CD97A}" type="presParOf" srcId="{D1E8DA0F-DEC0-4FEC-B7BD-1B178E0803AB}" destId="{FDC729F5-8E59-40E9-917F-B07AD1FF1CC3}" srcOrd="8" destOrd="0" presId="urn:microsoft.com/office/officeart/2005/8/layout/radial6"/>
    <dgm:cxn modelId="{E8FA6B6F-F3D3-41A2-80BF-939D74937C11}" type="presParOf" srcId="{D1E8DA0F-DEC0-4FEC-B7BD-1B178E0803AB}" destId="{6C0E3270-FBA3-408B-94C0-6C3E9B4573CF}" srcOrd="9" destOrd="0" presId="urn:microsoft.com/office/officeart/2005/8/layout/radial6"/>
    <dgm:cxn modelId="{894D1EA5-7A0C-4855-B66D-F3C780E3697B}" type="presParOf" srcId="{D1E8DA0F-DEC0-4FEC-B7BD-1B178E0803AB}" destId="{0176D506-504E-4EBD-9F04-F0BB93BC824A}" srcOrd="10" destOrd="0" presId="urn:microsoft.com/office/officeart/2005/8/layout/radial6"/>
    <dgm:cxn modelId="{17417143-515C-4031-B3E5-0B0FE1601D5C}" type="presParOf" srcId="{D1E8DA0F-DEC0-4FEC-B7BD-1B178E0803AB}" destId="{6E782AF9-FEBB-4B8F-9697-F2FE905D5844}" srcOrd="11" destOrd="0" presId="urn:microsoft.com/office/officeart/2005/8/layout/radial6"/>
    <dgm:cxn modelId="{C529DB4D-73E2-43BE-BCFB-E0DB55293221}" type="presParOf" srcId="{D1E8DA0F-DEC0-4FEC-B7BD-1B178E0803AB}" destId="{5DBDA035-F014-4265-BD4D-E803C637763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CB24C0-28B6-4132-9A56-7333DD14A5A0}">
      <dsp:nvSpPr>
        <dsp:cNvPr id="0" name=""/>
        <dsp:cNvSpPr/>
      </dsp:nvSpPr>
      <dsp:spPr>
        <a:xfrm rot="5400000">
          <a:off x="4510227" y="-2762399"/>
          <a:ext cx="1719003" cy="7243801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28575" cap="flat" cmpd="sng" algn="ctr">
          <a:solidFill>
            <a:srgbClr val="732B47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Increased skills</a:t>
          </a: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, both research-related and transferable ones, leading to improved employability and career prospects both </a:t>
          </a: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in and outside academia</a:t>
          </a:r>
          <a:endParaRPr lang="en-US" altLang="ca-ES" sz="1800" kern="1200" dirty="0">
            <a:solidFill>
              <a:srgbClr val="000000"/>
            </a:solidFill>
            <a:latin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Increase in high impact </a:t>
          </a: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R&amp;I output</a:t>
          </a: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, contribution to the knowledge-based economy and society</a:t>
          </a:r>
        </a:p>
      </dsp:txBody>
      <dsp:txXfrm rot="-5400000">
        <a:off x="1747829" y="83914"/>
        <a:ext cx="7159886" cy="1551173"/>
      </dsp:txXfrm>
    </dsp:sp>
    <dsp:sp modelId="{1792F172-E013-4E82-BC61-FEF0C1270359}">
      <dsp:nvSpPr>
        <dsp:cNvPr id="0" name=""/>
        <dsp:cNvSpPr/>
      </dsp:nvSpPr>
      <dsp:spPr>
        <a:xfrm>
          <a:off x="3063" y="2845"/>
          <a:ext cx="1741700" cy="1785777"/>
        </a:xfrm>
        <a:prstGeom prst="roundRect">
          <a:avLst/>
        </a:prstGeom>
        <a:solidFill>
          <a:srgbClr val="732B4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/>
            <a:t>STAFF MEMBER LEVEL</a:t>
          </a:r>
        </a:p>
      </dsp:txBody>
      <dsp:txXfrm>
        <a:off x="88086" y="87868"/>
        <a:ext cx="1571654" cy="1615731"/>
      </dsp:txXfrm>
    </dsp:sp>
    <dsp:sp modelId="{AC8CD46F-DE14-4F74-9BB9-2F1117FDBE8C}">
      <dsp:nvSpPr>
        <dsp:cNvPr id="0" name=""/>
        <dsp:cNvSpPr/>
      </dsp:nvSpPr>
      <dsp:spPr>
        <a:xfrm rot="5400000">
          <a:off x="4598305" y="-806647"/>
          <a:ext cx="1624114" cy="7154896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28575" cap="flat" cmpd="sng" algn="ctr">
          <a:solidFill>
            <a:srgbClr val="732B47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4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Enhanced cooperation and </a:t>
          </a: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transfer of knowledge </a:t>
          </a: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between sectors and disciplines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Strengthening of international and intersectoral </a:t>
          </a: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collaborative networks</a:t>
          </a:r>
          <a:endParaRPr lang="en-US" altLang="ca-ES" sz="1800" kern="1200" dirty="0">
            <a:solidFill>
              <a:srgbClr val="000000"/>
            </a:solidFill>
            <a:latin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Boosting of R&amp;I capacity </a:t>
          </a: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among participating </a:t>
          </a:r>
          <a:r>
            <a:rPr lang="en-US" altLang="ca-ES" sz="1800" kern="1200" dirty="0" err="1">
              <a:solidFill>
                <a:srgbClr val="000000"/>
              </a:solidFill>
              <a:latin typeface="Calibri" panose="020F0502020204030204" pitchFamily="34" charset="0"/>
            </a:rPr>
            <a:t>organisations</a:t>
          </a:r>
          <a:endParaRPr lang="en-US" altLang="ca-ES" sz="1800" kern="1200" dirty="0">
            <a:solidFill>
              <a:srgbClr val="000000"/>
            </a:solidFill>
            <a:latin typeface="Calibri" panose="020F0502020204030204" pitchFamily="34" charset="0"/>
          </a:endParaRPr>
        </a:p>
      </dsp:txBody>
      <dsp:txXfrm rot="-5400000">
        <a:off x="1832915" y="2038026"/>
        <a:ext cx="7075613" cy="1465548"/>
      </dsp:txXfrm>
    </dsp:sp>
    <dsp:sp modelId="{20EA5592-5AFD-4132-86FA-4D022757125C}">
      <dsp:nvSpPr>
        <dsp:cNvPr id="0" name=""/>
        <dsp:cNvSpPr/>
      </dsp:nvSpPr>
      <dsp:spPr>
        <a:xfrm>
          <a:off x="3063" y="1877911"/>
          <a:ext cx="1829850" cy="1785777"/>
        </a:xfrm>
        <a:prstGeom prst="roundRect">
          <a:avLst/>
        </a:prstGeom>
        <a:solidFill>
          <a:srgbClr val="732B4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/>
            <a:t>ORGANISATION LEVEL</a:t>
          </a:r>
        </a:p>
      </dsp:txBody>
      <dsp:txXfrm>
        <a:off x="90237" y="1965085"/>
        <a:ext cx="1655502" cy="1611429"/>
      </dsp:txXfrm>
    </dsp:sp>
    <dsp:sp modelId="{8945EFAF-9DFB-400D-BAD8-BADF8BFD2CAF}">
      <dsp:nvSpPr>
        <dsp:cNvPr id="0" name=""/>
        <dsp:cNvSpPr/>
      </dsp:nvSpPr>
      <dsp:spPr>
        <a:xfrm rot="5400000">
          <a:off x="4490013" y="1049029"/>
          <a:ext cx="1793905" cy="7201801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28575" cap="flat" cmpd="sng" algn="ctr">
          <a:solidFill>
            <a:srgbClr val="732B47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4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Increase in international, interdisciplinary and intersectoral </a:t>
          </a: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mobility of researchers </a:t>
          </a: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in Europe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Strengthening of Europe's human capital base and </a:t>
          </a: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attractiveness </a:t>
          </a: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as an R&amp;I destination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ca-ES" sz="1800" kern="1200" dirty="0">
              <a:solidFill>
                <a:srgbClr val="000000"/>
              </a:solidFill>
              <a:latin typeface="Calibri" panose="020F0502020204030204" pitchFamily="34" charset="0"/>
            </a:rPr>
            <a:t>Better quality R&amp;I contributing to Europe's </a:t>
          </a:r>
          <a:r>
            <a:rPr lang="en-US" altLang="ca-ES" sz="1800" b="1" kern="1200" dirty="0">
              <a:solidFill>
                <a:srgbClr val="000000"/>
              </a:solidFill>
              <a:latin typeface="Calibri" panose="020F0502020204030204" pitchFamily="34" charset="0"/>
            </a:rPr>
            <a:t>competitiveness and growth</a:t>
          </a:r>
          <a:endParaRPr lang="en-US" altLang="ca-ES" sz="1800" kern="1200" dirty="0">
            <a:solidFill>
              <a:srgbClr val="000000"/>
            </a:solidFill>
            <a:latin typeface="Calibri" panose="020F0502020204030204" pitchFamily="34" charset="0"/>
          </a:endParaRPr>
        </a:p>
      </dsp:txBody>
      <dsp:txXfrm rot="-5400000">
        <a:off x="1786066" y="3840548"/>
        <a:ext cx="7114230" cy="1618763"/>
      </dsp:txXfrm>
    </dsp:sp>
    <dsp:sp modelId="{41A71D21-F9AE-4762-BA94-DA7E1489F0F9}">
      <dsp:nvSpPr>
        <dsp:cNvPr id="0" name=""/>
        <dsp:cNvSpPr/>
      </dsp:nvSpPr>
      <dsp:spPr>
        <a:xfrm>
          <a:off x="3063" y="3757041"/>
          <a:ext cx="1783002" cy="1785777"/>
        </a:xfrm>
        <a:prstGeom prst="roundRect">
          <a:avLst/>
        </a:prstGeom>
        <a:solidFill>
          <a:srgbClr val="732B4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/>
            <a:t>SYSTEM LEVEL</a:t>
          </a:r>
        </a:p>
      </dsp:txBody>
      <dsp:txXfrm>
        <a:off x="90102" y="3844080"/>
        <a:ext cx="1608924" cy="16116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DA035-F014-4265-BD4D-E803C6377636}">
      <dsp:nvSpPr>
        <dsp:cNvPr id="0" name=""/>
        <dsp:cNvSpPr/>
      </dsp:nvSpPr>
      <dsp:spPr>
        <a:xfrm>
          <a:off x="671537" y="470091"/>
          <a:ext cx="2813762" cy="2813762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rgbClr val="0F07B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E3270-FBA3-408B-94C0-6C3E9B4573CF}">
      <dsp:nvSpPr>
        <dsp:cNvPr id="0" name=""/>
        <dsp:cNvSpPr/>
      </dsp:nvSpPr>
      <dsp:spPr>
        <a:xfrm>
          <a:off x="671537" y="470091"/>
          <a:ext cx="2813762" cy="2813762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rgbClr val="0F07B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0CC05-A23A-48C4-95B1-EFEB8678660A}">
      <dsp:nvSpPr>
        <dsp:cNvPr id="0" name=""/>
        <dsp:cNvSpPr/>
      </dsp:nvSpPr>
      <dsp:spPr>
        <a:xfrm>
          <a:off x="671537" y="470091"/>
          <a:ext cx="2813762" cy="2813762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rgbClr val="0F07B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AC3D47-B1E0-4810-BCE2-B6ABD9158376}">
      <dsp:nvSpPr>
        <dsp:cNvPr id="0" name=""/>
        <dsp:cNvSpPr/>
      </dsp:nvSpPr>
      <dsp:spPr>
        <a:xfrm>
          <a:off x="671537" y="470091"/>
          <a:ext cx="2813762" cy="2813762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rgbClr val="0F07B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906D6-BE4C-460F-8464-2610E0D613C9}">
      <dsp:nvSpPr>
        <dsp:cNvPr id="0" name=""/>
        <dsp:cNvSpPr/>
      </dsp:nvSpPr>
      <dsp:spPr>
        <a:xfrm>
          <a:off x="1430495" y="1229048"/>
          <a:ext cx="1295846" cy="1295846"/>
        </a:xfrm>
        <a:prstGeom prst="ellipse">
          <a:avLst/>
        </a:prstGeom>
        <a:solidFill>
          <a:srgbClr val="0F07B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MSCA </a:t>
          </a:r>
          <a:r>
            <a:rPr lang="es-ES" sz="2000" kern="1200" dirty="0" err="1"/>
            <a:t>Support</a:t>
          </a:r>
          <a:endParaRPr lang="es-ES" sz="2000" kern="1200" dirty="0"/>
        </a:p>
      </dsp:txBody>
      <dsp:txXfrm>
        <a:off x="1620267" y="1418820"/>
        <a:ext cx="916302" cy="916302"/>
      </dsp:txXfrm>
    </dsp:sp>
    <dsp:sp modelId="{BC3CAB72-1511-412E-9C32-D3D497DFA5EC}">
      <dsp:nvSpPr>
        <dsp:cNvPr id="0" name=""/>
        <dsp:cNvSpPr/>
      </dsp:nvSpPr>
      <dsp:spPr>
        <a:xfrm>
          <a:off x="1228468" y="-46897"/>
          <a:ext cx="1699900" cy="1099287"/>
        </a:xfrm>
        <a:prstGeom prst="ellipse">
          <a:avLst/>
        </a:prstGeom>
        <a:solidFill>
          <a:srgbClr val="0F07B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/>
            <a:t>Informative</a:t>
          </a:r>
          <a:r>
            <a:rPr lang="es-ES" sz="1400" kern="1200" dirty="0"/>
            <a:t> and training </a:t>
          </a:r>
          <a:r>
            <a:rPr lang="es-ES" sz="1400" kern="1200" dirty="0" err="1"/>
            <a:t>sessions</a:t>
          </a:r>
          <a:endParaRPr lang="es-ES" sz="1400" kern="1200" dirty="0"/>
        </a:p>
      </dsp:txBody>
      <dsp:txXfrm>
        <a:off x="1477413" y="114090"/>
        <a:ext cx="1202010" cy="777313"/>
      </dsp:txXfrm>
    </dsp:sp>
    <dsp:sp modelId="{A10827E4-BAD6-4BFD-861C-210E5830D108}">
      <dsp:nvSpPr>
        <dsp:cNvPr id="0" name=""/>
        <dsp:cNvSpPr/>
      </dsp:nvSpPr>
      <dsp:spPr>
        <a:xfrm>
          <a:off x="2854675" y="1423425"/>
          <a:ext cx="1195938" cy="907092"/>
        </a:xfrm>
        <a:prstGeom prst="ellipse">
          <a:avLst/>
        </a:prstGeom>
        <a:solidFill>
          <a:srgbClr val="0F07B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/>
            <a:t>Queries</a:t>
          </a:r>
          <a:r>
            <a:rPr lang="es-ES" sz="1400" kern="1200" dirty="0"/>
            <a:t> </a:t>
          </a:r>
          <a:r>
            <a:rPr lang="es-ES" sz="1400" kern="1200" dirty="0" err="1"/>
            <a:t>solving</a:t>
          </a:r>
          <a:endParaRPr lang="es-ES" sz="1400" kern="1200" dirty="0"/>
        </a:p>
      </dsp:txBody>
      <dsp:txXfrm>
        <a:off x="3029816" y="1556266"/>
        <a:ext cx="845656" cy="641410"/>
      </dsp:txXfrm>
    </dsp:sp>
    <dsp:sp modelId="{23E97895-B7BC-4550-9B91-90A78189A673}">
      <dsp:nvSpPr>
        <dsp:cNvPr id="0" name=""/>
        <dsp:cNvSpPr/>
      </dsp:nvSpPr>
      <dsp:spPr>
        <a:xfrm>
          <a:off x="1325060" y="2797651"/>
          <a:ext cx="1506717" cy="907092"/>
        </a:xfrm>
        <a:prstGeom prst="ellipse">
          <a:avLst/>
        </a:prstGeom>
        <a:solidFill>
          <a:srgbClr val="0F07B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/>
            <a:t>Pre-screening</a:t>
          </a:r>
          <a:r>
            <a:rPr lang="es-ES" sz="1400" kern="1200" dirty="0"/>
            <a:t> </a:t>
          </a:r>
          <a:r>
            <a:rPr lang="es-ES" sz="1400" kern="1200" dirty="0" err="1"/>
            <a:t>of</a:t>
          </a:r>
          <a:r>
            <a:rPr lang="es-ES" sz="1400" kern="1200" dirty="0"/>
            <a:t> </a:t>
          </a:r>
          <a:r>
            <a:rPr lang="es-ES" sz="1400" kern="1200" dirty="0" err="1"/>
            <a:t>proposals</a:t>
          </a:r>
          <a:endParaRPr lang="es-ES" sz="1400" kern="1200" dirty="0"/>
        </a:p>
      </dsp:txBody>
      <dsp:txXfrm>
        <a:off x="1545714" y="2930492"/>
        <a:ext cx="1065409" cy="641410"/>
      </dsp:txXfrm>
    </dsp:sp>
    <dsp:sp modelId="{0176D506-504E-4EBD-9F04-F0BB93BC824A}">
      <dsp:nvSpPr>
        <dsp:cNvPr id="0" name=""/>
        <dsp:cNvSpPr/>
      </dsp:nvSpPr>
      <dsp:spPr>
        <a:xfrm>
          <a:off x="148585" y="1423425"/>
          <a:ext cx="1111215" cy="907092"/>
        </a:xfrm>
        <a:prstGeom prst="ellipse">
          <a:avLst/>
        </a:prstGeom>
        <a:solidFill>
          <a:srgbClr val="0F07B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Managers </a:t>
          </a:r>
          <a:r>
            <a:rPr lang="en-GB" sz="1400" kern="1200" noProof="0" dirty="0"/>
            <a:t>Trained</a:t>
          </a:r>
        </a:p>
      </dsp:txBody>
      <dsp:txXfrm>
        <a:off x="311319" y="1556266"/>
        <a:ext cx="785747" cy="641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ACD6F-66C5-D446-8369-9B39A79353DF}" type="datetimeFigureOut">
              <a:rPr lang="es-ES" smtClean="0"/>
              <a:t>19/12/2019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D2255-590F-D840-A900-2C9D3FAC0F3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1260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9DB28-4CBA-43B6-909F-669292005D6A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7CC88-E249-4AA1-A3AD-068FFC1BD3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1153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3018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7975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6846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idor d'imatge de diapositiva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Contenidor de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Contenidor de número de diapositiva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D4C656F-9950-47D6-ACD6-DA099C43F9BA}" type="slidenum">
              <a:rPr lang="ca-ES" altLang="ca-ES"/>
              <a:pPr/>
              <a:t>12</a:t>
            </a:fld>
            <a:endParaRPr lang="ca-ES" altLang="ca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7169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397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397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3970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3970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9D6E4-4617-4A92-BADA-E6C383568ACA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8847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9004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9D6E4-4617-4A92-BADA-E6C383568ACA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8847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imagen de diapositiva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Marcador de nota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altLang="ca-ES" baseline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Marcador de número de diapositiva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17FF248-D3C6-452C-A102-AB21C17F2F5A}" type="slidenum">
              <a:rPr lang="es-ES" altLang="ca-ES"/>
              <a:pPr/>
              <a:t>20</a:t>
            </a:fld>
            <a:endParaRPr lang="es-ES" altLang="ca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90323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70448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Los</a:t>
            </a:r>
            <a:r>
              <a:rPr lang="es-ES" baseline="0" dirty="0" smtClean="0"/>
              <a:t> evaluadores emiten un informe individual en el que se indica en cada departamento aspectos de fortalezas y debilidades detectados así como la nota correspondiente.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07391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z="1000" dirty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4062" indent="-286178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4712" indent="-228942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2596" indent="-228942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60482" indent="-228942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8367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6251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34136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92020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defTabSz="913028" fontAlgn="base">
              <a:spcBef>
                <a:spcPct val="0"/>
              </a:spcBef>
              <a:spcAft>
                <a:spcPct val="0"/>
              </a:spcAft>
              <a:defRPr/>
            </a:pPr>
            <a:fld id="{6CDFE921-C0C9-45B0-96B9-221E21B8EDDA}" type="slidenum">
              <a:rPr lang="en-GB" altLang="en-US">
                <a:solidFill>
                  <a:srgbClr val="000000"/>
                </a:solidFill>
                <a:latin typeface="Arial" charset="0"/>
              </a:rPr>
              <a:pPr defTabSz="913028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7205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z="1000" dirty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4062" indent="-286178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4712" indent="-228942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2596" indent="-228942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60482" indent="-228942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8367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6251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34136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92020" indent="-228942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defTabSz="913028" fontAlgn="base">
              <a:spcBef>
                <a:spcPct val="0"/>
              </a:spcBef>
              <a:spcAft>
                <a:spcPct val="0"/>
              </a:spcAft>
              <a:defRPr/>
            </a:pPr>
            <a:fld id="{6CDFE921-C0C9-45B0-96B9-221E21B8EDDA}" type="slidenum">
              <a:rPr lang="en-GB" altLang="en-US">
                <a:solidFill>
                  <a:srgbClr val="000000"/>
                </a:solidFill>
                <a:latin typeface="Arial" charset="0"/>
              </a:rPr>
              <a:pPr defTabSz="913028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7205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61888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9D6E4-4617-4A92-BADA-E6C383568ACA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3213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9D6E4-4617-4A92-BADA-E6C383568ACA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3213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2 Marcador de notas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636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16E6C1A-B34A-4A6C-B829-9FD995CCBC2B}" type="slidenum">
              <a:rPr lang="es-ES" altLang="ca-ES"/>
              <a:pPr/>
              <a:t>29</a:t>
            </a:fld>
            <a:endParaRPr lang="es-ES" altLang="ca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9D6E4-4617-4A92-BADA-E6C383568ACA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8847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2 Marcador de notas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4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3A5E028-7C1C-4C3A-A378-E891A1D82D22}" type="slidenum">
              <a:rPr lang="es-ES" altLang="ca-ES"/>
              <a:pPr/>
              <a:t>30</a:t>
            </a:fld>
            <a:endParaRPr lang="es-ES" altLang="ca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Contenidor d'imatge de diapositiva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Contenidor de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732" name="Contenidor de número de diapositiva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503741E-DBAC-4757-8FB1-629DA5C43DCE}" type="slidenum">
              <a:rPr lang="ca-ES" altLang="ca-ES"/>
              <a:pPr/>
              <a:t>31</a:t>
            </a:fld>
            <a:endParaRPr lang="ca-ES" altLang="ca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_tradnl" dirty="0" smtClean="0"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788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28713" indent="-2238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2738" indent="-2238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33588" indent="-22383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078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798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518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6238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F61B01A5-86BD-4809-8269-C151B0B70280}" type="slidenum">
              <a:rPr lang="fr-FR" altLang="es-ES_tradnl" sz="1300">
                <a:ea typeface="MS PGothic" pitchFamily="34" charset="-128"/>
                <a:cs typeface="Arial Unicode MS" pitchFamily="34" charset="-128"/>
              </a:rPr>
              <a:pPr/>
              <a:t>34</a:t>
            </a:fld>
            <a:endParaRPr lang="fr-FR" altLang="es-ES_tradnl" sz="1300">
              <a:ea typeface="MS PGothic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50331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03479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s-ES_tradnl" baseline="0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62807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82550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260842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823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2721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6599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aseline="0" dirty="0" smtClean="0"/>
              <a:t>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9710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idor d'imatge de diapositiva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Contenidor de notes 2">
            <a:extLst>
              <a:ext uri="{FF2B5EF4-FFF2-40B4-BE49-F238E27FC236}">
                <a16:creationId xmlns:a16="http://schemas.microsoft.com/office/drawing/2014/main" xmlns="" id="{50CC3249-6D83-4D8D-A1EB-590EE9BBB4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ca-ES" dirty="0"/>
          </a:p>
        </p:txBody>
      </p:sp>
      <p:sp>
        <p:nvSpPr>
          <p:cNvPr id="37892" name="Contenidor de número de diapositiva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D8066BC-6B4D-4A60-A59B-3D50C84BAB27}" type="slidenum">
              <a:rPr lang="ca-ES" altLang="ca-ES"/>
              <a:pPr/>
              <a:t>7</a:t>
            </a:fld>
            <a:endParaRPr lang="ca-ES" altLang="ca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aseline="0" dirty="0" smtClean="0"/>
              <a:t>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393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5239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795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370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9318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FG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3"/>
          </p:nvPr>
        </p:nvSpPr>
        <p:spPr>
          <a:xfrm>
            <a:off x="1371600" y="2540073"/>
            <a:ext cx="5635934" cy="3171147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</a:rPr>
              <a:t>Österreichische Forschungsförderungsgesellschaft | Sensengasse 1 | 1090 Wien | www.ffg.at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8A2F4-2C6F-4310-9D77-AA1244244A9B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97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389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Autofit/>
          </a:bodyPr>
          <a:lstStyle>
            <a:lvl1pPr algn="l">
              <a:defRPr sz="3200" b="1" cap="all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1534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6529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4330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521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800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18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33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EA40A-B527-42B9-B36B-AFCD9D6DA567}" type="datetimeFigureOut">
              <a:rPr lang="es-ES" smtClean="0"/>
              <a:t>19/12/2019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4E36A-4A34-4A77-978C-12E8CC5D686E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2" descr="A:\General\MSCA\Jornadas_Reuniones ES 2018\LogoMinisterioBandera-FECYT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37" y="6152647"/>
            <a:ext cx="3701415" cy="49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68" y="6116910"/>
            <a:ext cx="13239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9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Bitstream Vera Serif" panose="0206060305060502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h2020-rise-knowpec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ec.europa.eu/info/funding-tenders/opportunities/portal/screen/opportunities/topic-search;freeTextSearchKeyword=;typeCodes=1;statusCodes=31094501,31094502,31094503;programCode=H2020;programDivisionCode=31047830;focusAreaCode=null;crossCuttingPriorityCode=null;callCode=Default;sortQuery=openingDate;orderBy=asc;onlyTenders=false;topicListKey=topicSearchTablePageState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mailto:msca@oficinaeuropea.es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hyperlink" Target="https://ec.europa.eu/info/funding-tenders/opportunities/portal/screen/support/ncp" TargetMode="Externa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0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hyperlink" Target="https://www.net4mobilityplus.eu/fileadmin/user_upload/N4M_MSCA-RISE_Handbook_2019.pdf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net4mobilityplus.eu/" TargetMode="External"/><Relationship Id="rId5" Type="http://schemas.openxmlformats.org/officeDocument/2006/relationships/image" Target="../media/image33.png"/><Relationship Id="rId10" Type="http://schemas.openxmlformats.org/officeDocument/2006/relationships/hyperlink" Target="https://twitter.com/Net4Mobility" TargetMode="External"/><Relationship Id="rId4" Type="http://schemas.openxmlformats.org/officeDocument/2006/relationships/image" Target="../media/image32.png"/><Relationship Id="rId9" Type="http://schemas.openxmlformats.org/officeDocument/2006/relationships/hyperlink" Target="https://www.youtube.com/channel/UC_jck_ddHqovdIoD6Nao3LQ/videos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mpteam.com/" TargetMode="External"/><Relationship Id="rId13" Type="http://schemas.openxmlformats.org/officeDocument/2006/relationships/hyperlink" Target="http://www.transport-ncps.net/" TargetMode="External"/><Relationship Id="rId3" Type="http://schemas.openxmlformats.org/officeDocument/2006/relationships/hyperlink" Target="http://www.ideal-ist.eu/partner-search/pssearch" TargetMode="External"/><Relationship Id="rId7" Type="http://schemas.openxmlformats.org/officeDocument/2006/relationships/hyperlink" Target="http://net4society.eu/public/pss.php" TargetMode="External"/><Relationship Id="rId12" Type="http://schemas.openxmlformats.org/officeDocument/2006/relationships/hyperlink" Target="http://www.c-energy2020.eu/" TargetMode="External"/><Relationship Id="rId2" Type="http://schemas.openxmlformats.org/officeDocument/2006/relationships/hyperlink" Target="https://www.net4mobility.eu/eoi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rc.ee/envncp/?page=search" TargetMode="External"/><Relationship Id="rId11" Type="http://schemas.openxmlformats.org/officeDocument/2006/relationships/hyperlink" Target="https://www.ncp-biohorizon.net/" TargetMode="External"/><Relationship Id="rId5" Type="http://schemas.openxmlformats.org/officeDocument/2006/relationships/hyperlink" Target="https://cloud.imi.europa.eu/web/eimi-pst" TargetMode="External"/><Relationship Id="rId10" Type="http://schemas.openxmlformats.org/officeDocument/2006/relationships/hyperlink" Target="http://www.healthncp.net/health-ncp-net-hnn-20" TargetMode="External"/><Relationship Id="rId4" Type="http://schemas.openxmlformats.org/officeDocument/2006/relationships/hyperlink" Target="https://www.nmp-partnersearch.eu/index.php" TargetMode="External"/><Relationship Id="rId9" Type="http://schemas.openxmlformats.org/officeDocument/2006/relationships/hyperlink" Target="http://ncp-space.net/" TargetMode="External"/><Relationship Id="rId14" Type="http://schemas.openxmlformats.org/officeDocument/2006/relationships/hyperlink" Target="http://www.ncps-care.eu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hyperlink" Target="https://een.ec.europa.eu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axess/pdf/brochure_rights/eur_21620_es-en.pdf" TargetMode="External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gif"/><Relationship Id="rId5" Type="http://schemas.openxmlformats.org/officeDocument/2006/relationships/image" Target="../media/image46.jpeg"/><Relationship Id="rId4" Type="http://schemas.openxmlformats.org/officeDocument/2006/relationships/hyperlink" Target="http://ec.europa.eu/euraxess/index.cfm/rights/strategy4Researcher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enderste.eu/" TargetMode="External"/><Relationship Id="rId3" Type="http://schemas.openxmlformats.org/officeDocument/2006/relationships/hyperlink" Target="http://ec.europa.eu/research/gendered-innovations/" TargetMode="External"/><Relationship Id="rId7" Type="http://schemas.openxmlformats.org/officeDocument/2006/relationships/hyperlink" Target="http://www.yellowwindow.be/genderinresearch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enderportal.eu/" TargetMode="External"/><Relationship Id="rId5" Type="http://schemas.openxmlformats.org/officeDocument/2006/relationships/image" Target="../media/image49.png"/><Relationship Id="rId10" Type="http://schemas.openxmlformats.org/officeDocument/2006/relationships/hyperlink" Target="https://www.youtube.com/watch?v=nETPIfrIf0A&amp;feature=youtu.be" TargetMode="External"/><Relationship Id="rId4" Type="http://schemas.openxmlformats.org/officeDocument/2006/relationships/hyperlink" Target="http://ec.europa.eu/research/swafs/pdf/pub_gender_equality/2012.4808_Gendered%20Innovations_web2.pdf" TargetMode="External"/><Relationship Id="rId9" Type="http://schemas.openxmlformats.org/officeDocument/2006/relationships/hyperlink" Target="https://www.youtube.com/watch?v=aoGqpvO27QQ&amp;feature=youtu.b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data/ref/h2020/other/gm/h2020-guide-comm_en.pdf" TargetMode="External"/><Relationship Id="rId7" Type="http://schemas.openxmlformats.org/officeDocument/2006/relationships/hyperlink" Target="https://www.openaire.eu/h2020openaccess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c.europa.eu/research/participants/data/ref/h2020/grants_manual/hi/oa_pilot/h2020-hi-oa-pilot-guide_en.pdf" TargetMode="External"/><Relationship Id="rId5" Type="http://schemas.openxmlformats.org/officeDocument/2006/relationships/hyperlink" Target="http://ec.europa.eu/assets/eac/msca/documents/documentation/publications/outreach_activities_en.pdf" TargetMode="External"/><Relationship Id="rId4" Type="http://schemas.openxmlformats.org/officeDocument/2006/relationships/hyperlink" Target="https://www.iprhelpdesk.eu/sites/default/files/newsdocuments/FS-Plan-for-the-exploitation-and-dissemination-of-results_1.pdf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79512" y="116632"/>
            <a:ext cx="47525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36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Acciones RISE </a:t>
            </a:r>
          </a:p>
          <a:p>
            <a:endParaRPr lang="es-ES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Marie </a:t>
            </a:r>
            <a:r>
              <a:rPr lang="es-ES" sz="2800" dirty="0" err="1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Sklodowska</a:t>
            </a:r>
            <a:r>
              <a:rPr lang="es-ES" sz="280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-Curie </a:t>
            </a:r>
            <a:r>
              <a:rPr lang="es-ES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(MSCA)</a:t>
            </a:r>
          </a:p>
          <a:p>
            <a:endParaRPr lang="es-ES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Horizonte 2020</a:t>
            </a:r>
          </a:p>
          <a:p>
            <a:endParaRPr lang="es-ES" sz="3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320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ES" sz="320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s-ES" sz="3200" dirty="0">
              <a:solidFill>
                <a:schemeClr val="bg1"/>
              </a:solidFill>
              <a:latin typeface="Bitstream Vera Serif" panose="020606030506050202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9512" y="3739609"/>
            <a:ext cx="9145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000" b="1" i="1" dirty="0">
              <a:solidFill>
                <a:srgbClr val="FFFF00"/>
              </a:solidFill>
              <a:latin typeface="+mj-lt"/>
            </a:endParaRPr>
          </a:p>
          <a:p>
            <a:r>
              <a:rPr lang="es-ES" sz="2000" dirty="0" smtClean="0">
                <a:solidFill>
                  <a:schemeClr val="bg1"/>
                </a:solidFill>
              </a:rPr>
              <a:t>Madrid, 19 de diciembre 2019</a:t>
            </a:r>
            <a:endParaRPr lang="es-ES" sz="2000" b="1" i="1" dirty="0" smtClean="0">
              <a:solidFill>
                <a:schemeClr val="bg1"/>
              </a:solidFill>
              <a:latin typeface="+mj-lt"/>
            </a:endParaRPr>
          </a:p>
          <a:p>
            <a:endParaRPr lang="es-ES" sz="2000" b="1" i="1" dirty="0" smtClean="0">
              <a:solidFill>
                <a:srgbClr val="FFFF00"/>
              </a:solidFill>
              <a:latin typeface="+mj-lt"/>
            </a:endParaRPr>
          </a:p>
          <a:p>
            <a:endParaRPr lang="es-ES" sz="2000" b="1" i="1" dirty="0" smtClean="0">
              <a:solidFill>
                <a:srgbClr val="FFFF00"/>
              </a:solidFill>
              <a:latin typeface="+mj-lt"/>
            </a:endParaRPr>
          </a:p>
          <a:p>
            <a:r>
              <a:rPr lang="es-ES" sz="2000" b="1" i="1" dirty="0" smtClean="0">
                <a:solidFill>
                  <a:srgbClr val="FFFF00"/>
                </a:solidFill>
                <a:latin typeface="+mj-lt"/>
              </a:rPr>
              <a:t>Cristina Gómez, NCP España, MSCA </a:t>
            </a:r>
          </a:p>
          <a:p>
            <a:r>
              <a:rPr lang="es-ES" sz="2000" b="1" i="1" dirty="0" smtClean="0">
                <a:solidFill>
                  <a:srgbClr val="FFFF00"/>
                </a:solidFill>
                <a:latin typeface="+mj-lt"/>
              </a:rPr>
              <a:t>Oficina Europea FECYT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877272"/>
            <a:ext cx="23907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48680"/>
            <a:ext cx="3325039" cy="470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62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3BC2DD5-C7B9-40BC-BC7F-A83DA17EDAD4}"/>
              </a:ext>
            </a:extLst>
          </p:cNvPr>
          <p:cNvSpPr/>
          <p:nvPr/>
        </p:nvSpPr>
        <p:spPr bwMode="auto">
          <a:xfrm>
            <a:off x="380100" y="1796931"/>
            <a:ext cx="8356444" cy="456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73" tIns="34286" rIns="68573" bIns="34286"/>
          <a:lstStyle/>
          <a:p>
            <a:pPr defTabSz="685703">
              <a:defRPr/>
            </a:pPr>
            <a:endParaRPr lang="ca-ES" sz="12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9B0FEF6-99A0-41E5-8E6A-F5AEE18595D2}"/>
              </a:ext>
            </a:extLst>
          </p:cNvPr>
          <p:cNvSpPr/>
          <p:nvPr/>
        </p:nvSpPr>
        <p:spPr bwMode="auto">
          <a:xfrm>
            <a:off x="380100" y="1415372"/>
            <a:ext cx="8448589" cy="3700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/>
          <a:p>
            <a:pPr defTabSz="914269">
              <a:defRPr/>
            </a:pPr>
            <a:endParaRPr lang="ca-E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89" name="QuadreDeText 3"/>
          <p:cNvSpPr txBox="1">
            <a:spLocks noChangeArrowheads="1"/>
          </p:cNvSpPr>
          <p:nvPr/>
        </p:nvSpPr>
        <p:spPr bwMode="auto">
          <a:xfrm>
            <a:off x="0" y="116632"/>
            <a:ext cx="9144000" cy="46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27" tIns="41463" rIns="82927" bIns="41463">
            <a:spAutoFit/>
          </a:bodyPr>
          <a:lstStyle/>
          <a:p>
            <a:pPr algn="ctr"/>
            <a:r>
              <a:rPr lang="ca-ES" altLang="ca-ES" sz="2500" dirty="0" smtClean="0"/>
              <a:t>I. </a:t>
            </a:r>
            <a:r>
              <a:rPr lang="ca-ES" altLang="ca-ES" sz="2500" dirty="0" err="1" smtClean="0"/>
              <a:t>Participaciones</a:t>
            </a:r>
            <a:r>
              <a:rPr lang="ca-ES" altLang="ca-ES" sz="2500" dirty="0" smtClean="0"/>
              <a:t> TP– Proyectos </a:t>
            </a:r>
            <a:r>
              <a:rPr lang="ca-ES" altLang="ca-ES" sz="2500" dirty="0" err="1" smtClean="0"/>
              <a:t>Financiados</a:t>
            </a:r>
            <a:r>
              <a:rPr lang="ca-ES" altLang="ca-ES" sz="2500" dirty="0" smtClean="0"/>
              <a:t> - </a:t>
            </a:r>
            <a:r>
              <a:rPr lang="ca-ES" altLang="ca-ES" sz="2500" dirty="0"/>
              <a:t>RISE 2019</a:t>
            </a:r>
          </a:p>
        </p:txBody>
      </p:sp>
      <p:pic>
        <p:nvPicPr>
          <p:cNvPr id="41990" name="Imatg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3" y="764704"/>
            <a:ext cx="911407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QuadreDeText 3"/>
          <p:cNvSpPr txBox="1">
            <a:spLocks noChangeArrowheads="1"/>
          </p:cNvSpPr>
          <p:nvPr/>
        </p:nvSpPr>
        <p:spPr bwMode="auto">
          <a:xfrm>
            <a:off x="1503123" y="1736458"/>
            <a:ext cx="7445068" cy="9147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endParaRPr lang="ca-ES" altLang="ca-ES"/>
          </a:p>
          <a:p>
            <a:endParaRPr lang="ca-ES" altLang="ca-ES"/>
          </a:p>
          <a:p>
            <a:endParaRPr lang="ca-ES" altLang="ca-ES"/>
          </a:p>
        </p:txBody>
      </p:sp>
      <p:sp>
        <p:nvSpPr>
          <p:cNvPr id="10" name="QuadreDeText 9">
            <a:extLst>
              <a:ext uri="{FF2B5EF4-FFF2-40B4-BE49-F238E27FC236}">
                <a16:creationId xmlns:a16="http://schemas.microsoft.com/office/drawing/2014/main" xmlns="" id="{E5886A93-F215-40CA-8B15-C7158CB0E925}"/>
              </a:ext>
            </a:extLst>
          </p:cNvPr>
          <p:cNvSpPr txBox="1"/>
          <p:nvPr/>
        </p:nvSpPr>
        <p:spPr>
          <a:xfrm>
            <a:off x="7695589" y="2178492"/>
            <a:ext cx="653657" cy="167022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500" dirty="0">
                <a:solidFill>
                  <a:schemeClr val="bg2">
                    <a:lumMod val="75000"/>
                  </a:schemeClr>
                </a:solidFill>
              </a:rPr>
              <a:t>2018</a:t>
            </a:r>
          </a:p>
        </p:txBody>
      </p:sp>
      <p:sp>
        <p:nvSpPr>
          <p:cNvPr id="11" name="QuadreDeText 10">
            <a:extLst>
              <a:ext uri="{FF2B5EF4-FFF2-40B4-BE49-F238E27FC236}">
                <a16:creationId xmlns:a16="http://schemas.microsoft.com/office/drawing/2014/main" xmlns="" id="{4FD992E3-D3E0-4CBA-B756-BE736BDFDE73}"/>
              </a:ext>
            </a:extLst>
          </p:cNvPr>
          <p:cNvSpPr txBox="1"/>
          <p:nvPr/>
        </p:nvSpPr>
        <p:spPr>
          <a:xfrm>
            <a:off x="5943384" y="6483640"/>
            <a:ext cx="3094073" cy="283791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Source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: EC RISE PC </a:t>
            </a: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October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 2019</a:t>
            </a:r>
          </a:p>
        </p:txBody>
      </p:sp>
      <p:sp>
        <p:nvSpPr>
          <p:cNvPr id="12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832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3BC2DD5-C7B9-40BC-BC7F-A83DA17EDAD4}"/>
              </a:ext>
            </a:extLst>
          </p:cNvPr>
          <p:cNvSpPr/>
          <p:nvPr/>
        </p:nvSpPr>
        <p:spPr bwMode="auto">
          <a:xfrm>
            <a:off x="380100" y="1796931"/>
            <a:ext cx="8356444" cy="456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73" tIns="34286" rIns="68573" bIns="34286"/>
          <a:lstStyle/>
          <a:p>
            <a:pPr defTabSz="685703">
              <a:defRPr/>
            </a:pPr>
            <a:endParaRPr lang="ca-ES" sz="12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9B0FEF6-99A0-41E5-8E6A-F5AEE18595D2}"/>
              </a:ext>
            </a:extLst>
          </p:cNvPr>
          <p:cNvSpPr/>
          <p:nvPr/>
        </p:nvSpPr>
        <p:spPr bwMode="auto">
          <a:xfrm>
            <a:off x="380100" y="1415372"/>
            <a:ext cx="8448589" cy="3700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/>
          <a:p>
            <a:pPr defTabSz="914269">
              <a:defRPr/>
            </a:pPr>
            <a:endParaRPr lang="ca-E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1" name="QuadreDeText 3"/>
          <p:cNvSpPr txBox="1">
            <a:spLocks noChangeArrowheads="1"/>
          </p:cNvSpPr>
          <p:nvPr/>
        </p:nvSpPr>
        <p:spPr bwMode="auto">
          <a:xfrm>
            <a:off x="1503123" y="1736458"/>
            <a:ext cx="7445068" cy="9147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endParaRPr lang="ca-ES" altLang="ca-ES"/>
          </a:p>
          <a:p>
            <a:endParaRPr lang="ca-ES" altLang="ca-ES"/>
          </a:p>
          <a:p>
            <a:endParaRPr lang="ca-ES" altLang="ca-ES"/>
          </a:p>
        </p:txBody>
      </p:sp>
      <p:sp>
        <p:nvSpPr>
          <p:cNvPr id="10" name="QuadreDeText 9">
            <a:extLst>
              <a:ext uri="{FF2B5EF4-FFF2-40B4-BE49-F238E27FC236}">
                <a16:creationId xmlns:a16="http://schemas.microsoft.com/office/drawing/2014/main" xmlns="" id="{E5886A93-F215-40CA-8B15-C7158CB0E925}"/>
              </a:ext>
            </a:extLst>
          </p:cNvPr>
          <p:cNvSpPr txBox="1"/>
          <p:nvPr/>
        </p:nvSpPr>
        <p:spPr>
          <a:xfrm>
            <a:off x="7695589" y="2178492"/>
            <a:ext cx="653657" cy="167022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500" dirty="0">
                <a:solidFill>
                  <a:schemeClr val="bg2">
                    <a:lumMod val="75000"/>
                  </a:schemeClr>
                </a:solidFill>
              </a:rPr>
              <a:t>2018</a:t>
            </a:r>
          </a:p>
        </p:txBody>
      </p:sp>
      <p:sp>
        <p:nvSpPr>
          <p:cNvPr id="11" name="QuadreDeText 10">
            <a:extLst>
              <a:ext uri="{FF2B5EF4-FFF2-40B4-BE49-F238E27FC236}">
                <a16:creationId xmlns:a16="http://schemas.microsoft.com/office/drawing/2014/main" xmlns="" id="{4FD992E3-D3E0-4CBA-B756-BE736BDFDE73}"/>
              </a:ext>
            </a:extLst>
          </p:cNvPr>
          <p:cNvSpPr txBox="1"/>
          <p:nvPr/>
        </p:nvSpPr>
        <p:spPr>
          <a:xfrm>
            <a:off x="5943384" y="6483640"/>
            <a:ext cx="3094073" cy="283791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Source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: EC RISE PC </a:t>
            </a: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October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 2019</a:t>
            </a:r>
          </a:p>
        </p:txBody>
      </p:sp>
      <p:sp>
        <p:nvSpPr>
          <p:cNvPr id="12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47" y="692696"/>
            <a:ext cx="8689905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QuadreDeText 3"/>
          <p:cNvSpPr txBox="1">
            <a:spLocks noChangeArrowheads="1"/>
          </p:cNvSpPr>
          <p:nvPr/>
        </p:nvSpPr>
        <p:spPr bwMode="auto">
          <a:xfrm>
            <a:off x="69469" y="89120"/>
            <a:ext cx="9144000" cy="46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27" tIns="41463" rIns="82927" bIns="41463">
            <a:spAutoFit/>
          </a:bodyPr>
          <a:lstStyle/>
          <a:p>
            <a:pPr algn="ctr"/>
            <a:r>
              <a:rPr lang="ca-ES" altLang="ca-ES" sz="2500" dirty="0" smtClean="0"/>
              <a:t>I. </a:t>
            </a:r>
            <a:r>
              <a:rPr lang="ca-ES" altLang="ca-ES" sz="2500" dirty="0" err="1" smtClean="0"/>
              <a:t>Participaciones</a:t>
            </a:r>
            <a:r>
              <a:rPr lang="ca-ES" altLang="ca-ES" sz="2500" dirty="0" smtClean="0"/>
              <a:t> TP– Proyectos </a:t>
            </a:r>
            <a:r>
              <a:rPr lang="ca-ES" altLang="ca-ES" sz="2500" dirty="0" err="1" smtClean="0"/>
              <a:t>Enviados</a:t>
            </a:r>
            <a:r>
              <a:rPr lang="ca-ES" altLang="ca-ES" sz="2500" dirty="0" smtClean="0"/>
              <a:t> 2017 a 2019</a:t>
            </a:r>
            <a:endParaRPr lang="ca-ES" altLang="ca-ES" sz="2500" dirty="0"/>
          </a:p>
        </p:txBody>
      </p:sp>
    </p:spTree>
    <p:extLst>
      <p:ext uri="{BB962C8B-B14F-4D97-AF65-F5344CB8AC3E}">
        <p14:creationId xmlns:p14="http://schemas.microsoft.com/office/powerpoint/2010/main" val="217469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3BC2DD5-C7B9-40BC-BC7F-A83DA17EDAD4}"/>
              </a:ext>
            </a:extLst>
          </p:cNvPr>
          <p:cNvSpPr/>
          <p:nvPr/>
        </p:nvSpPr>
        <p:spPr bwMode="auto">
          <a:xfrm>
            <a:off x="380100" y="1796931"/>
            <a:ext cx="8356444" cy="456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73" tIns="34286" rIns="68573" bIns="34286"/>
          <a:lstStyle/>
          <a:p>
            <a:pPr defTabSz="685703">
              <a:defRPr/>
            </a:pPr>
            <a:endParaRPr lang="ca-ES" sz="12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9B0FEF6-99A0-41E5-8E6A-F5AEE18595D2}"/>
              </a:ext>
            </a:extLst>
          </p:cNvPr>
          <p:cNvSpPr/>
          <p:nvPr/>
        </p:nvSpPr>
        <p:spPr bwMode="auto">
          <a:xfrm>
            <a:off x="380100" y="1415372"/>
            <a:ext cx="8448589" cy="3700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/>
          <a:p>
            <a:pPr defTabSz="914269">
              <a:defRPr/>
            </a:pPr>
            <a:endParaRPr lang="ca-ES" sz="1600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3013" name="Imat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88" y="782225"/>
            <a:ext cx="8483144" cy="475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4697981" y="1128852"/>
            <a:ext cx="849466" cy="45643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927" tIns="41463" rIns="82927" bIns="41463"/>
          <a:lstStyle/>
          <a:p>
            <a:pPr eaLnBrk="1" hangingPunct="1"/>
            <a:r>
              <a:rPr lang="ca-ES" altLang="ca-ES" b="1">
                <a:solidFill>
                  <a:schemeClr val="bg1"/>
                </a:solidFill>
              </a:rPr>
              <a:t>12%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3022804" y="3585208"/>
            <a:ext cx="849466" cy="456432"/>
          </a:xfrm>
          <a:prstGeom prst="rect">
            <a:avLst/>
          </a:prstGeom>
          <a:solidFill>
            <a:srgbClr val="732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927" tIns="41463" rIns="82927" bIns="41463"/>
          <a:lstStyle/>
          <a:p>
            <a:pPr eaLnBrk="1" hangingPunct="1"/>
            <a:r>
              <a:rPr lang="ca-ES" altLang="ca-ES" b="1" dirty="0">
                <a:solidFill>
                  <a:schemeClr val="bg1"/>
                </a:solidFill>
              </a:rPr>
              <a:t>49%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5514594" y="3356992"/>
            <a:ext cx="849466" cy="456433"/>
          </a:xfrm>
          <a:prstGeom prst="rect">
            <a:avLst/>
          </a:prstGeom>
          <a:solidFill>
            <a:srgbClr val="66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927" tIns="41463" rIns="82927" bIns="41463"/>
          <a:lstStyle/>
          <a:p>
            <a:pPr eaLnBrk="1" hangingPunct="1"/>
            <a:r>
              <a:rPr lang="ca-ES" altLang="ca-ES" b="1">
                <a:solidFill>
                  <a:schemeClr val="bg1"/>
                </a:solidFill>
              </a:rPr>
              <a:t>39%</a:t>
            </a:r>
          </a:p>
        </p:txBody>
      </p:sp>
      <p:sp>
        <p:nvSpPr>
          <p:cNvPr id="43017" name="QuadreDeText 9"/>
          <p:cNvSpPr txBox="1">
            <a:spLocks noChangeArrowheads="1"/>
          </p:cNvSpPr>
          <p:nvPr/>
        </p:nvSpPr>
        <p:spPr bwMode="auto">
          <a:xfrm>
            <a:off x="86388" y="13138"/>
            <a:ext cx="6548088" cy="483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pPr algn="ctr"/>
            <a:r>
              <a:rPr lang="ca-ES" altLang="ca-ES" sz="2600" dirty="0" smtClean="0"/>
              <a:t>I. </a:t>
            </a:r>
            <a:r>
              <a:rPr lang="ca-ES" altLang="ca-ES" sz="2600" dirty="0" err="1" smtClean="0"/>
              <a:t>Tipo</a:t>
            </a:r>
            <a:r>
              <a:rPr lang="ca-ES" altLang="ca-ES" sz="2600" dirty="0" smtClean="0"/>
              <a:t> de </a:t>
            </a:r>
            <a:r>
              <a:rPr lang="ca-ES" altLang="ca-ES" sz="2600" dirty="0" err="1" smtClean="0"/>
              <a:t>movilidad</a:t>
            </a:r>
            <a:r>
              <a:rPr lang="ca-ES" altLang="ca-ES" sz="2600" dirty="0" smtClean="0"/>
              <a:t> en </a:t>
            </a:r>
            <a:r>
              <a:rPr lang="ca-ES" altLang="ca-ES" sz="2600" dirty="0" err="1" smtClean="0"/>
              <a:t>estancias</a:t>
            </a:r>
            <a:r>
              <a:rPr lang="ca-ES" altLang="ca-ES" sz="2600" dirty="0" smtClean="0"/>
              <a:t> - RISE </a:t>
            </a:r>
            <a:r>
              <a:rPr lang="ca-ES" altLang="ca-ES" sz="2600" dirty="0"/>
              <a:t>2019</a:t>
            </a:r>
          </a:p>
        </p:txBody>
      </p:sp>
      <p:sp>
        <p:nvSpPr>
          <p:cNvPr id="43018" name="QuadreDeText 3"/>
          <p:cNvSpPr txBox="1">
            <a:spLocks noChangeArrowheads="1"/>
          </p:cNvSpPr>
          <p:nvPr/>
        </p:nvSpPr>
        <p:spPr bwMode="auto">
          <a:xfrm>
            <a:off x="150457" y="5236890"/>
            <a:ext cx="2872347" cy="63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ca-ES" altLang="ca-ES" dirty="0">
                <a:solidFill>
                  <a:srgbClr val="732B47"/>
                </a:solidFill>
              </a:rPr>
              <a:t>International:61%</a:t>
            </a:r>
          </a:p>
          <a:p>
            <a:pPr>
              <a:buFont typeface="Wingdings" pitchFamily="2" charset="2"/>
              <a:buChar char="§"/>
            </a:pPr>
            <a:r>
              <a:rPr lang="ca-ES" altLang="ca-ES" dirty="0" err="1">
                <a:solidFill>
                  <a:srgbClr val="732B47"/>
                </a:solidFill>
              </a:rPr>
              <a:t>Intra-european</a:t>
            </a:r>
            <a:r>
              <a:rPr lang="ca-ES" altLang="ca-ES" dirty="0">
                <a:solidFill>
                  <a:srgbClr val="732B47"/>
                </a:solidFill>
              </a:rPr>
              <a:t>: 39%</a:t>
            </a:r>
          </a:p>
        </p:txBody>
      </p:sp>
      <p:sp>
        <p:nvSpPr>
          <p:cNvPr id="11" name="QuadreDeText 10">
            <a:extLst>
              <a:ext uri="{FF2B5EF4-FFF2-40B4-BE49-F238E27FC236}">
                <a16:creationId xmlns:a16="http://schemas.microsoft.com/office/drawing/2014/main" xmlns="" id="{1D884396-D3A4-4E29-969E-FA89A1578D91}"/>
              </a:ext>
            </a:extLst>
          </p:cNvPr>
          <p:cNvSpPr txBox="1"/>
          <p:nvPr/>
        </p:nvSpPr>
        <p:spPr>
          <a:xfrm>
            <a:off x="5943384" y="6483640"/>
            <a:ext cx="3094073" cy="283791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Source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: EC RISE PC </a:t>
            </a: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October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 2019</a:t>
            </a:r>
          </a:p>
        </p:txBody>
      </p:sp>
      <p:sp>
        <p:nvSpPr>
          <p:cNvPr id="12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2581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3BC2DD5-C7B9-40BC-BC7F-A83DA17EDAD4}"/>
              </a:ext>
            </a:extLst>
          </p:cNvPr>
          <p:cNvSpPr/>
          <p:nvPr/>
        </p:nvSpPr>
        <p:spPr bwMode="auto">
          <a:xfrm>
            <a:off x="380100" y="1796931"/>
            <a:ext cx="8356444" cy="456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73" tIns="34286" rIns="68573" bIns="34286"/>
          <a:lstStyle/>
          <a:p>
            <a:pPr defTabSz="685703">
              <a:defRPr/>
            </a:pPr>
            <a:endParaRPr lang="ca-ES" sz="12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9B0FEF6-99A0-41E5-8E6A-F5AEE18595D2}"/>
              </a:ext>
            </a:extLst>
          </p:cNvPr>
          <p:cNvSpPr/>
          <p:nvPr/>
        </p:nvSpPr>
        <p:spPr bwMode="auto">
          <a:xfrm>
            <a:off x="380100" y="1415372"/>
            <a:ext cx="8448589" cy="3700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/>
          <a:p>
            <a:pPr defTabSz="914269">
              <a:defRPr/>
            </a:pPr>
            <a:endParaRPr lang="ca-ES" sz="1600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6085" name="Imat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" y="1268760"/>
            <a:ext cx="8994263" cy="467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QuadreDeText 4"/>
          <p:cNvSpPr txBox="1">
            <a:spLocks noChangeArrowheads="1"/>
          </p:cNvSpPr>
          <p:nvPr/>
        </p:nvSpPr>
        <p:spPr bwMode="auto">
          <a:xfrm>
            <a:off x="73054" y="239706"/>
            <a:ext cx="7642316" cy="483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2600" dirty="0" smtClean="0"/>
              <a:t>I. </a:t>
            </a:r>
            <a:r>
              <a:rPr lang="ca-ES" altLang="ca-ES" sz="2600" dirty="0" err="1" smtClean="0"/>
              <a:t>Duración</a:t>
            </a:r>
            <a:r>
              <a:rPr lang="ca-ES" altLang="ca-ES" sz="2600" dirty="0" smtClean="0"/>
              <a:t> de las </a:t>
            </a:r>
            <a:r>
              <a:rPr lang="ca-ES" altLang="ca-ES" sz="2600" dirty="0" err="1" smtClean="0"/>
              <a:t>estancias</a:t>
            </a:r>
            <a:r>
              <a:rPr lang="ca-ES" altLang="ca-ES" sz="2600" dirty="0" smtClean="0"/>
              <a:t> - RISE </a:t>
            </a:r>
            <a:r>
              <a:rPr lang="ca-ES" altLang="ca-ES" sz="2600" dirty="0"/>
              <a:t>2019</a:t>
            </a:r>
          </a:p>
        </p:txBody>
      </p:sp>
      <p:sp>
        <p:nvSpPr>
          <p:cNvPr id="7" name="QuadreDeText 6">
            <a:extLst>
              <a:ext uri="{FF2B5EF4-FFF2-40B4-BE49-F238E27FC236}">
                <a16:creationId xmlns:a16="http://schemas.microsoft.com/office/drawing/2014/main" xmlns="" id="{9FA8031E-7A3D-4858-814F-96E0737AAF8C}"/>
              </a:ext>
            </a:extLst>
          </p:cNvPr>
          <p:cNvSpPr txBox="1"/>
          <p:nvPr/>
        </p:nvSpPr>
        <p:spPr>
          <a:xfrm>
            <a:off x="5878595" y="2449183"/>
            <a:ext cx="2388583" cy="637734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altLang="ca-ES" dirty="0" err="1">
                <a:solidFill>
                  <a:srgbClr val="732B47"/>
                </a:solidFill>
                <a:latin typeface="+mn-lt"/>
              </a:rPr>
              <a:t>Average</a:t>
            </a:r>
            <a:r>
              <a:rPr lang="ca-ES" altLang="ca-ES" dirty="0">
                <a:solidFill>
                  <a:srgbClr val="732B47"/>
                </a:solidFill>
                <a:latin typeface="+mn-lt"/>
              </a:rPr>
              <a:t> of 2.4 </a:t>
            </a:r>
            <a:r>
              <a:rPr lang="ca-ES" altLang="ca-ES" dirty="0" err="1">
                <a:solidFill>
                  <a:srgbClr val="732B47"/>
                </a:solidFill>
                <a:latin typeface="+mn-lt"/>
              </a:rPr>
              <a:t>month</a:t>
            </a:r>
            <a:r>
              <a:rPr lang="ca-ES" altLang="ca-ES" dirty="0">
                <a:solidFill>
                  <a:srgbClr val="732B47"/>
                </a:solidFill>
                <a:latin typeface="+mn-lt"/>
              </a:rPr>
              <a:t> </a:t>
            </a:r>
            <a:r>
              <a:rPr lang="ca-ES" altLang="ca-ES" dirty="0" err="1">
                <a:solidFill>
                  <a:srgbClr val="732B47"/>
                </a:solidFill>
                <a:latin typeface="+mn-lt"/>
              </a:rPr>
              <a:t>secondment</a:t>
            </a:r>
            <a:r>
              <a:rPr lang="ca-ES" altLang="ca-ES" dirty="0">
                <a:solidFill>
                  <a:srgbClr val="732B47"/>
                </a:solidFill>
                <a:latin typeface="+mn-lt"/>
              </a:rPr>
              <a:t> </a:t>
            </a:r>
            <a:r>
              <a:rPr lang="ca-ES" altLang="ca-ES" dirty="0" err="1">
                <a:solidFill>
                  <a:srgbClr val="732B47"/>
                </a:solidFill>
                <a:latin typeface="+mn-lt"/>
              </a:rPr>
              <a:t>length</a:t>
            </a:r>
            <a:endParaRPr lang="ca-ES" altLang="ca-ES" dirty="0">
              <a:solidFill>
                <a:srgbClr val="732B47"/>
              </a:solidFill>
              <a:latin typeface="+mn-lt"/>
            </a:endParaRPr>
          </a:p>
        </p:txBody>
      </p:sp>
      <p:sp>
        <p:nvSpPr>
          <p:cNvPr id="8" name="QuadreDeText 7">
            <a:extLst>
              <a:ext uri="{FF2B5EF4-FFF2-40B4-BE49-F238E27FC236}">
                <a16:creationId xmlns:a16="http://schemas.microsoft.com/office/drawing/2014/main" xmlns="" id="{F19D1E1D-7C82-4B09-9F9F-6E8E733DCFA4}"/>
              </a:ext>
            </a:extLst>
          </p:cNvPr>
          <p:cNvSpPr txBox="1"/>
          <p:nvPr/>
        </p:nvSpPr>
        <p:spPr>
          <a:xfrm>
            <a:off x="5943384" y="6483640"/>
            <a:ext cx="3094073" cy="283791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Source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: EC RISE PC </a:t>
            </a: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October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 2019</a:t>
            </a:r>
          </a:p>
        </p:txBody>
      </p:sp>
      <p:sp>
        <p:nvSpPr>
          <p:cNvPr id="9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9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14</a:t>
            </a:fld>
            <a:endParaRPr lang="es-ES" sz="1000" dirty="0"/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19290" y="48355"/>
            <a:ext cx="8964488" cy="902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es-ES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I. Proyecto GEAGAM: </a:t>
            </a:r>
            <a:r>
              <a:rPr lang="en-US" sz="1700" dirty="0">
                <a:solidFill>
                  <a:schemeClr val="tx1"/>
                </a:solidFill>
                <a:latin typeface="+mj-lt"/>
              </a:rPr>
              <a:t>Geophysical Exploration using Advanced </a:t>
            </a:r>
            <a:r>
              <a:rPr lang="en-US" sz="1700" dirty="0" err="1">
                <a:solidFill>
                  <a:schemeClr val="tx1"/>
                </a:solidFill>
                <a:latin typeface="+mj-lt"/>
              </a:rPr>
              <a:t>Galerkin</a:t>
            </a:r>
            <a:r>
              <a:rPr lang="en-US" sz="1700" dirty="0">
                <a:solidFill>
                  <a:schemeClr val="tx1"/>
                </a:solidFill>
                <a:latin typeface="+mj-lt"/>
              </a:rPr>
              <a:t> Methods </a:t>
            </a:r>
            <a:endParaRPr lang="es-ES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9160"/>
            <a:ext cx="8612620" cy="1856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03" y="1556792"/>
            <a:ext cx="6371863" cy="293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888" y="2431453"/>
            <a:ext cx="2514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97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15</a:t>
            </a:fld>
            <a:endParaRPr lang="es-ES" sz="1000" dirty="0"/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35055" y="53934"/>
            <a:ext cx="8964488" cy="902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es-ES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I. GEAGAM: estancias </a:t>
            </a:r>
            <a:endParaRPr lang="es-ES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5004048" y="3192016"/>
            <a:ext cx="3888432" cy="45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U. Pontifica Católica de </a:t>
            </a:r>
            <a:r>
              <a:rPr lang="es-ES" dirty="0" err="1" smtClean="0"/>
              <a:t>Valparaiso</a:t>
            </a:r>
            <a:r>
              <a:rPr lang="es-ES" dirty="0" smtClean="0"/>
              <a:t> (CL)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2647323" y="3098474"/>
            <a:ext cx="1656184" cy="8797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TOTAL SA (FR)</a:t>
            </a:r>
            <a:endParaRPr lang="es-ES" dirty="0"/>
          </a:p>
        </p:txBody>
      </p:sp>
      <p:sp>
        <p:nvSpPr>
          <p:cNvPr id="10" name="9 Rectángulo redondeado"/>
          <p:cNvSpPr/>
          <p:nvPr/>
        </p:nvSpPr>
        <p:spPr>
          <a:xfrm>
            <a:off x="238997" y="4880723"/>
            <a:ext cx="1656184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INRIA (FR)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14668" y="3317758"/>
            <a:ext cx="1656184" cy="56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UPV/EHU (ES)</a:t>
            </a:r>
            <a:endParaRPr lang="es-E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14668" y="2569909"/>
            <a:ext cx="1656184" cy="5285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BCAM (ES)</a:t>
            </a:r>
            <a:endParaRPr lang="es-E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5004048" y="2373830"/>
            <a:ext cx="2736304" cy="4791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Universidad de Chile (CL)</a:t>
            </a:r>
            <a:endParaRPr lang="es-ES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5037044" y="4554032"/>
            <a:ext cx="2779339" cy="459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U. of Texas </a:t>
            </a:r>
            <a:r>
              <a:rPr lang="es-ES" dirty="0" err="1" smtClean="0"/>
              <a:t>System</a:t>
            </a:r>
            <a:r>
              <a:rPr lang="es-ES" dirty="0" smtClean="0"/>
              <a:t> (US)</a:t>
            </a:r>
            <a:endParaRPr lang="es-E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199860" y="4105247"/>
            <a:ext cx="1656184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BSC (ES)</a:t>
            </a:r>
            <a:endParaRPr lang="es-E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5004048" y="5226006"/>
            <a:ext cx="3960440" cy="50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K.A. U. of </a:t>
            </a:r>
            <a:r>
              <a:rPr lang="es-ES" dirty="0" err="1" smtClean="0"/>
              <a:t>Science</a:t>
            </a:r>
            <a:r>
              <a:rPr lang="es-ES" dirty="0" smtClean="0"/>
              <a:t> and </a:t>
            </a:r>
            <a:r>
              <a:rPr lang="es-ES" dirty="0" err="1" smtClean="0"/>
              <a:t>Technology</a:t>
            </a:r>
            <a:r>
              <a:rPr lang="es-ES" dirty="0" smtClean="0"/>
              <a:t> (SA)</a:t>
            </a:r>
            <a:endParaRPr lang="es-ES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5004048" y="3886776"/>
            <a:ext cx="3816424" cy="478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U. Técnica Federico Santa María (CL) 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199860" y="8239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err="1" smtClean="0">
                <a:solidFill>
                  <a:srgbClr val="C00000"/>
                </a:solidFill>
              </a:rPr>
              <a:t>Academic</a:t>
            </a:r>
            <a:r>
              <a:rPr lang="es-ES" b="1" u="sng" dirty="0" smtClean="0">
                <a:solidFill>
                  <a:srgbClr val="C00000"/>
                </a:solidFill>
              </a:rPr>
              <a:t> MS/AC</a:t>
            </a:r>
            <a:endParaRPr lang="es-ES" b="1" u="sng" dirty="0">
              <a:solidFill>
                <a:srgbClr val="C00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420144" y="813678"/>
            <a:ext cx="287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rgbClr val="C00000"/>
                </a:solidFill>
              </a:rPr>
              <a:t>Non-</a:t>
            </a:r>
            <a:r>
              <a:rPr lang="es-ES" b="1" u="sng" dirty="0" err="1" smtClean="0">
                <a:solidFill>
                  <a:srgbClr val="C00000"/>
                </a:solidFill>
              </a:rPr>
              <a:t>Academic</a:t>
            </a:r>
            <a:r>
              <a:rPr lang="es-ES" b="1" u="sng" dirty="0" smtClean="0">
                <a:solidFill>
                  <a:srgbClr val="C00000"/>
                </a:solidFill>
              </a:rPr>
              <a:t> MS/AC</a:t>
            </a:r>
            <a:endParaRPr lang="es-ES" b="1" u="sng" dirty="0">
              <a:solidFill>
                <a:srgbClr val="C00000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512296" y="833538"/>
            <a:ext cx="287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err="1" smtClean="0">
                <a:solidFill>
                  <a:srgbClr val="C00000"/>
                </a:solidFill>
              </a:rPr>
              <a:t>Third</a:t>
            </a:r>
            <a:r>
              <a:rPr lang="es-ES" b="1" u="sng" dirty="0" smtClean="0">
                <a:solidFill>
                  <a:srgbClr val="C00000"/>
                </a:solidFill>
              </a:rPr>
              <a:t> </a:t>
            </a:r>
            <a:r>
              <a:rPr lang="es-ES" b="1" u="sng" dirty="0" err="1" smtClean="0">
                <a:solidFill>
                  <a:srgbClr val="C00000"/>
                </a:solidFill>
              </a:rPr>
              <a:t>Countries</a:t>
            </a:r>
            <a:endParaRPr lang="es-ES" b="1" u="sng" dirty="0">
              <a:solidFill>
                <a:srgbClr val="C00000"/>
              </a:solidFill>
            </a:endParaRPr>
          </a:p>
        </p:txBody>
      </p:sp>
      <p:sp>
        <p:nvSpPr>
          <p:cNvPr id="6" name="5 Flecha curvada hacia abajo"/>
          <p:cNvSpPr/>
          <p:nvPr/>
        </p:nvSpPr>
        <p:spPr>
          <a:xfrm>
            <a:off x="1106107" y="1954982"/>
            <a:ext cx="2232248" cy="322481"/>
          </a:xfrm>
          <a:prstGeom prst="curved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4" name="23 Flecha curvada hacia abajo"/>
          <p:cNvSpPr/>
          <p:nvPr/>
        </p:nvSpPr>
        <p:spPr>
          <a:xfrm>
            <a:off x="4138262" y="1945278"/>
            <a:ext cx="2232248" cy="322481"/>
          </a:xfrm>
          <a:prstGeom prst="curved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6" name="25 Flecha curvada hacia abajo"/>
          <p:cNvSpPr/>
          <p:nvPr/>
        </p:nvSpPr>
        <p:spPr>
          <a:xfrm>
            <a:off x="669758" y="1393100"/>
            <a:ext cx="6372708" cy="773257"/>
          </a:xfrm>
          <a:prstGeom prst="curved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7 Abrir llave"/>
          <p:cNvSpPr/>
          <p:nvPr/>
        </p:nvSpPr>
        <p:spPr>
          <a:xfrm>
            <a:off x="4801501" y="2272594"/>
            <a:ext cx="139746" cy="225452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Flecha curvada hacia abajo"/>
          <p:cNvSpPr/>
          <p:nvPr/>
        </p:nvSpPr>
        <p:spPr>
          <a:xfrm rot="10800000">
            <a:off x="2071291" y="4115090"/>
            <a:ext cx="2767496" cy="322481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3" name="22 Flecha curvada hacia la derecha"/>
          <p:cNvSpPr/>
          <p:nvPr/>
        </p:nvSpPr>
        <p:spPr>
          <a:xfrm rot="5400000">
            <a:off x="3757434" y="1860815"/>
            <a:ext cx="427690" cy="1647192"/>
          </a:xfrm>
          <a:prstGeom prst="curv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1619672" y="6021288"/>
            <a:ext cx="743482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TC High </a:t>
            </a:r>
            <a:r>
              <a:rPr lang="es-ES" dirty="0" err="1" smtClean="0">
                <a:solidFill>
                  <a:schemeClr val="tx2"/>
                </a:solidFill>
              </a:rPr>
              <a:t>income</a:t>
            </a:r>
            <a:r>
              <a:rPr lang="es-ES" dirty="0" smtClean="0">
                <a:solidFill>
                  <a:schemeClr val="tx2"/>
                </a:solidFill>
              </a:rPr>
              <a:t> to MS/AC can </a:t>
            </a:r>
            <a:r>
              <a:rPr lang="es-ES" dirty="0" err="1" smtClean="0">
                <a:solidFill>
                  <a:schemeClr val="tx2"/>
                </a:solidFill>
              </a:rPr>
              <a:t>occur</a:t>
            </a:r>
            <a:r>
              <a:rPr lang="es-ES" dirty="0" smtClean="0">
                <a:solidFill>
                  <a:schemeClr val="tx2"/>
                </a:solidFill>
              </a:rPr>
              <a:t> in a RISE </a:t>
            </a:r>
            <a:r>
              <a:rPr lang="es-ES" dirty="0" err="1" smtClean="0">
                <a:solidFill>
                  <a:schemeClr val="tx2"/>
                </a:solidFill>
              </a:rPr>
              <a:t>project</a:t>
            </a:r>
            <a:r>
              <a:rPr lang="es-ES" dirty="0" smtClean="0">
                <a:solidFill>
                  <a:schemeClr val="tx2"/>
                </a:solidFill>
              </a:rPr>
              <a:t>, </a:t>
            </a:r>
            <a:r>
              <a:rPr lang="es-ES" dirty="0" err="1" smtClean="0">
                <a:solidFill>
                  <a:schemeClr val="tx2"/>
                </a:solidFill>
              </a:rPr>
              <a:t>but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err="1" smtClean="0">
                <a:solidFill>
                  <a:schemeClr val="tx2"/>
                </a:solidFill>
              </a:rPr>
              <a:t>must</a:t>
            </a:r>
            <a:r>
              <a:rPr lang="es-ES" dirty="0" smtClean="0">
                <a:solidFill>
                  <a:schemeClr val="tx2"/>
                </a:solidFill>
              </a:rPr>
              <a:t> be </a:t>
            </a:r>
            <a:r>
              <a:rPr lang="es-ES" dirty="0" err="1" smtClean="0">
                <a:solidFill>
                  <a:schemeClr val="tx2"/>
                </a:solidFill>
              </a:rPr>
              <a:t>paid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err="1" smtClean="0">
                <a:solidFill>
                  <a:schemeClr val="tx2"/>
                </a:solidFill>
              </a:rPr>
              <a:t>for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err="1" smtClean="0">
                <a:solidFill>
                  <a:schemeClr val="tx2"/>
                </a:solidFill>
              </a:rPr>
              <a:t>from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err="1" smtClean="0">
                <a:solidFill>
                  <a:schemeClr val="tx2"/>
                </a:solidFill>
              </a:rPr>
              <a:t>another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err="1" smtClean="0">
                <a:solidFill>
                  <a:schemeClr val="tx2"/>
                </a:solidFill>
              </a:rPr>
              <a:t>budget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endParaRPr lang="es-E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6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6" grpId="0" animBg="1"/>
      <p:bldP spid="29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16</a:t>
            </a:fld>
            <a:endParaRPr lang="es-ES" sz="1000" dirty="0"/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35055" y="53934"/>
            <a:ext cx="8964488" cy="902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es-ES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I. Proyecto KNOWPEC </a:t>
            </a:r>
            <a:endParaRPr lang="es-ES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123811" cy="52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00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17</a:t>
            </a:fld>
            <a:endParaRPr lang="es-ES" sz="1000" dirty="0"/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35055" y="53934"/>
            <a:ext cx="8964488" cy="902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es-ES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I. Ejemplo KNOWPEC </a:t>
            </a:r>
            <a:endParaRPr lang="es-ES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56720"/>
            <a:ext cx="7707135" cy="580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283968" y="320752"/>
            <a:ext cx="3284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4"/>
              </a:rPr>
              <a:t>http://h2020-rise-knowpec.com/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47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6660232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" sz="16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es-ES" sz="3200" b="1" dirty="0" smtClean="0">
                <a:ea typeface="Verdana" pitchFamily="34" charset="0"/>
                <a:cs typeface="Verdana" pitchFamily="34" charset="0"/>
              </a:rPr>
              <a:t>II. Algunas pautas para escribir una buena propuesta: </a:t>
            </a:r>
          </a:p>
          <a:p>
            <a:pPr marL="0" indent="0">
              <a:buNone/>
            </a:pPr>
            <a:endParaRPr lang="es-ES" sz="3200" b="1" dirty="0">
              <a:ea typeface="Verdana" pitchFamily="34" charset="0"/>
              <a:cs typeface="Verdana" pitchFamily="34" charset="0"/>
            </a:endParaRPr>
          </a:p>
          <a:p>
            <a:pPr>
              <a:buFontTx/>
              <a:buChar char="-"/>
            </a:pPr>
            <a:r>
              <a:rPr lang="es-ES" sz="3200" b="1" dirty="0" smtClean="0">
                <a:ea typeface="Verdana" pitchFamily="34" charset="0"/>
                <a:cs typeface="Verdana" pitchFamily="34" charset="0"/>
              </a:rPr>
              <a:t>¿Quién nos va a evaluar?</a:t>
            </a:r>
          </a:p>
          <a:p>
            <a:pPr>
              <a:buFontTx/>
              <a:buChar char="-"/>
            </a:pPr>
            <a:r>
              <a:rPr lang="es-ES" sz="3200" b="1" dirty="0" smtClean="0">
                <a:ea typeface="Verdana" pitchFamily="34" charset="0"/>
                <a:cs typeface="Verdana" pitchFamily="34" charset="0"/>
              </a:rPr>
              <a:t>¿Cómo nos van a evaluar?</a:t>
            </a:r>
          </a:p>
          <a:p>
            <a:pPr>
              <a:buFontTx/>
              <a:buChar char="-"/>
            </a:pPr>
            <a:endParaRPr lang="es-ES" sz="3200" b="1" dirty="0" smtClean="0">
              <a:solidFill>
                <a:schemeClr val="accent2"/>
              </a:solidFill>
              <a:ea typeface="Verdana" pitchFamily="34" charset="0"/>
              <a:cs typeface="Verdana" pitchFamily="34" charset="0"/>
            </a:endParaRPr>
          </a:p>
          <a:p>
            <a:pPr marL="571500" indent="-571500">
              <a:buFont typeface="+mj-lt"/>
              <a:buAutoNum type="romanUcPeriod"/>
            </a:pPr>
            <a:endParaRPr lang="es-ES" sz="20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571500" indent="-571500">
              <a:buFont typeface="+mj-lt"/>
              <a:buAutoNum type="romanUcPeriod"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571500" indent="-571500">
              <a:buFont typeface="+mj-lt"/>
              <a:buAutoNum type="romanUcPeriod"/>
            </a:pPr>
            <a:endParaRPr lang="es-ES" sz="16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20272" y="649098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8" name="Picture 2" descr="Resultado de imagen de MSCA SILHOUETT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9" r="24721"/>
          <a:stretch/>
        </p:blipFill>
        <p:spPr bwMode="auto">
          <a:xfrm>
            <a:off x="6983760" y="116632"/>
            <a:ext cx="216024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181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3BC2DD5-C7B9-40BC-BC7F-A83DA17EDAD4}"/>
              </a:ext>
            </a:extLst>
          </p:cNvPr>
          <p:cNvSpPr/>
          <p:nvPr/>
        </p:nvSpPr>
        <p:spPr bwMode="auto">
          <a:xfrm>
            <a:off x="380100" y="1796931"/>
            <a:ext cx="8356444" cy="456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73" tIns="34286" rIns="68573" bIns="34286"/>
          <a:lstStyle/>
          <a:p>
            <a:pPr defTabSz="685703">
              <a:defRPr/>
            </a:pPr>
            <a:endParaRPr lang="ca-ES" sz="1200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0181" name="Imat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1" y="908720"/>
            <a:ext cx="9008661" cy="4889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QuadreDeText 6"/>
          <p:cNvSpPr txBox="1">
            <a:spLocks noChangeArrowheads="1"/>
          </p:cNvSpPr>
          <p:nvPr/>
        </p:nvSpPr>
        <p:spPr bwMode="auto">
          <a:xfrm>
            <a:off x="167828" y="0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II. </a:t>
            </a:r>
            <a:r>
              <a:rPr lang="ca-ES" altLang="ca-ES" sz="3300" dirty="0" err="1" smtClean="0"/>
              <a:t>Recordemos</a:t>
            </a:r>
            <a:r>
              <a:rPr lang="ca-ES" altLang="ca-ES" sz="3300" dirty="0" smtClean="0"/>
              <a:t> los </a:t>
            </a:r>
            <a:r>
              <a:rPr lang="ca-ES" altLang="ca-ES" sz="3300" dirty="0" err="1" smtClean="0"/>
              <a:t>Objetivos</a:t>
            </a:r>
            <a:r>
              <a:rPr lang="ca-ES" altLang="ca-ES" sz="3300" dirty="0" smtClean="0"/>
              <a:t> RISE </a:t>
            </a:r>
            <a:endParaRPr lang="ca-ES" altLang="ca-ES" sz="3300" dirty="0"/>
          </a:p>
        </p:txBody>
      </p:sp>
      <p:sp>
        <p:nvSpPr>
          <p:cNvPr id="10" name="QuadreDeText 9">
            <a:extLst>
              <a:ext uri="{FF2B5EF4-FFF2-40B4-BE49-F238E27FC236}">
                <a16:creationId xmlns:a16="http://schemas.microsoft.com/office/drawing/2014/main" xmlns="" id="{697C7CED-4F21-4A7D-9DDA-88EF674FA745}"/>
              </a:ext>
            </a:extLst>
          </p:cNvPr>
          <p:cNvSpPr txBox="1"/>
          <p:nvPr/>
        </p:nvSpPr>
        <p:spPr>
          <a:xfrm>
            <a:off x="7576087" y="6526835"/>
            <a:ext cx="1893302" cy="283791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Source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: UKRO</a:t>
            </a:r>
          </a:p>
        </p:txBody>
      </p:sp>
    </p:spTree>
    <p:extLst>
      <p:ext uri="{BB962C8B-B14F-4D97-AF65-F5344CB8AC3E}">
        <p14:creationId xmlns:p14="http://schemas.microsoft.com/office/powerpoint/2010/main" val="216844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CONTENT</a:t>
            </a:r>
            <a:endParaRPr lang="es-ES" sz="3200" b="1" dirty="0">
              <a:solidFill>
                <a:schemeClr val="accent2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134130" y="2087059"/>
            <a:ext cx="9001000" cy="4782272"/>
          </a:xfrm>
        </p:spPr>
        <p:txBody>
          <a:bodyPr>
            <a:noAutofit/>
          </a:bodyPr>
          <a:lstStyle/>
          <a:p>
            <a:pPr marL="400050" indent="-400050">
              <a:buAutoNum type="romanUcPeriod"/>
            </a:pPr>
            <a:r>
              <a:rPr lang="es-ES" sz="2600" b="1" dirty="0" smtClean="0">
                <a:ea typeface="Verdana" pitchFamily="34" charset="0"/>
                <a:cs typeface="Verdana" pitchFamily="34" charset="0"/>
              </a:rPr>
              <a:t>Estadísticas y ejemplos MSCA RISE </a:t>
            </a:r>
          </a:p>
          <a:p>
            <a:pPr marL="400050" indent="-400050">
              <a:buAutoNum type="romanUcPeriod"/>
            </a:pPr>
            <a:endParaRPr lang="es-ES" sz="2600" b="1" dirty="0">
              <a:ea typeface="Verdana" pitchFamily="34" charset="0"/>
              <a:cs typeface="Verdana" pitchFamily="34" charset="0"/>
            </a:endParaRPr>
          </a:p>
          <a:p>
            <a:pPr marL="400050" indent="-400050">
              <a:buAutoNum type="romanUcPeriod"/>
            </a:pPr>
            <a:r>
              <a:rPr lang="es-ES" sz="2600" b="1" dirty="0" smtClean="0">
                <a:ea typeface="Verdana" pitchFamily="34" charset="0"/>
                <a:cs typeface="Verdana" pitchFamily="34" charset="0"/>
              </a:rPr>
              <a:t>Algunas pautas necesarias para escribir una buena propuesta </a:t>
            </a:r>
          </a:p>
          <a:p>
            <a:pPr marL="400050" indent="-400050">
              <a:buAutoNum type="romanUcPeriod"/>
            </a:pPr>
            <a:endParaRPr lang="es-ES" sz="2600" b="1" dirty="0">
              <a:ea typeface="Verdana" pitchFamily="34" charset="0"/>
              <a:cs typeface="Verdana" pitchFamily="34" charset="0"/>
            </a:endParaRPr>
          </a:p>
          <a:p>
            <a:pPr marL="400050" indent="-400050">
              <a:buAutoNum type="romanUcPeriod"/>
            </a:pPr>
            <a:r>
              <a:rPr lang="es-ES" sz="2600" b="1" dirty="0" smtClean="0">
                <a:ea typeface="Verdana" pitchFamily="34" charset="0"/>
                <a:cs typeface="Verdana" pitchFamily="34" charset="0"/>
              </a:rPr>
              <a:t> Enlaces y documentación de interés</a:t>
            </a:r>
          </a:p>
          <a:p>
            <a:pPr marL="571500" indent="-571500">
              <a:buFont typeface="+mj-lt"/>
              <a:buAutoNum type="romanUcPeriod"/>
            </a:pPr>
            <a:endParaRPr lang="es-ES" sz="2000" b="1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20272" y="649098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2</a:t>
            </a:fld>
            <a:endParaRPr lang="es-ES" dirty="0"/>
          </a:p>
        </p:txBody>
      </p:sp>
      <p:pic>
        <p:nvPicPr>
          <p:cNvPr id="8" name="Picture 2" descr="Resultado de imagen de MSCA SILHOUETT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9" r="24721"/>
          <a:stretch/>
        </p:blipFill>
        <p:spPr bwMode="auto">
          <a:xfrm>
            <a:off x="6983760" y="116632"/>
            <a:ext cx="216024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852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QuadreDeText 2"/>
          <p:cNvSpPr txBox="1">
            <a:spLocks noChangeArrowheads="1"/>
          </p:cNvSpPr>
          <p:nvPr/>
        </p:nvSpPr>
        <p:spPr bwMode="auto">
          <a:xfrm>
            <a:off x="326829" y="1534879"/>
            <a:ext cx="8424112" cy="3607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endParaRPr lang="ca-ES" altLang="ca-ES"/>
          </a:p>
        </p:txBody>
      </p:sp>
      <p:graphicFrame>
        <p:nvGraphicFramePr>
          <p:cNvPr id="2" name="1 Diagrama">
            <a:extLst>
              <a:ext uri="{FF2B5EF4-FFF2-40B4-BE49-F238E27FC236}">
                <a16:creationId xmlns:a16="http://schemas.microsoft.com/office/drawing/2014/main" xmlns="" id="{0D8EE0FB-2A09-4EB8-AF0B-FFFAE9AD52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8529613"/>
              </p:ext>
            </p:extLst>
          </p:nvPr>
        </p:nvGraphicFramePr>
        <p:xfrm>
          <a:off x="152370" y="615574"/>
          <a:ext cx="8991630" cy="5549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QuadreDeText 4">
            <a:extLst>
              <a:ext uri="{FF2B5EF4-FFF2-40B4-BE49-F238E27FC236}">
                <a16:creationId xmlns:a16="http://schemas.microsoft.com/office/drawing/2014/main" xmlns="" id="{031BE208-26C0-4355-A029-796FF600C084}"/>
              </a:ext>
            </a:extLst>
          </p:cNvPr>
          <p:cNvSpPr txBox="1"/>
          <p:nvPr/>
        </p:nvSpPr>
        <p:spPr>
          <a:xfrm>
            <a:off x="7576087" y="6526835"/>
            <a:ext cx="1893302" cy="283791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Source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: UKRO</a:t>
            </a:r>
          </a:p>
        </p:txBody>
      </p:sp>
      <p:sp>
        <p:nvSpPr>
          <p:cNvPr id="6" name="QuadreDeText 6"/>
          <p:cNvSpPr txBox="1">
            <a:spLocks noChangeArrowheads="1"/>
          </p:cNvSpPr>
          <p:nvPr/>
        </p:nvSpPr>
        <p:spPr bwMode="auto">
          <a:xfrm>
            <a:off x="167828" y="0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II. </a:t>
            </a:r>
            <a:r>
              <a:rPr lang="ca-ES" altLang="ca-ES" sz="3300" dirty="0" err="1" smtClean="0"/>
              <a:t>Recordemos</a:t>
            </a:r>
            <a:r>
              <a:rPr lang="ca-ES" altLang="ca-ES" sz="3300" dirty="0" smtClean="0"/>
              <a:t> el impacto </a:t>
            </a:r>
            <a:r>
              <a:rPr lang="ca-ES" altLang="ca-ES" sz="3300" dirty="0" err="1" smtClean="0"/>
              <a:t>esperado</a:t>
            </a:r>
            <a:r>
              <a:rPr lang="ca-ES" altLang="ca-ES" sz="3300" dirty="0" smtClean="0"/>
              <a:t> en MSCA  </a:t>
            </a:r>
            <a:endParaRPr lang="ca-ES" altLang="ca-ES" sz="3300" dirty="0"/>
          </a:p>
        </p:txBody>
      </p:sp>
    </p:spTree>
    <p:extLst>
      <p:ext uri="{BB962C8B-B14F-4D97-AF65-F5344CB8AC3E}">
        <p14:creationId xmlns:p14="http://schemas.microsoft.com/office/powerpoint/2010/main" val="7020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21</a:t>
            </a:fld>
            <a:endParaRPr lang="es-ES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53" y="692696"/>
            <a:ext cx="5957815" cy="373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093986" y="792088"/>
            <a:ext cx="3024336" cy="377681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algn="just"/>
            <a:endParaRPr lang="en-US" sz="2400" dirty="0"/>
          </a:p>
          <a:p>
            <a:pPr marL="0" indent="0" algn="just">
              <a:buNone/>
            </a:pPr>
            <a:r>
              <a:rPr lang="en-US" sz="2000" b="1" u="sng" dirty="0" smtClean="0">
                <a:latin typeface="+mj-lt"/>
              </a:rPr>
              <a:t>FULL REMOTE EVALUATION</a:t>
            </a:r>
            <a:endParaRPr lang="en-US" sz="2000" u="sng" dirty="0">
              <a:latin typeface="+mj-lt"/>
            </a:endParaRPr>
          </a:p>
          <a:p>
            <a:pPr algn="just"/>
            <a:r>
              <a:rPr lang="en-US" sz="2000" b="1" dirty="0">
                <a:latin typeface="+mj-lt"/>
              </a:rPr>
              <a:t>3</a:t>
            </a:r>
            <a:r>
              <a:rPr lang="en-US" sz="2000" dirty="0">
                <a:latin typeface="+mj-lt"/>
              </a:rPr>
              <a:t> evaluators per proposal;</a:t>
            </a:r>
          </a:p>
          <a:p>
            <a:pPr algn="just"/>
            <a:r>
              <a:rPr lang="en-US" sz="2000" b="1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 Vice-Chairs (VCs) of which 1 is rapporteur, and 1 cross-reader;</a:t>
            </a:r>
          </a:p>
          <a:p>
            <a:pPr algn="just"/>
            <a:r>
              <a:rPr lang="en-US" sz="2000" b="1" dirty="0">
                <a:latin typeface="+mj-lt"/>
              </a:rPr>
              <a:t>SEP Hands-on </a:t>
            </a:r>
            <a:r>
              <a:rPr lang="en-US" sz="2000" dirty="0">
                <a:latin typeface="+mj-lt"/>
              </a:rPr>
              <a:t>Training for VCs;</a:t>
            </a:r>
          </a:p>
          <a:p>
            <a:pPr algn="just"/>
            <a:r>
              <a:rPr lang="en-US" sz="2000" b="1" dirty="0">
                <a:latin typeface="+mj-lt"/>
              </a:rPr>
              <a:t>Improved briefing for experts</a:t>
            </a:r>
            <a:r>
              <a:rPr lang="en-US" sz="2000" dirty="0">
                <a:latin typeface="+mj-lt"/>
              </a:rPr>
              <a:t>: web-briefing (unconscious bias added), Q&amp;A chat sessions, evaluators guide, SEP guidance movie;</a:t>
            </a:r>
          </a:p>
          <a:p>
            <a:pPr algn="just"/>
            <a:r>
              <a:rPr lang="en-US" sz="2000" b="1" dirty="0">
                <a:latin typeface="+mj-lt"/>
              </a:rPr>
              <a:t>SEP workflow and functionalities </a:t>
            </a:r>
            <a:r>
              <a:rPr lang="en-US" sz="2000" dirty="0">
                <a:latin typeface="+mj-lt"/>
              </a:rPr>
              <a:t>adjusted to ease the remote consensus discussion;</a:t>
            </a:r>
          </a:p>
          <a:p>
            <a:pPr algn="just"/>
            <a:r>
              <a:rPr lang="en-US" sz="2000" b="1" dirty="0">
                <a:latin typeface="+mj-lt"/>
              </a:rPr>
              <a:t>Minority views: </a:t>
            </a:r>
            <a:r>
              <a:rPr lang="en-US" sz="2000" dirty="0">
                <a:latin typeface="+mj-lt"/>
              </a:rPr>
              <a:t>Specific slots for teleconferences will be foreseen in order to solve critical cases remotely, before the central phase.</a:t>
            </a:r>
          </a:p>
          <a:p>
            <a:pPr marL="0" indent="0" algn="just">
              <a:buNone/>
            </a:pPr>
            <a:endParaRPr lang="en-US" sz="1800" dirty="0"/>
          </a:p>
          <a:p>
            <a:endParaRPr lang="en-GB" sz="2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9654" y="4879281"/>
            <a:ext cx="777686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3 </a:t>
            </a:r>
            <a:r>
              <a:rPr lang="es-ES" dirty="0" err="1" smtClean="0"/>
              <a:t>experts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expertise</a:t>
            </a:r>
            <a:r>
              <a:rPr lang="es-E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need</a:t>
            </a:r>
            <a:r>
              <a:rPr lang="es-ES" dirty="0" smtClean="0"/>
              <a:t> to “</a:t>
            </a:r>
            <a:r>
              <a:rPr lang="es-ES" dirty="0" err="1" smtClean="0"/>
              <a:t>sell</a:t>
            </a:r>
            <a:r>
              <a:rPr lang="es-ES" dirty="0" smtClean="0"/>
              <a:t>”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project</a:t>
            </a:r>
            <a:r>
              <a:rPr lang="es-ES" dirty="0" smtClean="0"/>
              <a:t> </a:t>
            </a:r>
            <a:r>
              <a:rPr lang="es-ES" dirty="0" err="1" smtClean="0"/>
              <a:t>while</a:t>
            </a:r>
            <a:r>
              <a:rPr lang="es-ES" dirty="0"/>
              <a:t> </a:t>
            </a:r>
            <a:r>
              <a:rPr lang="es-ES" dirty="0" err="1" smtClean="0"/>
              <a:t>keeping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right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604057"/>
            <a:ext cx="1068359" cy="123634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0" y="0"/>
            <a:ext cx="911832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r>
              <a:rPr lang="es-ES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II. ¿Quién nos va a evaluar?  </a:t>
            </a:r>
            <a:endParaRPr lang="es-ES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1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Marcador de contenido 7"/>
          <p:cNvSpPr>
            <a:spLocks noGrp="1"/>
          </p:cNvSpPr>
          <p:nvPr>
            <p:ph type="subTitle" idx="1"/>
          </p:nvPr>
        </p:nvSpPr>
        <p:spPr>
          <a:xfrm>
            <a:off x="323528" y="5105400"/>
            <a:ext cx="6400800" cy="1752600"/>
          </a:xfrm>
        </p:spPr>
        <p:txBody>
          <a:bodyPr>
            <a:normAutofit/>
          </a:bodyPr>
          <a:lstStyle/>
          <a:p>
            <a:pPr marL="0" indent="0" algn="l">
              <a:buFont typeface="Arial" charset="0"/>
              <a:buNone/>
            </a:pPr>
            <a:r>
              <a:rPr lang="es-ES" sz="1800" dirty="0">
                <a:solidFill>
                  <a:schemeClr val="tx2"/>
                </a:solidFill>
                <a:latin typeface="Verdana" charset="0"/>
                <a:ea typeface="MS PGothic" charset="0"/>
              </a:rPr>
              <a:t>Full </a:t>
            </a:r>
            <a:r>
              <a:rPr lang="es-ES" sz="1800" dirty="0" err="1">
                <a:solidFill>
                  <a:schemeClr val="tx2"/>
                </a:solidFill>
                <a:latin typeface="Verdana" charset="0"/>
                <a:ea typeface="MS PGothic" charset="0"/>
              </a:rPr>
              <a:t>scoring</a:t>
            </a:r>
            <a:r>
              <a:rPr lang="es-ES" sz="1800" dirty="0">
                <a:solidFill>
                  <a:schemeClr val="tx2"/>
                </a:solidFill>
                <a:latin typeface="Verdana" charset="0"/>
                <a:ea typeface="MS PGothic" charset="0"/>
              </a:rPr>
              <a:t> </a:t>
            </a:r>
            <a:r>
              <a:rPr lang="es-ES" sz="1800" dirty="0" err="1">
                <a:solidFill>
                  <a:schemeClr val="tx2"/>
                </a:solidFill>
                <a:latin typeface="Verdana" charset="0"/>
                <a:ea typeface="MS PGothic" charset="0"/>
              </a:rPr>
              <a:t>scale</a:t>
            </a:r>
            <a:r>
              <a:rPr lang="es-ES" sz="1800" dirty="0">
                <a:solidFill>
                  <a:schemeClr val="tx2"/>
                </a:solidFill>
                <a:latin typeface="Verdana" charset="0"/>
                <a:ea typeface="MS PGothic" charset="0"/>
              </a:rPr>
              <a:t> </a:t>
            </a:r>
            <a:r>
              <a:rPr lang="es-ES" sz="1800" dirty="0" err="1">
                <a:solidFill>
                  <a:schemeClr val="tx2"/>
                </a:solidFill>
                <a:latin typeface="Verdana" charset="0"/>
                <a:ea typeface="MS PGothic" charset="0"/>
              </a:rPr>
              <a:t>consistent</a:t>
            </a:r>
            <a:r>
              <a:rPr lang="es-ES" sz="1800" dirty="0">
                <a:solidFill>
                  <a:schemeClr val="tx2"/>
                </a:solidFill>
                <a:latin typeface="Verdana" charset="0"/>
                <a:ea typeface="MS PGothic" charset="0"/>
              </a:rPr>
              <a:t> </a:t>
            </a:r>
            <a:r>
              <a:rPr lang="es-ES" sz="1800" dirty="0" err="1">
                <a:solidFill>
                  <a:schemeClr val="tx2"/>
                </a:solidFill>
                <a:latin typeface="Verdana" charset="0"/>
                <a:ea typeface="MS PGothic" charset="0"/>
              </a:rPr>
              <a:t>with</a:t>
            </a:r>
            <a:r>
              <a:rPr lang="es-ES" sz="1800" dirty="0">
                <a:solidFill>
                  <a:schemeClr val="tx2"/>
                </a:solidFill>
                <a:latin typeface="Verdana" charset="0"/>
                <a:ea typeface="MS PGothic" charset="0"/>
              </a:rPr>
              <a:t> </a:t>
            </a:r>
            <a:r>
              <a:rPr lang="es-ES" sz="1800" dirty="0" err="1">
                <a:solidFill>
                  <a:schemeClr val="tx2"/>
                </a:solidFill>
                <a:latin typeface="Verdana" charset="0"/>
                <a:ea typeface="MS PGothic" charset="0"/>
              </a:rPr>
              <a:t>the</a:t>
            </a:r>
            <a:r>
              <a:rPr lang="es-ES" sz="1800" dirty="0">
                <a:solidFill>
                  <a:schemeClr val="tx2"/>
                </a:solidFill>
                <a:latin typeface="Verdana" charset="0"/>
                <a:ea typeface="MS PGothic" charset="0"/>
              </a:rPr>
              <a:t> </a:t>
            </a:r>
            <a:r>
              <a:rPr lang="es-ES" sz="1800" dirty="0" err="1">
                <a:solidFill>
                  <a:schemeClr val="tx2"/>
                </a:solidFill>
                <a:latin typeface="Verdana" charset="0"/>
                <a:ea typeface="MS PGothic" charset="0"/>
              </a:rPr>
              <a:t>comments</a:t>
            </a:r>
            <a:endParaRPr lang="es-ES" sz="1800" dirty="0">
              <a:solidFill>
                <a:schemeClr val="tx2"/>
              </a:solidFill>
              <a:latin typeface="Verdana" charset="0"/>
              <a:ea typeface="MS PGothic" charset="0"/>
            </a:endParaRPr>
          </a:p>
        </p:txBody>
      </p:sp>
      <p:pic>
        <p:nvPicPr>
          <p:cNvPr id="34821" name="Imagen 6" descr="Captura de pantalla 2015-10-25 a las 17.27.0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6954858" cy="378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6 Marcador de número de diapositiva"/>
          <p:cNvSpPr txBox="1">
            <a:spLocks/>
          </p:cNvSpPr>
          <p:nvPr/>
        </p:nvSpPr>
        <p:spPr>
          <a:xfrm>
            <a:off x="7031090" y="65018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FADFE-3B8F-471C-ABF0-DBC7717ECBBC}" type="slidenum">
              <a:rPr lang="es-ES" sz="1000" smtClean="0"/>
              <a:pPr/>
              <a:t>22</a:t>
            </a:fld>
            <a:endParaRPr lang="es-ES" sz="1000" dirty="0"/>
          </a:p>
        </p:txBody>
      </p:sp>
      <p:sp>
        <p:nvSpPr>
          <p:cNvPr id="8" name="QuadreDeText 4"/>
          <p:cNvSpPr txBox="1">
            <a:spLocks noChangeArrowheads="1"/>
          </p:cNvSpPr>
          <p:nvPr/>
        </p:nvSpPr>
        <p:spPr bwMode="auto">
          <a:xfrm>
            <a:off x="232165" y="106549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II. ¿</a:t>
            </a:r>
            <a:r>
              <a:rPr lang="ca-ES" altLang="ca-ES" sz="3300" dirty="0" err="1" smtClean="0"/>
              <a:t>Cómo</a:t>
            </a:r>
            <a:r>
              <a:rPr lang="ca-ES" altLang="ca-ES" sz="3300" dirty="0" smtClean="0"/>
              <a:t> nos van a </a:t>
            </a:r>
            <a:r>
              <a:rPr lang="ca-ES" altLang="ca-ES" sz="3300" dirty="0" err="1" smtClean="0"/>
              <a:t>evaluar</a:t>
            </a:r>
            <a:r>
              <a:rPr lang="ca-ES" altLang="ca-ES" sz="3300" dirty="0" smtClean="0"/>
              <a:t>? </a:t>
            </a:r>
            <a:endParaRPr lang="ca-ES" altLang="ca-ES" sz="3300" dirty="0"/>
          </a:p>
        </p:txBody>
      </p:sp>
    </p:spTree>
    <p:extLst>
      <p:ext uri="{BB962C8B-B14F-4D97-AF65-F5344CB8AC3E}">
        <p14:creationId xmlns:p14="http://schemas.microsoft.com/office/powerpoint/2010/main" val="108188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type="subTitle" idx="1"/>
          </p:nvPr>
        </p:nvSpPr>
        <p:spPr>
          <a:xfrm>
            <a:off x="114876" y="1251248"/>
            <a:ext cx="5216072" cy="4503850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Font typeface="Arial" charset="0"/>
              <a:buNone/>
              <a:defRPr/>
            </a:pPr>
            <a:r>
              <a:rPr lang="en-AU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Each expert draft a IER </a:t>
            </a:r>
            <a:r>
              <a:rPr lang="en-AU" b="1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(individual evaluation report) </a:t>
            </a:r>
            <a:r>
              <a:rPr lang="en-AU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for each proposal assigned</a:t>
            </a:r>
          </a:p>
          <a:p>
            <a:pPr marL="0" indent="0" algn="l">
              <a:buFont typeface="Arial" charset="0"/>
              <a:buNone/>
              <a:defRPr/>
            </a:pPr>
            <a:r>
              <a:rPr lang="en-AU" u="sng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In the IER:</a:t>
            </a:r>
          </a:p>
          <a:p>
            <a:pPr marL="0" indent="0" algn="l">
              <a:buFont typeface="Arial" charset="0"/>
              <a:buNone/>
              <a:defRPr/>
            </a:pPr>
            <a:endParaRPr lang="en-AU" dirty="0" smtClean="0">
              <a:solidFill>
                <a:schemeClr val="tx2"/>
              </a:solidFill>
              <a:latin typeface="+mj-lt"/>
              <a:ea typeface="+mn-ea"/>
              <a:cs typeface="+mn-cs"/>
            </a:endParaRPr>
          </a:p>
          <a:p>
            <a:pPr marL="0" indent="0" algn="l">
              <a:buFont typeface="Arial" charset="0"/>
              <a:buNone/>
              <a:defRPr/>
            </a:pPr>
            <a:r>
              <a:rPr lang="en-AU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List </a:t>
            </a:r>
            <a:r>
              <a:rPr lang="en-AU" b="1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strengths and weaknesses </a:t>
            </a:r>
            <a:r>
              <a:rPr lang="en-AU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in bullet point format</a:t>
            </a:r>
          </a:p>
          <a:p>
            <a:pPr marL="0" indent="0" algn="l">
              <a:buFont typeface="Arial" charset="0"/>
              <a:buNone/>
              <a:defRPr/>
            </a:pPr>
            <a:endParaRPr lang="en-AU" dirty="0" smtClean="0">
              <a:solidFill>
                <a:schemeClr val="tx2"/>
              </a:solidFill>
              <a:latin typeface="+mj-lt"/>
              <a:ea typeface="+mn-ea"/>
              <a:cs typeface="+mn-cs"/>
            </a:endParaRPr>
          </a:p>
          <a:p>
            <a:pPr algn="l">
              <a:buFont typeface="Arial"/>
              <a:buChar char="•"/>
              <a:defRPr/>
            </a:pPr>
            <a:r>
              <a:rPr lang="en-AU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Under each sub-criterion</a:t>
            </a:r>
          </a:p>
          <a:p>
            <a:pPr algn="l">
              <a:buFont typeface="Arial"/>
              <a:buChar char="•"/>
              <a:defRPr/>
            </a:pPr>
            <a:r>
              <a:rPr lang="en-AU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For each criterion (excellence, Impact and Implementation)</a:t>
            </a:r>
          </a:p>
          <a:p>
            <a:pPr marL="0" indent="0" algn="l">
              <a:buFont typeface="Arial" charset="0"/>
              <a:buNone/>
              <a:defRPr/>
            </a:pPr>
            <a:endParaRPr lang="en-AU" dirty="0" smtClean="0">
              <a:solidFill>
                <a:schemeClr val="tx2"/>
              </a:solidFill>
              <a:latin typeface="+mj-lt"/>
              <a:ea typeface="+mn-ea"/>
              <a:cs typeface="+mn-cs"/>
            </a:endParaRPr>
          </a:p>
          <a:p>
            <a:pPr marL="0" indent="0" algn="l">
              <a:buFont typeface="Arial" charset="0"/>
              <a:buNone/>
              <a:defRPr/>
            </a:pPr>
            <a:r>
              <a:rPr lang="en-AU" b="1" dirty="0" smtClean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They will Score each Criterion</a:t>
            </a:r>
            <a:endParaRPr lang="en-AU" b="1" dirty="0">
              <a:solidFill>
                <a:schemeClr val="tx2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32773" name="Imagen 5" descr="Captura de pantalla 2015-10-25 a las 17.22.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729" y="698116"/>
            <a:ext cx="3546292" cy="5289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6 Marcador de número de diapositiva"/>
          <p:cNvSpPr txBox="1">
            <a:spLocks/>
          </p:cNvSpPr>
          <p:nvPr/>
        </p:nvSpPr>
        <p:spPr>
          <a:xfrm>
            <a:off x="7031090" y="65018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FADFE-3B8F-471C-ABF0-DBC7717ECBBC}" type="slidenum">
              <a:rPr lang="es-ES" sz="1000" smtClean="0"/>
              <a:pPr/>
              <a:t>23</a:t>
            </a:fld>
            <a:endParaRPr lang="es-ES" sz="1000" dirty="0"/>
          </a:p>
        </p:txBody>
      </p:sp>
      <p:sp>
        <p:nvSpPr>
          <p:cNvPr id="6" name="QuadreDeText 4"/>
          <p:cNvSpPr txBox="1">
            <a:spLocks noChangeArrowheads="1"/>
          </p:cNvSpPr>
          <p:nvPr/>
        </p:nvSpPr>
        <p:spPr bwMode="auto">
          <a:xfrm>
            <a:off x="232165" y="106549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II. ¿</a:t>
            </a:r>
            <a:r>
              <a:rPr lang="ca-ES" altLang="ca-ES" sz="3300" dirty="0" err="1" smtClean="0"/>
              <a:t>Cómo</a:t>
            </a:r>
            <a:r>
              <a:rPr lang="ca-ES" altLang="ca-ES" sz="3300" dirty="0" smtClean="0"/>
              <a:t> nos van a </a:t>
            </a:r>
            <a:r>
              <a:rPr lang="ca-ES" altLang="ca-ES" sz="3300" dirty="0" err="1" smtClean="0"/>
              <a:t>evaluar</a:t>
            </a:r>
            <a:r>
              <a:rPr lang="ca-ES" altLang="ca-ES" sz="3300" dirty="0" smtClean="0"/>
              <a:t>? </a:t>
            </a:r>
            <a:endParaRPr lang="ca-ES" altLang="ca-ES" sz="3300" dirty="0"/>
          </a:p>
        </p:txBody>
      </p:sp>
    </p:spTree>
    <p:extLst>
      <p:ext uri="{BB962C8B-B14F-4D97-AF65-F5344CB8AC3E}">
        <p14:creationId xmlns:p14="http://schemas.microsoft.com/office/powerpoint/2010/main" val="3789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3"/>
          <p:cNvSpPr>
            <a:spLocks noGrp="1"/>
          </p:cNvSpPr>
          <p:nvPr>
            <p:ph type="title" idx="4294967295"/>
          </p:nvPr>
        </p:nvSpPr>
        <p:spPr>
          <a:xfrm>
            <a:off x="2771452" y="212353"/>
            <a:ext cx="3944937" cy="844550"/>
          </a:xfrm>
        </p:spPr>
        <p:txBody>
          <a:bodyPr/>
          <a:lstStyle/>
          <a:p>
            <a:r>
              <a:rPr lang="en-GB" altLang="en-US" sz="3200" dirty="0" smtClean="0">
                <a:solidFill>
                  <a:schemeClr val="bg1"/>
                </a:solidFill>
                <a:ea typeface="Calibri" pitchFamily="34" charset="0"/>
              </a:rPr>
              <a:t>Proposal Part B</a:t>
            </a:r>
            <a:endParaRPr lang="en-GB" altLang="en-US" sz="3200" dirty="0">
              <a:solidFill>
                <a:schemeClr val="bg1"/>
              </a:solidFill>
              <a:ea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99" y="765050"/>
            <a:ext cx="6986861" cy="520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4"/>
          <p:cNvSpPr txBox="1">
            <a:spLocks noChangeArrowheads="1"/>
          </p:cNvSpPr>
          <p:nvPr/>
        </p:nvSpPr>
        <p:spPr bwMode="auto">
          <a:xfrm>
            <a:off x="232165" y="106549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II. Estructura de la </a:t>
            </a:r>
            <a:r>
              <a:rPr lang="ca-ES" altLang="ca-ES" sz="3300" dirty="0" err="1" smtClean="0"/>
              <a:t>propuesta</a:t>
            </a:r>
            <a:r>
              <a:rPr lang="ca-ES" altLang="ca-ES" sz="3300" dirty="0" smtClean="0"/>
              <a:t> </a:t>
            </a:r>
            <a:endParaRPr lang="ca-ES" altLang="ca-ES" sz="3300" dirty="0"/>
          </a:p>
        </p:txBody>
      </p:sp>
    </p:spTree>
    <p:extLst>
      <p:ext uri="{BB962C8B-B14F-4D97-AF65-F5344CB8AC3E}">
        <p14:creationId xmlns:p14="http://schemas.microsoft.com/office/powerpoint/2010/main" val="414083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446" y="980728"/>
            <a:ext cx="6235151" cy="4608000"/>
          </a:xfrm>
          <a:prstGeom prst="rect">
            <a:avLst/>
          </a:prstGeom>
        </p:spPr>
      </p:pic>
      <p:sp>
        <p:nvSpPr>
          <p:cNvPr id="47106" name="Title 3"/>
          <p:cNvSpPr>
            <a:spLocks noGrp="1"/>
          </p:cNvSpPr>
          <p:nvPr>
            <p:ph type="title" idx="4294967295"/>
          </p:nvPr>
        </p:nvSpPr>
        <p:spPr>
          <a:xfrm>
            <a:off x="2771452" y="212353"/>
            <a:ext cx="3944937" cy="844550"/>
          </a:xfrm>
        </p:spPr>
        <p:txBody>
          <a:bodyPr/>
          <a:lstStyle/>
          <a:p>
            <a:r>
              <a:rPr lang="en-GB" altLang="en-US" sz="3200" dirty="0" smtClean="0">
                <a:solidFill>
                  <a:schemeClr val="bg1"/>
                </a:solidFill>
                <a:ea typeface="Calibri" pitchFamily="34" charset="0"/>
              </a:rPr>
              <a:t>Proposal Part B</a:t>
            </a:r>
            <a:endParaRPr lang="en-GB" altLang="en-US" sz="3200" dirty="0">
              <a:solidFill>
                <a:schemeClr val="bg1"/>
              </a:solidFill>
              <a:ea typeface="Calibri" pitchFamily="34" charset="0"/>
            </a:endParaRPr>
          </a:p>
        </p:txBody>
      </p:sp>
      <p:sp>
        <p:nvSpPr>
          <p:cNvPr id="6" name="Right Brace 5"/>
          <p:cNvSpPr/>
          <p:nvPr/>
        </p:nvSpPr>
        <p:spPr bwMode="auto">
          <a:xfrm>
            <a:off x="6296327" y="2192050"/>
            <a:ext cx="424318" cy="1092678"/>
          </a:xfrm>
          <a:prstGeom prst="rightBrace">
            <a:avLst/>
          </a:prstGeom>
          <a:ln>
            <a:solidFill>
              <a:srgbClr val="0F5494"/>
            </a:solidFill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600" b="1" i="0" u="none" strike="noStrike" kern="1200" cap="none" spc="0" normalizeH="0" baseline="0" noProof="0">
              <a:ln>
                <a:solidFill>
                  <a:srgbClr val="84095B"/>
                </a:solidFill>
              </a:ln>
              <a:solidFill>
                <a:srgbClr val="84095B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109" name="TextBox 250"/>
          <p:cNvSpPr txBox="1">
            <a:spLocks noChangeArrowheads="1"/>
          </p:cNvSpPr>
          <p:nvPr/>
        </p:nvSpPr>
        <p:spPr bwMode="auto">
          <a:xfrm>
            <a:off x="7004663" y="2425318"/>
            <a:ext cx="13878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Arial" charset="0"/>
              </a:rPr>
              <a:t>30 page limit</a:t>
            </a:r>
            <a:endParaRPr kumimoji="0" lang="en-GB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" name="QuadreDeText 4"/>
          <p:cNvSpPr txBox="1">
            <a:spLocks noChangeArrowheads="1"/>
          </p:cNvSpPr>
          <p:nvPr/>
        </p:nvSpPr>
        <p:spPr bwMode="auto">
          <a:xfrm>
            <a:off x="232165" y="106549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II. Estructura de la </a:t>
            </a:r>
            <a:r>
              <a:rPr lang="ca-ES" altLang="ca-ES" sz="3300" dirty="0" err="1" smtClean="0"/>
              <a:t>propuesta</a:t>
            </a:r>
            <a:r>
              <a:rPr lang="ca-ES" altLang="ca-ES" sz="3300" dirty="0" smtClean="0"/>
              <a:t> </a:t>
            </a:r>
            <a:endParaRPr lang="ca-ES" altLang="ca-ES" sz="3300" dirty="0"/>
          </a:p>
        </p:txBody>
      </p:sp>
    </p:spTree>
    <p:extLst>
      <p:ext uri="{BB962C8B-B14F-4D97-AF65-F5344CB8AC3E}">
        <p14:creationId xmlns:p14="http://schemas.microsoft.com/office/powerpoint/2010/main" val="132455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QuadreDeText 4"/>
          <p:cNvSpPr txBox="1">
            <a:spLocks noChangeArrowheads="1"/>
          </p:cNvSpPr>
          <p:nvPr/>
        </p:nvSpPr>
        <p:spPr bwMode="auto">
          <a:xfrm>
            <a:off x="232165" y="106549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II. </a:t>
            </a:r>
            <a:r>
              <a:rPr lang="ca-ES" altLang="ca-ES" sz="3300" dirty="0" err="1" smtClean="0"/>
              <a:t>Criterios</a:t>
            </a:r>
            <a:r>
              <a:rPr lang="ca-ES" altLang="ca-ES" sz="3300" dirty="0" smtClean="0"/>
              <a:t> </a:t>
            </a:r>
            <a:r>
              <a:rPr lang="ca-ES" altLang="ca-ES" sz="3300" dirty="0" err="1" smtClean="0"/>
              <a:t>Parte</a:t>
            </a:r>
            <a:r>
              <a:rPr lang="ca-ES" altLang="ca-ES" sz="3300" dirty="0" smtClean="0"/>
              <a:t> B </a:t>
            </a:r>
            <a:endParaRPr lang="ca-ES" altLang="ca-ES" sz="3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A5143D1-B11A-4707-B69A-FC68DD7DE558}"/>
              </a:ext>
            </a:extLst>
          </p:cNvPr>
          <p:cNvSpPr/>
          <p:nvPr/>
        </p:nvSpPr>
        <p:spPr>
          <a:xfrm>
            <a:off x="248447" y="714613"/>
            <a:ext cx="8208147" cy="1053232"/>
          </a:xfrm>
          <a:prstGeom prst="rect">
            <a:avLst/>
          </a:prstGeom>
          <a:ln w="44450">
            <a:solidFill>
              <a:srgbClr val="0F07B1"/>
            </a:solidFill>
          </a:ln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/>
                </a:solidFill>
              </a:rPr>
              <a:t>Excellence</a:t>
            </a: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000000"/>
                </a:solidFill>
              </a:rPr>
              <a:t>Quality and credibility of the </a:t>
            </a:r>
            <a:r>
              <a:rPr lang="en-US" sz="1500" b="1" dirty="0">
                <a:solidFill>
                  <a:srgbClr val="000000"/>
                </a:solidFill>
              </a:rPr>
              <a:t>research/innovation project</a:t>
            </a:r>
            <a:r>
              <a:rPr lang="en-US" sz="1500" dirty="0">
                <a:solidFill>
                  <a:srgbClr val="000000"/>
                </a:solidFill>
              </a:rPr>
              <a:t>.</a:t>
            </a: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000000"/>
                </a:solidFill>
              </a:rPr>
              <a:t>Quality and appropriateness of </a:t>
            </a:r>
            <a:r>
              <a:rPr lang="en-US" sz="1500" b="1" dirty="0">
                <a:solidFill>
                  <a:srgbClr val="000000"/>
                </a:solidFill>
              </a:rPr>
              <a:t>knowledge sharing</a:t>
            </a:r>
            <a:r>
              <a:rPr lang="en-US" sz="1500" dirty="0">
                <a:solidFill>
                  <a:srgbClr val="000000"/>
                </a:solidFill>
              </a:rPr>
              <a:t>.</a:t>
            </a: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000000"/>
                </a:solidFill>
              </a:rPr>
              <a:t>Quality of the </a:t>
            </a:r>
            <a:r>
              <a:rPr lang="en-US" sz="1500" b="1" dirty="0">
                <a:solidFill>
                  <a:srgbClr val="000000"/>
                </a:solidFill>
              </a:rPr>
              <a:t>proposed interaction</a:t>
            </a:r>
            <a:r>
              <a:rPr lang="en-US" sz="15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xmlns="" id="{32AB351A-4AFC-428C-8299-3A9BD3593CFD}"/>
              </a:ext>
            </a:extLst>
          </p:cNvPr>
          <p:cNvSpPr txBox="1"/>
          <p:nvPr/>
        </p:nvSpPr>
        <p:spPr>
          <a:xfrm rot="19861890">
            <a:off x="8319730" y="1251318"/>
            <a:ext cx="704050" cy="36284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732B47"/>
            </a:solidFill>
          </a:ln>
        </p:spPr>
        <p:txBody>
          <a:bodyPr lIns="82927" tIns="41463" rIns="82927" bIns="41463">
            <a:spAutoFit/>
          </a:bodyPr>
          <a:lstStyle/>
          <a:p>
            <a:pPr algn="ctr">
              <a:defRPr/>
            </a:pPr>
            <a:r>
              <a:rPr lang="ca-ES" dirty="0"/>
              <a:t>50%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01F465-7462-40C3-AC46-77C312E2D928}"/>
              </a:ext>
            </a:extLst>
          </p:cNvPr>
          <p:cNvSpPr/>
          <p:nvPr/>
        </p:nvSpPr>
        <p:spPr>
          <a:xfrm>
            <a:off x="259966" y="1916832"/>
            <a:ext cx="8196628" cy="1976562"/>
          </a:xfrm>
          <a:prstGeom prst="rect">
            <a:avLst/>
          </a:prstGeom>
          <a:ln w="44450">
            <a:solidFill>
              <a:srgbClr val="0F07B1"/>
            </a:solidFill>
          </a:ln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/>
                </a:solidFill>
              </a:rPr>
              <a:t>Impact</a:t>
            </a:r>
          </a:p>
          <a:p>
            <a:pPr marL="310976" indent="-310976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000000"/>
                </a:solidFill>
              </a:rPr>
              <a:t>Enhancing the potential and future </a:t>
            </a:r>
            <a:r>
              <a:rPr lang="en-US" sz="1500" b="1" dirty="0">
                <a:solidFill>
                  <a:srgbClr val="000000"/>
                </a:solidFill>
              </a:rPr>
              <a:t>career </a:t>
            </a:r>
            <a:r>
              <a:rPr lang="en-US" sz="1500" b="1" dirty="0" smtClean="0">
                <a:solidFill>
                  <a:srgbClr val="000000"/>
                </a:solidFill>
              </a:rPr>
              <a:t>perspectives </a:t>
            </a:r>
            <a:r>
              <a:rPr lang="en-US" sz="1500" dirty="0" smtClean="0">
                <a:solidFill>
                  <a:srgbClr val="000000"/>
                </a:solidFill>
              </a:rPr>
              <a:t>of </a:t>
            </a:r>
            <a:r>
              <a:rPr lang="en-US" sz="1500" dirty="0">
                <a:solidFill>
                  <a:srgbClr val="000000"/>
                </a:solidFill>
              </a:rPr>
              <a:t>the </a:t>
            </a:r>
            <a:r>
              <a:rPr lang="en-US" sz="1500" b="1" dirty="0">
                <a:solidFill>
                  <a:srgbClr val="000000"/>
                </a:solidFill>
              </a:rPr>
              <a:t>staff members. </a:t>
            </a:r>
            <a:endParaRPr lang="en-US" sz="1500" dirty="0">
              <a:solidFill>
                <a:srgbClr val="000000"/>
              </a:solidFill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sz="1500" b="1" dirty="0">
                <a:solidFill>
                  <a:srgbClr val="000000"/>
                </a:solidFill>
              </a:rPr>
              <a:t>Developing new and lasting research collaborations, to achieve transfer of knowledge </a:t>
            </a:r>
            <a:r>
              <a:rPr lang="en-US" sz="1500" dirty="0">
                <a:solidFill>
                  <a:srgbClr val="000000"/>
                </a:solidFill>
              </a:rPr>
              <a:t>between research institutions and to improve research and innovation potential at the European and global levels. </a:t>
            </a: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000000"/>
                </a:solidFill>
              </a:rPr>
              <a:t>Quality of the proposed measures to </a:t>
            </a:r>
            <a:r>
              <a:rPr lang="en-US" sz="1500" b="1" dirty="0">
                <a:solidFill>
                  <a:srgbClr val="000000"/>
                </a:solidFill>
              </a:rPr>
              <a:t>exploit and disseminate </a:t>
            </a:r>
            <a:r>
              <a:rPr lang="en-US" sz="1500" dirty="0">
                <a:solidFill>
                  <a:srgbClr val="000000"/>
                </a:solidFill>
              </a:rPr>
              <a:t>the project results</a:t>
            </a: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000000"/>
                </a:solidFill>
              </a:rPr>
              <a:t>Quality of the proposed measures to </a:t>
            </a:r>
            <a:r>
              <a:rPr lang="en-US" sz="1500" b="1" dirty="0">
                <a:solidFill>
                  <a:srgbClr val="000000"/>
                </a:solidFill>
              </a:rPr>
              <a:t>communicate </a:t>
            </a:r>
            <a:r>
              <a:rPr lang="en-US" sz="1500" dirty="0">
                <a:solidFill>
                  <a:srgbClr val="000000"/>
                </a:solidFill>
              </a:rPr>
              <a:t>the project activities to different target audiences.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102089F-D0B6-4491-AFD9-BA4483087F54}"/>
              </a:ext>
            </a:extLst>
          </p:cNvPr>
          <p:cNvSpPr/>
          <p:nvPr/>
        </p:nvSpPr>
        <p:spPr>
          <a:xfrm>
            <a:off x="269869" y="4046482"/>
            <a:ext cx="8196628" cy="1976562"/>
          </a:xfrm>
          <a:prstGeom prst="rect">
            <a:avLst/>
          </a:prstGeom>
          <a:ln w="44450">
            <a:solidFill>
              <a:srgbClr val="0F07B1"/>
            </a:solidFill>
          </a:ln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b="1" dirty="0">
                <a:solidFill>
                  <a:srgbClr val="000000"/>
                </a:solidFill>
              </a:rPr>
              <a:t>I</a:t>
            </a:r>
            <a:r>
              <a:rPr lang="en-US" b="1" dirty="0" err="1">
                <a:solidFill>
                  <a:srgbClr val="000000"/>
                </a:solidFill>
              </a:rPr>
              <a:t>mplementation</a:t>
            </a:r>
            <a:endParaRPr lang="en-US" b="1" dirty="0">
              <a:solidFill>
                <a:srgbClr val="000000"/>
              </a:solidFill>
            </a:endParaRPr>
          </a:p>
          <a:p>
            <a:pPr marL="310976" indent="-310976">
              <a:buFont typeface="Wingdings" panose="05000000000000000000" pitchFamily="2" charset="2"/>
              <a:buChar char="§"/>
              <a:defRPr/>
            </a:pPr>
            <a:r>
              <a:rPr lang="en-US" sz="1500" b="1" dirty="0">
                <a:solidFill>
                  <a:srgbClr val="000000"/>
                </a:solidFill>
              </a:rPr>
              <a:t>Coherence and effectiveness of the work plan, </a:t>
            </a:r>
            <a:r>
              <a:rPr lang="en-US" sz="1500" dirty="0">
                <a:solidFill>
                  <a:srgbClr val="000000"/>
                </a:solidFill>
              </a:rPr>
              <a:t>including appropriateness of the allocation of tasks and resources</a:t>
            </a:r>
          </a:p>
          <a:p>
            <a:pPr marL="310976" indent="-310976">
              <a:buFont typeface="Wingdings" panose="05000000000000000000" pitchFamily="2" charset="2"/>
              <a:buChar char="§"/>
              <a:defRPr/>
            </a:pPr>
            <a:r>
              <a:rPr lang="en-US" sz="1500" b="1" dirty="0">
                <a:solidFill>
                  <a:srgbClr val="000000"/>
                </a:solidFill>
              </a:rPr>
              <a:t>Appropriateness of the management structures and procedures </a:t>
            </a:r>
            <a:r>
              <a:rPr lang="en-US" sz="1500" dirty="0">
                <a:solidFill>
                  <a:srgbClr val="000000"/>
                </a:solidFill>
              </a:rPr>
              <a:t>including quality management and risk management.</a:t>
            </a:r>
          </a:p>
          <a:p>
            <a:pPr marL="310976" indent="-310976">
              <a:buFont typeface="Wingdings" panose="05000000000000000000" pitchFamily="2" charset="2"/>
              <a:buChar char="§"/>
              <a:defRPr/>
            </a:pPr>
            <a:r>
              <a:rPr lang="en-US" sz="1500" b="1" dirty="0">
                <a:solidFill>
                  <a:srgbClr val="000000"/>
                </a:solidFill>
              </a:rPr>
              <a:t>Appropriateness of the institutional environment </a:t>
            </a:r>
            <a:r>
              <a:rPr lang="en-US" sz="1500" dirty="0">
                <a:solidFill>
                  <a:srgbClr val="000000"/>
                </a:solidFill>
              </a:rPr>
              <a:t>(hosting arrangements, infrastructure).</a:t>
            </a:r>
          </a:p>
          <a:p>
            <a:pPr marL="310976" indent="-310976">
              <a:buFont typeface="Wingdings" panose="05000000000000000000" pitchFamily="2" charset="2"/>
              <a:buChar char="§"/>
              <a:defRPr/>
            </a:pPr>
            <a:r>
              <a:rPr lang="en-US" sz="1500" b="1" dirty="0">
                <a:solidFill>
                  <a:srgbClr val="000000"/>
                </a:solidFill>
              </a:rPr>
              <a:t>Competences, experience and complementarity </a:t>
            </a:r>
            <a:r>
              <a:rPr lang="en-US" sz="1500" dirty="0">
                <a:solidFill>
                  <a:srgbClr val="000000"/>
                </a:solidFill>
              </a:rPr>
              <a:t>of the participating </a:t>
            </a:r>
            <a:r>
              <a:rPr lang="en-US" sz="1500" dirty="0" err="1">
                <a:solidFill>
                  <a:srgbClr val="000000"/>
                </a:solidFill>
              </a:rPr>
              <a:t>organisations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b="1" dirty="0">
                <a:solidFill>
                  <a:srgbClr val="000000"/>
                </a:solidFill>
              </a:rPr>
              <a:t>and their commitment to the project.</a:t>
            </a:r>
            <a:endParaRPr lang="en-US" sz="1500" dirty="0">
              <a:solidFill>
                <a:srgbClr val="000000"/>
              </a:solidFill>
            </a:endParaRPr>
          </a:p>
        </p:txBody>
      </p:sp>
      <p:sp>
        <p:nvSpPr>
          <p:cNvPr id="13" name="QuadreDeText 12">
            <a:extLst>
              <a:ext uri="{FF2B5EF4-FFF2-40B4-BE49-F238E27FC236}">
                <a16:creationId xmlns:a16="http://schemas.microsoft.com/office/drawing/2014/main" xmlns="" id="{8C1B7DB2-780B-4239-91E8-335E476ACA67}"/>
              </a:ext>
            </a:extLst>
          </p:cNvPr>
          <p:cNvSpPr txBox="1"/>
          <p:nvPr/>
        </p:nvSpPr>
        <p:spPr>
          <a:xfrm rot="19861890">
            <a:off x="8318033" y="2943523"/>
            <a:ext cx="705489" cy="364281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732B47"/>
            </a:solidFill>
          </a:ln>
        </p:spPr>
        <p:txBody>
          <a:bodyPr lIns="82927" tIns="41463" rIns="82927" bIns="41463">
            <a:spAutoFit/>
          </a:bodyPr>
          <a:lstStyle/>
          <a:p>
            <a:pPr algn="ctr">
              <a:defRPr/>
            </a:pPr>
            <a:r>
              <a:rPr lang="ca-ES" dirty="0"/>
              <a:t>30%</a:t>
            </a:r>
          </a:p>
        </p:txBody>
      </p:sp>
      <p:sp>
        <p:nvSpPr>
          <p:cNvPr id="14" name="QuadreDeText 13">
            <a:extLst>
              <a:ext uri="{FF2B5EF4-FFF2-40B4-BE49-F238E27FC236}">
                <a16:creationId xmlns:a16="http://schemas.microsoft.com/office/drawing/2014/main" xmlns="" id="{A9BCD91E-68A8-4D1B-AB28-1A0B62724D22}"/>
              </a:ext>
            </a:extLst>
          </p:cNvPr>
          <p:cNvSpPr txBox="1"/>
          <p:nvPr/>
        </p:nvSpPr>
        <p:spPr>
          <a:xfrm rot="19861890">
            <a:off x="8319732" y="4852717"/>
            <a:ext cx="704049" cy="36284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732B47"/>
            </a:solidFill>
          </a:ln>
        </p:spPr>
        <p:txBody>
          <a:bodyPr lIns="82927" tIns="41463" rIns="82927" bIns="41463">
            <a:spAutoFit/>
          </a:bodyPr>
          <a:lstStyle/>
          <a:p>
            <a:pPr algn="ctr">
              <a:defRPr/>
            </a:pPr>
            <a:r>
              <a:rPr lang="ca-ES" dirty="0"/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13144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55982" y="2636912"/>
            <a:ext cx="8229600" cy="34178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2" indent="-357188" defTabSz="449263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endParaRPr lang="en-GB" sz="1600" kern="0" dirty="0" smtClean="0">
              <a:latin typeface="Verdana"/>
              <a:ea typeface="MS Gothic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0226" y="2132856"/>
            <a:ext cx="8631750" cy="1996976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49263">
              <a:spcBef>
                <a:spcPts val="600"/>
              </a:spcBef>
              <a:buClr>
                <a:srgbClr val="000000"/>
              </a:buClr>
              <a:buSzPct val="100000"/>
              <a:buFont typeface="Wingdings" charset="2"/>
              <a:buChar char="ü"/>
            </a:pPr>
            <a:endParaRPr lang="en-GB" sz="2100" kern="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6 Marcador de número de diapositiva"/>
          <p:cNvSpPr>
            <a:spLocks noGrp="1"/>
          </p:cNvSpPr>
          <p:nvPr>
            <p:ph type="sldNum" sz="quarter" idx="15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132FADFE-3B8F-471C-ABF0-DBC7717ECBBC}" type="slidenum">
              <a:rPr lang="es-ES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 Box 55"/>
          <p:cNvSpPr txBox="1">
            <a:spLocks noChangeArrowheads="1"/>
          </p:cNvSpPr>
          <p:nvPr/>
        </p:nvSpPr>
        <p:spPr bwMode="auto">
          <a:xfrm>
            <a:off x="3376270" y="4120484"/>
            <a:ext cx="2164354" cy="66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9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66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1600" b="1" dirty="0">
                <a:solidFill>
                  <a:srgbClr val="FFFFFF"/>
                </a:solidFill>
                <a:latin typeface="+mn-lt"/>
                <a:ea typeface="Verdana" pitchFamily="34" charset="0"/>
                <a:cs typeface="Verdana" pitchFamily="34" charset="0"/>
              </a:rPr>
              <a:t>European Industrial </a:t>
            </a:r>
            <a:r>
              <a:rPr lang="en-US" sz="1600" b="1" dirty="0" smtClean="0">
                <a:solidFill>
                  <a:srgbClr val="FFFFFF"/>
                </a:solidFill>
                <a:latin typeface="+mn-lt"/>
                <a:ea typeface="Verdana" pitchFamily="34" charset="0"/>
                <a:cs typeface="Verdana" pitchFamily="34" charset="0"/>
              </a:rPr>
              <a:t>Doctorates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  <a:latin typeface="+mn-lt"/>
                <a:ea typeface="Verdana" pitchFamily="34" charset="0"/>
                <a:cs typeface="Verdana" pitchFamily="34" charset="0"/>
              </a:rPr>
              <a:t>(EID)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30431"/>
            <a:ext cx="4893212" cy="360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QuadreDeText 4"/>
          <p:cNvSpPr txBox="1">
            <a:spLocks noChangeArrowheads="1"/>
          </p:cNvSpPr>
          <p:nvPr/>
        </p:nvSpPr>
        <p:spPr bwMode="auto">
          <a:xfrm>
            <a:off x="661858" y="2636912"/>
            <a:ext cx="7887078" cy="59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sz="3300" dirty="0" smtClean="0"/>
              <a:t>III. ...¿y </a:t>
            </a:r>
            <a:r>
              <a:rPr lang="ca-ES" altLang="ca-ES" sz="3300" dirty="0" err="1" smtClean="0"/>
              <a:t>ahora</a:t>
            </a:r>
            <a:r>
              <a:rPr lang="ca-ES" altLang="ca-ES" sz="3300" dirty="0" smtClean="0"/>
              <a:t>?</a:t>
            </a:r>
            <a:endParaRPr lang="ca-ES" altLang="ca-ES" sz="3300" dirty="0"/>
          </a:p>
        </p:txBody>
      </p:sp>
    </p:spTree>
    <p:extLst>
      <p:ext uri="{BB962C8B-B14F-4D97-AF65-F5344CB8AC3E}">
        <p14:creationId xmlns:p14="http://schemas.microsoft.com/office/powerpoint/2010/main" val="34725968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55982" y="2636912"/>
            <a:ext cx="8229600" cy="34178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2" indent="-357188" defTabSz="449263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endParaRPr lang="en-GB" sz="1600" kern="0" dirty="0" smtClean="0">
              <a:latin typeface="Verdana"/>
              <a:ea typeface="MS Gothic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0226" y="2132856"/>
            <a:ext cx="8631750" cy="1996976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49263">
              <a:spcBef>
                <a:spcPts val="600"/>
              </a:spcBef>
              <a:buClr>
                <a:srgbClr val="000000"/>
              </a:buClr>
              <a:buSzPct val="100000"/>
              <a:buFont typeface="Wingdings" charset="2"/>
              <a:buChar char="ü"/>
            </a:pPr>
            <a:endParaRPr lang="en-GB" sz="2100" kern="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6 Marcador de número de diapositiva"/>
          <p:cNvSpPr>
            <a:spLocks noGrp="1"/>
          </p:cNvSpPr>
          <p:nvPr>
            <p:ph type="sldNum" sz="quarter" idx="15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132FADFE-3B8F-471C-ABF0-DBC7717ECBBC}" type="slidenum">
              <a:rPr lang="es-ES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 Box 55"/>
          <p:cNvSpPr txBox="1">
            <a:spLocks noChangeArrowheads="1"/>
          </p:cNvSpPr>
          <p:nvPr/>
        </p:nvSpPr>
        <p:spPr bwMode="auto">
          <a:xfrm>
            <a:off x="3376270" y="4120484"/>
            <a:ext cx="2164354" cy="66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9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66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1600" b="1" dirty="0">
                <a:solidFill>
                  <a:srgbClr val="FFFFFF"/>
                </a:solidFill>
                <a:latin typeface="+mn-lt"/>
                <a:ea typeface="Verdana" pitchFamily="34" charset="0"/>
                <a:cs typeface="Verdana" pitchFamily="34" charset="0"/>
              </a:rPr>
              <a:t>European Industrial </a:t>
            </a:r>
            <a:r>
              <a:rPr lang="en-US" sz="1600" b="1" dirty="0" smtClean="0">
                <a:solidFill>
                  <a:srgbClr val="FFFFFF"/>
                </a:solidFill>
                <a:latin typeface="+mn-lt"/>
                <a:ea typeface="Verdana" pitchFamily="34" charset="0"/>
                <a:cs typeface="Verdana" pitchFamily="34" charset="0"/>
              </a:rPr>
              <a:t>Doctorates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  <a:latin typeface="+mn-lt"/>
                <a:ea typeface="Verdana" pitchFamily="34" charset="0"/>
                <a:cs typeface="Verdana" pitchFamily="34" charset="0"/>
              </a:rPr>
              <a:t>(EID)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21" y="1412776"/>
            <a:ext cx="8979979" cy="4468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 Título">
            <a:extLst>
              <a:ext uri="{FF2B5EF4-FFF2-40B4-BE49-F238E27FC236}">
                <a16:creationId xmlns:a16="http://schemas.microsoft.com/office/drawing/2014/main" xmlns="" id="{C383B2D0-DD73-4D90-87BA-B99F37582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19" y="0"/>
            <a:ext cx="8685853" cy="1141801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s-ES" altLang="es-ES" dirty="0" smtClean="0">
                <a:solidFill>
                  <a:schemeClr val="tx1"/>
                </a:solidFill>
                <a:latin typeface="+mn-lt"/>
              </a:rPr>
              <a:t>III. </a:t>
            </a:r>
            <a:r>
              <a:rPr lang="es-ES" altLang="es-ES" dirty="0" err="1" smtClean="0">
                <a:solidFill>
                  <a:schemeClr val="tx1"/>
                </a:solidFill>
                <a:latin typeface="+mn-lt"/>
              </a:rPr>
              <a:t>Funding</a:t>
            </a:r>
            <a:r>
              <a:rPr lang="es-ES" altLang="es-ES" dirty="0" smtClean="0">
                <a:solidFill>
                  <a:schemeClr val="tx1"/>
                </a:solidFill>
                <a:latin typeface="+mn-lt"/>
              </a:rPr>
              <a:t> an</a:t>
            </a:r>
            <a:r>
              <a:rPr lang="es-ES" altLang="es-ES" dirty="0" smtClean="0">
                <a:latin typeface="+mn-lt"/>
              </a:rPr>
              <a:t>d </a:t>
            </a:r>
            <a:r>
              <a:rPr lang="es-ES" altLang="es-ES" dirty="0" err="1" smtClean="0">
                <a:latin typeface="+mn-lt"/>
              </a:rPr>
              <a:t>Tenders</a:t>
            </a:r>
            <a:r>
              <a:rPr lang="es-ES" altLang="es-ES" dirty="0" smtClean="0">
                <a:latin typeface="+mn-lt"/>
              </a:rPr>
              <a:t> Portal</a:t>
            </a:r>
            <a:endParaRPr lang="es-ES" altLang="es-E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084168" y="60548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Website</a:t>
            </a:r>
            <a:r>
              <a:rPr lang="es-ES" dirty="0" smtClean="0"/>
              <a:t> </a:t>
            </a:r>
            <a:r>
              <a:rPr lang="es-ES" dirty="0" smtClean="0">
                <a:hlinkClick r:id="rId4"/>
              </a:rPr>
              <a:t>link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02279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>
            <a:extLst>
              <a:ext uri="{FF2B5EF4-FFF2-40B4-BE49-F238E27FC236}">
                <a16:creationId xmlns:a16="http://schemas.microsoft.com/office/drawing/2014/main" xmlns="" id="{AD30371C-36DB-4FE0-A286-E2618DC1F0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8097757"/>
              </p:ext>
            </p:extLst>
          </p:nvPr>
        </p:nvGraphicFramePr>
        <p:xfrm>
          <a:off x="4923461" y="1513310"/>
          <a:ext cx="4199199" cy="3657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10 CuadroTexto">
            <a:extLst>
              <a:ext uri="{FF2B5EF4-FFF2-40B4-BE49-F238E27FC236}">
                <a16:creationId xmlns:a16="http://schemas.microsoft.com/office/drawing/2014/main" xmlns="" id="{6E4B6124-AC6A-48D0-957C-FC92B7AEDD84}"/>
              </a:ext>
            </a:extLst>
          </p:cNvPr>
          <p:cNvSpPr txBox="1"/>
          <p:nvPr/>
        </p:nvSpPr>
        <p:spPr>
          <a:xfrm>
            <a:off x="263953" y="1872580"/>
            <a:ext cx="4970097" cy="515466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es-E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8"/>
              </a:rPr>
              <a:t>msca@oficinaeuropea.es</a:t>
            </a:r>
            <a:r>
              <a:rPr lang="es-E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68616" name="Picture 2" descr="5f2298f9-3e98-4e53-89e0-d879e7cffacb@eurprd0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6" r="6886" b="12521"/>
          <a:stretch>
            <a:fillRect/>
          </a:stretch>
        </p:blipFill>
        <p:spPr bwMode="auto">
          <a:xfrm>
            <a:off x="355625" y="2636912"/>
            <a:ext cx="4248770" cy="286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 Título">
            <a:extLst>
              <a:ext uri="{FF2B5EF4-FFF2-40B4-BE49-F238E27FC236}">
                <a16:creationId xmlns:a16="http://schemas.microsoft.com/office/drawing/2014/main" xmlns="" id="{C383B2D0-DD73-4D90-87BA-B99F37582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19" y="0"/>
            <a:ext cx="8685853" cy="114180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altLang="es-ES" dirty="0" smtClean="0">
                <a:solidFill>
                  <a:schemeClr val="tx1"/>
                </a:solidFill>
                <a:latin typeface="+mn-lt"/>
              </a:rPr>
              <a:t>III. </a:t>
            </a:r>
            <a:r>
              <a:rPr lang="es-ES" altLang="es-ES" dirty="0" err="1" smtClean="0">
                <a:solidFill>
                  <a:schemeClr val="tx1"/>
                </a:solidFill>
                <a:latin typeface="+mn-lt"/>
              </a:rPr>
              <a:t>Contact</a:t>
            </a:r>
            <a:r>
              <a:rPr lang="es-ES" altLang="es-E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s-ES" altLang="es-ES" dirty="0" err="1" smtClean="0">
                <a:solidFill>
                  <a:schemeClr val="tx1"/>
                </a:solidFill>
                <a:latin typeface="+mn-lt"/>
              </a:rPr>
              <a:t>your</a:t>
            </a:r>
            <a:r>
              <a:rPr lang="es-ES" altLang="es-ES" dirty="0" smtClean="0">
                <a:solidFill>
                  <a:schemeClr val="tx1"/>
                </a:solidFill>
                <a:latin typeface="+mn-lt"/>
              </a:rPr>
              <a:t> NCP!</a:t>
            </a:r>
            <a:endParaRPr lang="es-ES" altLang="es-ES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5" y="831685"/>
            <a:ext cx="7738070" cy="602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427984" y="341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>
                <a:hlinkClick r:id="rId11"/>
              </a:rPr>
              <a:t>https://ec.europa.eu/info/funding-tenders/opportunities/portal/screen/support/ncp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50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899592" y="980728"/>
            <a:ext cx="6552728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" sz="16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es-ES" sz="4000" b="1" dirty="0" smtClean="0">
                <a:ea typeface="Verdana" pitchFamily="34" charset="0"/>
                <a:cs typeface="Verdana" pitchFamily="34" charset="0"/>
              </a:rPr>
              <a:t>I. Estadísticas y ejemplos MSCA RISE </a:t>
            </a:r>
          </a:p>
          <a:p>
            <a:pPr marL="0" indent="0">
              <a:buNone/>
            </a:pPr>
            <a:endParaRPr lang="es-ES" sz="3200" b="1" dirty="0" smtClean="0">
              <a:solidFill>
                <a:schemeClr val="accent2"/>
              </a:solidFill>
              <a:ea typeface="Verdana" pitchFamily="34" charset="0"/>
              <a:cs typeface="Verdana" pitchFamily="34" charset="0"/>
            </a:endParaRPr>
          </a:p>
          <a:p>
            <a:pPr marL="571500" indent="-571500">
              <a:buFont typeface="+mj-lt"/>
              <a:buAutoNum type="romanUcPeriod"/>
            </a:pPr>
            <a:endParaRPr lang="es-ES" sz="20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571500" indent="-571500">
              <a:buFont typeface="+mj-lt"/>
              <a:buAutoNum type="romanUcPeriod"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571500" indent="-571500">
              <a:buFont typeface="+mj-lt"/>
              <a:buAutoNum type="romanUcPeriod"/>
            </a:pPr>
            <a:endParaRPr lang="es-ES" sz="16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1600" b="1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20272" y="649098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3</a:t>
            </a:fld>
            <a:endParaRPr lang="es-ES" dirty="0"/>
          </a:p>
        </p:txBody>
      </p:sp>
      <p:pic>
        <p:nvPicPr>
          <p:cNvPr id="8" name="Picture 2" descr="Resultado de imagen de MSCA SILHOUETT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9" r="24721"/>
          <a:stretch/>
        </p:blipFill>
        <p:spPr bwMode="auto">
          <a:xfrm>
            <a:off x="6983760" y="116632"/>
            <a:ext cx="216024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5162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4"/>
          <p:cNvSpPr>
            <a:spLocks noChangeArrowheads="1"/>
          </p:cNvSpPr>
          <p:nvPr/>
        </p:nvSpPr>
        <p:spPr bwMode="auto">
          <a:xfrm>
            <a:off x="457848" y="1470087"/>
            <a:ext cx="8293094" cy="260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927" tIns="41463" rIns="82927" bIns="41463"/>
          <a:lstStyle/>
          <a:p>
            <a:pPr eaLnBrk="1" hangingPunct="1"/>
            <a:endParaRPr lang="ca-ES" altLang="ca-ES" sz="1500" b="1"/>
          </a:p>
        </p:txBody>
      </p:sp>
      <p:sp>
        <p:nvSpPr>
          <p:cNvPr id="10" name="2 Título">
            <a:extLst>
              <a:ext uri="{FF2B5EF4-FFF2-40B4-BE49-F238E27FC236}">
                <a16:creationId xmlns:a16="http://schemas.microsoft.com/office/drawing/2014/main" xmlns="" id="{0575C89C-48E2-45D2-B723-032267D18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73" y="0"/>
            <a:ext cx="8578169" cy="114324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S" altLang="es-ES" dirty="0" smtClean="0">
                <a:solidFill>
                  <a:schemeClr val="tx1"/>
                </a:solidFill>
                <a:latin typeface="+mn-lt"/>
              </a:rPr>
              <a:t>III. Net4Mobility</a:t>
            </a:r>
            <a:r>
              <a:rPr lang="es-ES" altLang="es-ES" dirty="0">
                <a:solidFill>
                  <a:schemeClr val="tx1"/>
                </a:solidFill>
                <a:latin typeface="+mn-lt"/>
              </a:rPr>
              <a:t>+</a:t>
            </a:r>
            <a:br>
              <a:rPr lang="es-ES" altLang="es-ES" dirty="0">
                <a:solidFill>
                  <a:schemeClr val="tx1"/>
                </a:solidFill>
                <a:latin typeface="+mn-lt"/>
              </a:rPr>
            </a:br>
            <a:r>
              <a:rPr lang="ca-ES" altLang="es-ES" sz="1500" b="1" dirty="0">
                <a:solidFill>
                  <a:schemeClr val="tx1"/>
                </a:solidFill>
                <a:latin typeface="+mn-lt"/>
              </a:rPr>
              <a:t>N</a:t>
            </a:r>
            <a:r>
              <a:rPr lang="ca-ES" sz="1500" dirty="0">
                <a:solidFill>
                  <a:schemeClr val="tx1"/>
                </a:solidFill>
              </a:rPr>
              <a:t>etwork of Horizon 2020 </a:t>
            </a:r>
            <a:r>
              <a:rPr lang="ca-ES" sz="1500" dirty="0" err="1">
                <a:solidFill>
                  <a:schemeClr val="tx1"/>
                </a:solidFill>
              </a:rPr>
              <a:t>National</a:t>
            </a:r>
            <a:r>
              <a:rPr lang="ca-ES" sz="1500" dirty="0">
                <a:solidFill>
                  <a:schemeClr val="tx1"/>
                </a:solidFill>
              </a:rPr>
              <a:t> </a:t>
            </a:r>
            <a:r>
              <a:rPr lang="ca-ES" sz="1500" dirty="0" err="1">
                <a:solidFill>
                  <a:schemeClr val="tx1"/>
                </a:solidFill>
              </a:rPr>
              <a:t>Contact</a:t>
            </a:r>
            <a:r>
              <a:rPr lang="ca-ES" sz="1500" dirty="0">
                <a:solidFill>
                  <a:schemeClr val="tx1"/>
                </a:solidFill>
              </a:rPr>
              <a:t> </a:t>
            </a:r>
            <a:r>
              <a:rPr lang="ca-ES" sz="1500" dirty="0" err="1">
                <a:solidFill>
                  <a:schemeClr val="tx1"/>
                </a:solidFill>
              </a:rPr>
              <a:t>Points</a:t>
            </a:r>
            <a:r>
              <a:rPr lang="ca-ES" sz="1500" dirty="0">
                <a:solidFill>
                  <a:schemeClr val="tx1"/>
                </a:solidFill>
              </a:rPr>
              <a:t> (NCP) for Marie Sklodowska-Curie </a:t>
            </a:r>
            <a:r>
              <a:rPr lang="ca-ES" sz="1500" dirty="0" err="1">
                <a:solidFill>
                  <a:schemeClr val="tx1"/>
                </a:solidFill>
              </a:rPr>
              <a:t>Actions</a:t>
            </a:r>
            <a:r>
              <a:rPr lang="ca-ES" sz="1500" dirty="0">
                <a:solidFill>
                  <a:schemeClr val="tx1"/>
                </a:solidFill>
              </a:rPr>
              <a:t> (MSCA). </a:t>
            </a:r>
            <a:endParaRPr lang="es-ES" altLang="es-ES" sz="15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9636" name="Imatg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711" y="1553598"/>
            <a:ext cx="2007044" cy="483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Imatg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750" y="1553598"/>
            <a:ext cx="2590152" cy="380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Imatg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00" y="1470087"/>
            <a:ext cx="3849954" cy="158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Rectangle 6"/>
          <p:cNvSpPr>
            <a:spLocks noChangeArrowheads="1"/>
          </p:cNvSpPr>
          <p:nvPr/>
        </p:nvSpPr>
        <p:spPr bwMode="auto">
          <a:xfrm>
            <a:off x="218055" y="3054931"/>
            <a:ext cx="3399256" cy="914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3" rIns="82927" bIns="41463">
            <a:spAutoFit/>
          </a:bodyPr>
          <a:lstStyle/>
          <a:p>
            <a:r>
              <a:rPr lang="ca-ES" altLang="ca-ES" dirty="0">
                <a:hlinkClick r:id="rId6"/>
              </a:rPr>
              <a:t>https://www.net4mobilityplus.eu/</a:t>
            </a:r>
            <a:endParaRPr lang="ca-ES" altLang="ca-ES" dirty="0"/>
          </a:p>
          <a:p>
            <a:endParaRPr lang="ca-ES" altLang="ca-ES" dirty="0"/>
          </a:p>
          <a:p>
            <a:endParaRPr lang="ca-ES" altLang="ca-ES" dirty="0"/>
          </a:p>
        </p:txBody>
      </p:sp>
      <p:sp>
        <p:nvSpPr>
          <p:cNvPr id="69640" name="Rectangle 7"/>
          <p:cNvSpPr>
            <a:spLocks noChangeArrowheads="1"/>
          </p:cNvSpPr>
          <p:nvPr/>
        </p:nvSpPr>
        <p:spPr bwMode="auto">
          <a:xfrm>
            <a:off x="6705024" y="5392901"/>
            <a:ext cx="2005604" cy="36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pPr algn="ctr"/>
            <a:r>
              <a:rPr lang="ca-ES" altLang="ca-ES" dirty="0">
                <a:hlinkClick r:id="rId7"/>
              </a:rPr>
              <a:t>Document </a:t>
            </a:r>
            <a:r>
              <a:rPr lang="ca-ES" altLang="ca-ES" dirty="0" err="1">
                <a:hlinkClick r:id="rId7"/>
              </a:rPr>
              <a:t>link</a:t>
            </a:r>
            <a:endParaRPr lang="ca-ES" altLang="ca-ES" dirty="0"/>
          </a:p>
        </p:txBody>
      </p:sp>
      <p:pic>
        <p:nvPicPr>
          <p:cNvPr id="70665" name="Imagen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78" y="3289335"/>
            <a:ext cx="722766" cy="72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6" name="Rectangle 11"/>
          <p:cNvSpPr>
            <a:spLocks noChangeArrowheads="1"/>
          </p:cNvSpPr>
          <p:nvPr/>
        </p:nvSpPr>
        <p:spPr bwMode="auto">
          <a:xfrm>
            <a:off x="397378" y="4054888"/>
            <a:ext cx="1762847" cy="36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3" rIns="82927" bIns="41463">
            <a:spAutoFit/>
          </a:bodyPr>
          <a:lstStyle/>
          <a:p>
            <a:r>
              <a:rPr lang="ca-ES" altLang="ca-ES" dirty="0" err="1">
                <a:hlinkClick r:id="rId9"/>
              </a:rPr>
              <a:t>Youtube</a:t>
            </a:r>
            <a:r>
              <a:rPr lang="ca-ES" altLang="ca-ES" dirty="0">
                <a:hlinkClick r:id="rId9"/>
              </a:rPr>
              <a:t> </a:t>
            </a:r>
            <a:r>
              <a:rPr lang="ca-ES" altLang="ca-ES" dirty="0" err="1">
                <a:hlinkClick r:id="rId9"/>
              </a:rPr>
              <a:t>Channel</a:t>
            </a:r>
            <a:endParaRPr lang="ca-ES" altLang="ca-ES" dirty="0"/>
          </a:p>
        </p:txBody>
      </p:sp>
      <p:sp>
        <p:nvSpPr>
          <p:cNvPr id="70667" name="Rectangle 17"/>
          <p:cNvSpPr>
            <a:spLocks noChangeArrowheads="1"/>
          </p:cNvSpPr>
          <p:nvPr/>
        </p:nvSpPr>
        <p:spPr bwMode="auto">
          <a:xfrm>
            <a:off x="1201768" y="3470369"/>
            <a:ext cx="1612165" cy="36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3" rIns="82927" bIns="41463">
            <a:spAutoFit/>
          </a:bodyPr>
          <a:lstStyle/>
          <a:p>
            <a:r>
              <a:rPr lang="ca-ES" altLang="ca-ES">
                <a:hlinkClick r:id="rId10"/>
              </a:rPr>
              <a:t>@Net4Mobility</a:t>
            </a:r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94136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ítulo 1"/>
          <p:cNvSpPr>
            <a:spLocks noGrp="1" noChangeArrowheads="1"/>
          </p:cNvSpPr>
          <p:nvPr>
            <p:ph type="title"/>
          </p:nvPr>
        </p:nvSpPr>
        <p:spPr>
          <a:xfrm>
            <a:off x="77993" y="30985"/>
            <a:ext cx="8228303" cy="1079887"/>
          </a:xfrm>
        </p:spPr>
        <p:txBody>
          <a:bodyPr/>
          <a:lstStyle/>
          <a:p>
            <a:pPr algn="ctr"/>
            <a:r>
              <a:rPr lang="es-ES" altLang="ca-ES" dirty="0" smtClean="0">
                <a:solidFill>
                  <a:schemeClr val="tx1"/>
                </a:solidFill>
                <a:latin typeface="+mj-lt"/>
              </a:rPr>
              <a:t>III. CORDIS - Projects and </a:t>
            </a:r>
            <a:r>
              <a:rPr lang="es-ES" altLang="ca-ES" dirty="0" err="1" smtClean="0">
                <a:solidFill>
                  <a:schemeClr val="tx1"/>
                </a:solidFill>
                <a:latin typeface="+mj-lt"/>
              </a:rPr>
              <a:t>Results</a:t>
            </a:r>
            <a:endParaRPr lang="es-ES" altLang="ca-ES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2708" name="Imagen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98" y="1429770"/>
            <a:ext cx="5943384" cy="81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9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98" y="2397349"/>
            <a:ext cx="3485691" cy="2177051"/>
          </a:xfrm>
          <a:prstGeom prst="rect">
            <a:avLst/>
          </a:prstGeom>
          <a:noFill/>
          <a:ln w="28575">
            <a:solidFill>
              <a:srgbClr val="14469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0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715" y="2397349"/>
            <a:ext cx="3302840" cy="2115137"/>
          </a:xfrm>
          <a:prstGeom prst="rect">
            <a:avLst/>
          </a:prstGeom>
          <a:noFill/>
          <a:ln w="28575">
            <a:solidFill>
              <a:srgbClr val="14469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1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634" y="3051040"/>
            <a:ext cx="2001285" cy="2302318"/>
          </a:xfrm>
          <a:prstGeom prst="rect">
            <a:avLst/>
          </a:prstGeom>
          <a:noFill/>
          <a:ln w="28575">
            <a:solidFill>
              <a:srgbClr val="14469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C4553AE2-91C3-45E8-B32B-471D9C7296A2}"/>
              </a:ext>
            </a:extLst>
          </p:cNvPr>
          <p:cNvSpPr/>
          <p:nvPr/>
        </p:nvSpPr>
        <p:spPr>
          <a:xfrm>
            <a:off x="2375626" y="4847972"/>
            <a:ext cx="3633038" cy="360735"/>
          </a:xfrm>
          <a:prstGeom prst="rect">
            <a:avLst/>
          </a:prstGeom>
        </p:spPr>
        <p:txBody>
          <a:bodyPr wrap="none" lIns="82927" tIns="41463" rIns="82927" bIns="41463">
            <a:spAutoFit/>
          </a:bodyPr>
          <a:lstStyle/>
          <a:p>
            <a:pPr>
              <a:defRPr/>
            </a:pPr>
            <a:r>
              <a:rPr lang="es-ES" dirty="0">
                <a:latin typeface="+mj-lt"/>
              </a:rPr>
              <a:t>https://cordis.europa.eu/projects/en</a:t>
            </a:r>
          </a:p>
        </p:txBody>
      </p:sp>
    </p:spTree>
    <p:extLst>
      <p:ext uri="{BB962C8B-B14F-4D97-AF65-F5344CB8AC3E}">
        <p14:creationId xmlns:p14="http://schemas.microsoft.com/office/powerpoint/2010/main" val="269573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9B0FEF6-99A0-41E5-8E6A-F5AEE18595D2}"/>
              </a:ext>
            </a:extLst>
          </p:cNvPr>
          <p:cNvSpPr/>
          <p:nvPr/>
        </p:nvSpPr>
        <p:spPr bwMode="auto">
          <a:xfrm>
            <a:off x="380100" y="1336179"/>
            <a:ext cx="8448589" cy="3700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/>
          <a:p>
            <a:pPr defTabSz="914269">
              <a:defRPr/>
            </a:pPr>
            <a:endParaRPr lang="ca-E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5781" name="Rectangle 3"/>
          <p:cNvSpPr>
            <a:spLocks noChangeArrowheads="1"/>
          </p:cNvSpPr>
          <p:nvPr/>
        </p:nvSpPr>
        <p:spPr bwMode="auto">
          <a:xfrm>
            <a:off x="372112" y="1017201"/>
            <a:ext cx="7620720" cy="36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en-US" altLang="ca-ES" b="1" dirty="0">
                <a:solidFill>
                  <a:srgbClr val="732B47"/>
                </a:solidFill>
                <a:latin typeface="Calibri" pitchFamily="34" charset="0"/>
              </a:rPr>
              <a:t>Partner Search Tool on the RISE Call Page in the Funding and Tenders Portal </a:t>
            </a:r>
            <a:endParaRPr lang="ca-ES" altLang="ca-ES" dirty="0">
              <a:solidFill>
                <a:srgbClr val="732B47"/>
              </a:solidFill>
            </a:endParaRPr>
          </a:p>
        </p:txBody>
      </p:sp>
      <p:sp>
        <p:nvSpPr>
          <p:cNvPr id="75782" name="Rectangle 5"/>
          <p:cNvSpPr>
            <a:spLocks noChangeArrowheads="1"/>
          </p:cNvSpPr>
          <p:nvPr/>
        </p:nvSpPr>
        <p:spPr bwMode="auto">
          <a:xfrm>
            <a:off x="196516" y="223257"/>
            <a:ext cx="5014121" cy="54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3" rIns="82927" bIns="41463">
            <a:spAutoFit/>
          </a:bodyPr>
          <a:lstStyle/>
          <a:p>
            <a:r>
              <a:rPr lang="ca-ES" altLang="ca-ES" sz="3000" dirty="0" smtClean="0"/>
              <a:t>III. ¿</a:t>
            </a:r>
            <a:r>
              <a:rPr lang="ca-ES" altLang="ca-ES" sz="3000" dirty="0" err="1" smtClean="0"/>
              <a:t>Necesito</a:t>
            </a:r>
            <a:r>
              <a:rPr lang="ca-ES" altLang="ca-ES" sz="3000" dirty="0" smtClean="0"/>
              <a:t> encontrar </a:t>
            </a:r>
            <a:r>
              <a:rPr lang="ca-ES" altLang="ca-ES" sz="3000" dirty="0" err="1" smtClean="0"/>
              <a:t>socios</a:t>
            </a:r>
            <a:r>
              <a:rPr lang="ca-ES" altLang="ca-ES" sz="3000" dirty="0" smtClean="0"/>
              <a:t>?</a:t>
            </a:r>
            <a:endParaRPr lang="ca-ES" altLang="ca-ES" sz="3000" dirty="0"/>
          </a:p>
        </p:txBody>
      </p:sp>
      <p:pic>
        <p:nvPicPr>
          <p:cNvPr id="75783" name="Imat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05" y="1546651"/>
            <a:ext cx="7902915" cy="3602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4" name="Rectangle 9"/>
          <p:cNvSpPr>
            <a:spLocks noChangeArrowheads="1"/>
          </p:cNvSpPr>
          <p:nvPr/>
        </p:nvSpPr>
        <p:spPr bwMode="auto">
          <a:xfrm>
            <a:off x="591747" y="5246809"/>
            <a:ext cx="754441" cy="195819"/>
          </a:xfrm>
          <a:prstGeom prst="rect">
            <a:avLst/>
          </a:prstGeom>
          <a:noFill/>
          <a:ln w="63500" algn="ctr">
            <a:solidFill>
              <a:srgbClr val="732B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27" tIns="41463" rIns="82927" bIns="41463"/>
          <a:lstStyle/>
          <a:p>
            <a:pPr eaLnBrk="1" hangingPunct="1"/>
            <a:endParaRPr lang="ca-ES" altLang="ca-ES" sz="1500" b="1"/>
          </a:p>
        </p:txBody>
      </p:sp>
      <p:pic>
        <p:nvPicPr>
          <p:cNvPr id="75785" name="Imat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869" y="4174102"/>
            <a:ext cx="6072963" cy="1536319"/>
          </a:xfrm>
          <a:prstGeom prst="rect">
            <a:avLst/>
          </a:prstGeom>
          <a:noFill/>
          <a:ln w="25400">
            <a:solidFill>
              <a:srgbClr val="732B47">
                <a:alpha val="98822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6" name="Imat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394" y="2887624"/>
            <a:ext cx="4119191" cy="2158333"/>
          </a:xfrm>
          <a:prstGeom prst="rect">
            <a:avLst/>
          </a:prstGeom>
          <a:noFill/>
          <a:ln w="44450">
            <a:solidFill>
              <a:srgbClr val="732B4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80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5" name="Rectangle 3">
            <a:extLst>
              <a:ext uri="{FF2B5EF4-FFF2-40B4-BE49-F238E27FC236}">
                <a16:creationId xmlns:a16="http://schemas.microsoft.com/office/drawing/2014/main" xmlns="" id="{4286F5F8-3A7A-471B-84F9-6712C4E49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246" y="1052736"/>
            <a:ext cx="8686152" cy="4982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en-US" altLang="ca-ES" sz="2200" b="1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Domain specific NCP example search platforms</a:t>
            </a:r>
          </a:p>
          <a:p>
            <a:pPr>
              <a:defRPr/>
            </a:pPr>
            <a:endParaRPr lang="en-US" altLang="ca-ES" sz="1500" dirty="0">
              <a:solidFill>
                <a:srgbClr val="732B4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ca-ES" altLang="ca-ES" b="1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MSCA</a:t>
            </a:r>
            <a:r>
              <a:rPr lang="ca-ES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a-ES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https://www.net4mobility.eu/eoi.html</a:t>
            </a:r>
            <a:endParaRPr lang="ca-ES" altLang="ca-E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ICT: </a:t>
            </a:r>
            <a:r>
              <a:rPr lang="en-US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http://www.ideal-ist.eu/partner-search/pssearch</a:t>
            </a:r>
            <a:endParaRPr lang="en-US" altLang="ca-E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fr-FR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Nanotechnologies:</a:t>
            </a:r>
            <a:r>
              <a:rPr lang="fr-FR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https://www.nmp-partnersearch.eu/index.php</a:t>
            </a:r>
            <a:endParaRPr lang="fr-FR" altLang="ca-E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ca-ES" altLang="ca-ES" dirty="0" err="1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Pharmaceuticals</a:t>
            </a:r>
            <a:r>
              <a:rPr lang="ca-ES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ca-ES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a-ES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https://cloud.imi.europa.eu/web/eimi-pst</a:t>
            </a:r>
            <a:endParaRPr lang="ca-ES" altLang="ca-E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fr-FR" altLang="ca-ES" dirty="0" err="1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  <a:r>
              <a:rPr lang="fr-FR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fr-FR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http://www.irc.ee/envncp/?page=search</a:t>
            </a:r>
            <a:endParaRPr lang="fr-FR" altLang="ca-E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ca-ES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 </a:t>
            </a:r>
            <a:r>
              <a:rPr lang="ca-ES" altLang="ca-ES" dirty="0" err="1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Science</a:t>
            </a:r>
            <a:r>
              <a:rPr lang="ca-ES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ca-ES" altLang="ca-ES" dirty="0" err="1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Humanities</a:t>
            </a:r>
            <a:r>
              <a:rPr lang="ca-ES" altLang="ca-ES" dirty="0">
                <a:solidFill>
                  <a:srgbClr val="732B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a-ES" altLang="ca-E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http://net4society.eu/public/pss.php</a:t>
            </a:r>
            <a:endParaRPr lang="ca-ES" altLang="ca-E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3188" indent="-293188">
              <a:lnSpc>
                <a:spcPct val="107000"/>
              </a:lnSpc>
              <a:buClr>
                <a:srgbClr val="732B47"/>
              </a:buClr>
              <a:buFont typeface="Wingdings" panose="05000000000000000000" pitchFamily="2" charset="2"/>
              <a:buChar char="§"/>
              <a:defRPr/>
            </a:pP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Nanotechnologies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advanced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materials,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advanced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manufacturing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processing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biotechnology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a-ES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/>
              </a:rPr>
              <a:t>http://www.nmpteam.com/</a:t>
            </a:r>
            <a:r>
              <a:rPr lang="ca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293188" indent="-293188">
              <a:lnSpc>
                <a:spcPct val="107000"/>
              </a:lnSpc>
              <a:buClr>
                <a:srgbClr val="732B47"/>
              </a:buClr>
              <a:buFont typeface="Wingdings" panose="05000000000000000000" pitchFamily="2" charset="2"/>
              <a:buChar char="§"/>
              <a:defRPr/>
            </a:pP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ca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a-E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/>
              </a:rPr>
              <a:t>http://ncp-space.net/</a:t>
            </a:r>
            <a:r>
              <a:rPr lang="ca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269367" indent="-269367">
              <a:lnSpc>
                <a:spcPct val="107000"/>
              </a:lnSpc>
              <a:buClr>
                <a:srgbClr val="732B47"/>
              </a:buClr>
              <a:buFont typeface="Wingdings" panose="05000000000000000000" pitchFamily="2" charset="2"/>
              <a:buChar char="§"/>
              <a:defRPr/>
            </a:pP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Health: </a:t>
            </a:r>
            <a:r>
              <a:rPr lang="ca-ES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0"/>
              </a:rPr>
              <a:t>http://www.healthncp.net/health-ncp-net-hnn-20</a:t>
            </a:r>
            <a:r>
              <a:rPr lang="ca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269367" indent="-269367">
              <a:lnSpc>
                <a:spcPct val="107000"/>
              </a:lnSpc>
              <a:buClr>
                <a:srgbClr val="732B47"/>
              </a:buClr>
              <a:buFont typeface="Wingdings" panose="05000000000000000000" pitchFamily="2" charset="2"/>
              <a:buChar char="§"/>
              <a:defRPr/>
            </a:pP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Food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agriculture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marine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maritime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inland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water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Research/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bioeconom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>
              <a:lnSpc>
                <a:spcPct val="107000"/>
              </a:lnSpc>
              <a:buClr>
                <a:srgbClr val="732B47"/>
              </a:buClr>
              <a:defRPr/>
            </a:pPr>
            <a:r>
              <a:rPr lang="ca-E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1"/>
              </a:rPr>
              <a:t>https://www.ncp-biohorizon.net/</a:t>
            </a:r>
            <a:endParaRPr lang="ca-E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69367" indent="-269367">
              <a:lnSpc>
                <a:spcPct val="107000"/>
              </a:lnSpc>
              <a:buClr>
                <a:srgbClr val="732B47"/>
              </a:buClr>
              <a:buFont typeface="Wingdings" panose="05000000000000000000" pitchFamily="2" charset="2"/>
              <a:buChar char="§"/>
              <a:defRPr/>
            </a:pP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a-ES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2"/>
              </a:rPr>
              <a:t>http://www.c-energy2020.eu/</a:t>
            </a:r>
            <a:r>
              <a:rPr lang="ca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269367" indent="-269367">
              <a:lnSpc>
                <a:spcPct val="107000"/>
              </a:lnSpc>
              <a:buClr>
                <a:srgbClr val="732B47"/>
              </a:buClr>
              <a:buFont typeface="Wingdings" panose="05000000000000000000" pitchFamily="2" charset="2"/>
              <a:buChar char="§"/>
              <a:defRPr/>
            </a:pP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Transport:</a:t>
            </a:r>
            <a:r>
              <a:rPr lang="ca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a-ES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3"/>
              </a:rPr>
              <a:t>http://www.transport-ncps.net/</a:t>
            </a:r>
            <a:r>
              <a:rPr lang="ca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269367" indent="-269367">
              <a:lnSpc>
                <a:spcPct val="107000"/>
              </a:lnSpc>
              <a:buClr>
                <a:srgbClr val="732B47"/>
              </a:buClr>
              <a:buFont typeface="Wingdings" panose="05000000000000000000" pitchFamily="2" charset="2"/>
              <a:buChar char="§"/>
              <a:defRPr/>
            </a:pP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Climate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a-ES" dirty="0" err="1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action</a:t>
            </a:r>
            <a:r>
              <a:rPr lang="ca-ES" dirty="0">
                <a:solidFill>
                  <a:srgbClr val="732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a-ES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4"/>
              </a:rPr>
              <a:t>http://www.ncps-care.eu</a:t>
            </a:r>
            <a:endParaRPr lang="ca-ES" altLang="ca-E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6516" y="223257"/>
            <a:ext cx="5014121" cy="54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3" rIns="82927" bIns="41463">
            <a:spAutoFit/>
          </a:bodyPr>
          <a:lstStyle/>
          <a:p>
            <a:r>
              <a:rPr lang="ca-ES" altLang="ca-ES" sz="3000" dirty="0" smtClean="0"/>
              <a:t>III. ¿</a:t>
            </a:r>
            <a:r>
              <a:rPr lang="ca-ES" altLang="ca-ES" sz="3000" dirty="0" err="1" smtClean="0"/>
              <a:t>Necesito</a:t>
            </a:r>
            <a:r>
              <a:rPr lang="ca-ES" altLang="ca-ES" sz="3000" dirty="0" smtClean="0"/>
              <a:t> encontrar </a:t>
            </a:r>
            <a:r>
              <a:rPr lang="ca-ES" altLang="ca-ES" sz="3000" dirty="0" err="1" smtClean="0"/>
              <a:t>socios</a:t>
            </a:r>
            <a:r>
              <a:rPr lang="ca-ES" altLang="ca-ES" sz="3000" dirty="0" smtClean="0"/>
              <a:t>?</a:t>
            </a:r>
            <a:endParaRPr lang="ca-ES" altLang="ca-ES" sz="3000" dirty="0"/>
          </a:p>
        </p:txBody>
      </p:sp>
    </p:spTree>
    <p:extLst>
      <p:ext uri="{BB962C8B-B14F-4D97-AF65-F5344CB8AC3E}">
        <p14:creationId xmlns:p14="http://schemas.microsoft.com/office/powerpoint/2010/main" val="6255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58930DE-7E7F-40E0-8935-5BD7D5F7DD3E}"/>
              </a:ext>
            </a:extLst>
          </p:cNvPr>
          <p:cNvSpPr/>
          <p:nvPr/>
        </p:nvSpPr>
        <p:spPr bwMode="auto">
          <a:xfrm>
            <a:off x="380100" y="1336179"/>
            <a:ext cx="8448589" cy="3700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/>
          <a:p>
            <a:pPr defTabSz="914269">
              <a:defRPr/>
            </a:pPr>
            <a:endParaRPr lang="ca-E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7827" name="Título 1"/>
          <p:cNvSpPr>
            <a:spLocks noGrp="1" noChangeArrowheads="1"/>
          </p:cNvSpPr>
          <p:nvPr>
            <p:ph type="title"/>
          </p:nvPr>
        </p:nvSpPr>
        <p:spPr>
          <a:xfrm>
            <a:off x="347888" y="1074847"/>
            <a:ext cx="8228304" cy="446353"/>
          </a:xfrm>
        </p:spPr>
        <p:txBody>
          <a:bodyPr>
            <a:normAutofit fontScale="90000"/>
          </a:bodyPr>
          <a:lstStyle/>
          <a:p>
            <a:r>
              <a:rPr lang="es-ES" altLang="ca-ES" b="1" dirty="0" smtClean="0">
                <a:solidFill>
                  <a:srgbClr val="732B47"/>
                </a:solidFill>
              </a:rPr>
              <a:t>Enterprise </a:t>
            </a:r>
            <a:r>
              <a:rPr lang="es-ES" altLang="ca-ES" b="1" dirty="0" err="1" smtClean="0">
                <a:solidFill>
                  <a:srgbClr val="732B47"/>
                </a:solidFill>
              </a:rPr>
              <a:t>Europe</a:t>
            </a:r>
            <a:r>
              <a:rPr lang="es-ES" altLang="ca-ES" b="1" dirty="0" smtClean="0">
                <a:solidFill>
                  <a:srgbClr val="732B47"/>
                </a:solidFill>
              </a:rPr>
              <a:t> Network</a:t>
            </a:r>
          </a:p>
        </p:txBody>
      </p:sp>
      <p:graphicFrame>
        <p:nvGraphicFramePr>
          <p:cNvPr id="5" name="Group 21">
            <a:extLst>
              <a:ext uri="{FF2B5EF4-FFF2-40B4-BE49-F238E27FC236}">
                <a16:creationId xmlns:a16="http://schemas.microsoft.com/office/drawing/2014/main" xmlns="" id="{4C518999-3D0F-4C35-9C28-5341687ABFE2}"/>
              </a:ext>
            </a:extLst>
          </p:cNvPr>
          <p:cNvGraphicFramePr>
            <a:graphicFrameLocks noGrp="1"/>
          </p:cNvGraphicFramePr>
          <p:nvPr/>
        </p:nvGraphicFramePr>
        <p:xfrm>
          <a:off x="6902273" y="1052530"/>
          <a:ext cx="984805" cy="197259"/>
        </p:xfrm>
        <a:graphic>
          <a:graphicData uri="http://schemas.openxmlformats.org/drawingml/2006/table">
            <a:tbl>
              <a:tblPr/>
              <a:tblGrid>
                <a:gridCol w="9848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7259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/>
                          <a:ea typeface="Arial Unicode MS" pitchFamily="34" charset="-128"/>
                          <a:cs typeface="Arial Unicode MS" pitchFamily="34" charset="-128"/>
                        </a:rPr>
                        <a:t>www.een-madrid.es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6" name="Picture 8" descr="Image result for e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334" y="5239610"/>
            <a:ext cx="1410978" cy="141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BB495227-4C29-43A3-A3FF-9349619DD91A}"/>
              </a:ext>
            </a:extLst>
          </p:cNvPr>
          <p:cNvSpPr/>
          <p:nvPr/>
        </p:nvSpPr>
        <p:spPr>
          <a:xfrm>
            <a:off x="6160790" y="5033712"/>
            <a:ext cx="2530300" cy="637734"/>
          </a:xfrm>
          <a:prstGeom prst="rect">
            <a:avLst/>
          </a:prstGeom>
        </p:spPr>
        <p:txBody>
          <a:bodyPr wrap="none" lIns="82927" tIns="41463" rIns="82927" bIns="41463">
            <a:spAutoFit/>
          </a:bodyPr>
          <a:lstStyle/>
          <a:p>
            <a:pPr>
              <a:defRPr/>
            </a:pPr>
            <a:r>
              <a:rPr lang="es-ES" dirty="0">
                <a:latin typeface="+mj-lt"/>
                <a:hlinkClick r:id="rId4"/>
              </a:rPr>
              <a:t>https://een.ec.europa.eu</a:t>
            </a:r>
            <a:endParaRPr lang="es-ES" dirty="0">
              <a:latin typeface="+mj-lt"/>
            </a:endParaRPr>
          </a:p>
          <a:p>
            <a:pPr>
              <a:defRPr/>
            </a:pPr>
            <a:r>
              <a:rPr lang="es-ES" dirty="0">
                <a:latin typeface="+mj-lt"/>
              </a:rPr>
              <a:t>/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F0A51CA-66CD-41DF-809E-C2409ECA69CA}"/>
              </a:ext>
            </a:extLst>
          </p:cNvPr>
          <p:cNvSpPr/>
          <p:nvPr/>
        </p:nvSpPr>
        <p:spPr>
          <a:xfrm>
            <a:off x="353609" y="1687255"/>
            <a:ext cx="4569840" cy="3407723"/>
          </a:xfrm>
          <a:prstGeom prst="rect">
            <a:avLst/>
          </a:prstGeom>
        </p:spPr>
        <p:txBody>
          <a:bodyPr lIns="82927" tIns="41463" rIns="82927" bIns="41463">
            <a:spAutoFit/>
          </a:bodyPr>
          <a:lstStyle/>
          <a:p>
            <a:pPr marL="259147" indent="-259147" algn="just"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732B47"/>
                </a:solidFill>
              </a:rPr>
              <a:t>The Enterprise Europe Network helps businesses innovate and grow on an international scale.</a:t>
            </a:r>
          </a:p>
          <a:p>
            <a:pPr marL="259147" indent="-259147" algn="just"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732B47"/>
                </a:solidFill>
              </a:rPr>
              <a:t>It is the world’s largest support network for small and medium-sized enterprises (SMEs) with international ambitions. </a:t>
            </a:r>
          </a:p>
          <a:p>
            <a:pPr marL="259147" indent="-259147" algn="just"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732B47"/>
                </a:solidFill>
              </a:rPr>
              <a:t>The Network is active in more than 60 countries worldwide. It brings together 3,000 experts from more than 600 member </a:t>
            </a:r>
            <a:r>
              <a:rPr lang="en-US" dirty="0" err="1">
                <a:solidFill>
                  <a:srgbClr val="732B47"/>
                </a:solidFill>
              </a:rPr>
              <a:t>organisations</a:t>
            </a:r>
            <a:r>
              <a:rPr lang="en-US" dirty="0">
                <a:solidFill>
                  <a:srgbClr val="732B47"/>
                </a:solidFill>
              </a:rPr>
              <a:t> – all renowned for their excellence in business support.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77834" name="Imatg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923" y="1395215"/>
            <a:ext cx="3297081" cy="3527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96516" y="223257"/>
            <a:ext cx="5111071" cy="54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3" rIns="82927" bIns="41463">
            <a:spAutoFit/>
          </a:bodyPr>
          <a:lstStyle/>
          <a:p>
            <a:r>
              <a:rPr lang="ca-ES" altLang="ca-ES" sz="3000" dirty="0" smtClean="0"/>
              <a:t>III. ¿</a:t>
            </a:r>
            <a:r>
              <a:rPr lang="ca-ES" altLang="ca-ES" sz="3000" dirty="0" err="1" smtClean="0"/>
              <a:t>Necesito</a:t>
            </a:r>
            <a:r>
              <a:rPr lang="ca-ES" altLang="ca-ES" sz="3000" dirty="0" smtClean="0"/>
              <a:t> encontrar </a:t>
            </a:r>
            <a:r>
              <a:rPr lang="ca-ES" altLang="ca-ES" sz="3000" dirty="0" err="1" smtClean="0"/>
              <a:t>socios</a:t>
            </a:r>
            <a:r>
              <a:rPr lang="ca-ES" altLang="ca-ES" sz="3000" dirty="0" smtClean="0"/>
              <a:t>?</a:t>
            </a:r>
            <a:endParaRPr lang="ca-ES" altLang="ca-ES" sz="3000" dirty="0"/>
          </a:p>
        </p:txBody>
      </p:sp>
    </p:spTree>
    <p:extLst>
      <p:ext uri="{BB962C8B-B14F-4D97-AF65-F5344CB8AC3E}">
        <p14:creationId xmlns:p14="http://schemas.microsoft.com/office/powerpoint/2010/main" val="243658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>
          <a:xfrm>
            <a:off x="70196" y="1149959"/>
            <a:ext cx="9062918" cy="5333762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es-ES" sz="16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As a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consortium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:</a:t>
            </a:r>
          </a:p>
          <a:p>
            <a:pPr marL="628650" lvl="1" indent="-171450" algn="l">
              <a:buFont typeface="Wingdings" panose="05000000000000000000" pitchFamily="2" charset="2"/>
              <a:buChar char="ü"/>
            </a:pP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Capacity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of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participants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: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clearly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demostrated</a:t>
            </a: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628650" lvl="1" indent="-171450" algn="l">
              <a:buFont typeface="Wingdings" panose="05000000000000000000" pitchFamily="2" charset="2"/>
              <a:buChar char="ü"/>
            </a:pP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Coherence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of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network</a:t>
            </a: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Discuss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allocation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of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Institutional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Unit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Cost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beforehand</a:t>
            </a: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Plan a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consortium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agreement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incluing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IPR and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research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integrity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issues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, set a rule to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solve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conflict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management</a:t>
            </a: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algn="l">
              <a:buFont typeface="Wingdings" pitchFamily="2" charset="2"/>
              <a:buChar char="q"/>
            </a:pP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Help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evaluators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:</a:t>
            </a: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“</a:t>
            </a:r>
            <a:r>
              <a:rPr lang="en-U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 picture is worth a thousand words”: use visuals to provide global information at a glance.</a:t>
            </a: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Be aware of all criteria weight, it is not all about Excellence!</a:t>
            </a: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Be precise – less is sometimes more; structure the proposal well (follow template)</a:t>
            </a:r>
          </a:p>
          <a:p>
            <a:pPr marL="0" indent="0" algn="l">
              <a:buNone/>
            </a:pP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50906" y="188640"/>
            <a:ext cx="911832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r>
              <a:rPr lang="es-ES" sz="28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II. Aspectos generales a tener en cuenta </a:t>
            </a:r>
            <a:endParaRPr lang="es-ES" sz="2800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7010400" y="64919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58"/>
            <a:ext cx="2400874" cy="1668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0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>
          <a:xfrm>
            <a:off x="25678" y="908720"/>
            <a:ext cx="9118322" cy="5693802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Read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Call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Documents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:</a:t>
            </a: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Work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Programme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,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Guide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for</a:t>
            </a:r>
            <a:r>
              <a:rPr lang="es-ES" sz="2000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Applicants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, Horizontal </a:t>
            </a:r>
            <a:r>
              <a:rPr lang="es-ES" sz="2000" dirty="0" err="1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Issues</a:t>
            </a:r>
            <a:r>
              <a:rPr lang="es-ES" sz="2000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: </a:t>
            </a:r>
            <a:r>
              <a:rPr lang="es-ES" sz="2000" dirty="0" err="1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Gender</a:t>
            </a:r>
            <a:r>
              <a:rPr lang="es-ES" sz="2000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/ </a:t>
            </a:r>
            <a:r>
              <a:rPr lang="es-ES" sz="2000" dirty="0" err="1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Ethic</a:t>
            </a:r>
            <a:r>
              <a:rPr lang="es-ES" sz="2000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Issues</a:t>
            </a: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Pay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attention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to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mandatory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requirements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of particular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modes</a:t>
            </a: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lvl="1" algn="l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algn="l"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Ask for support:</a:t>
            </a: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Colleagues</a:t>
            </a: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European Projects Offices /  Transfer of Technology Offices / HR Departments …</a:t>
            </a: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National Contact Points</a:t>
            </a:r>
          </a:p>
          <a:p>
            <a:pPr marL="0" indent="0" algn="l">
              <a:buNone/>
            </a:pP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algn="l">
              <a:buFont typeface="Wingdings" panose="05000000000000000000" pitchFamily="2" charset="2"/>
              <a:buChar char="q"/>
            </a:pP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Do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not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leave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it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for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last</a:t>
            </a:r>
            <a:r>
              <a:rPr lang="es-ES" sz="20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minute! </a:t>
            </a:r>
            <a:endParaRPr lang="es-ES" sz="20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Get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familiar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with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Participants´Portal</a:t>
            </a:r>
            <a:endParaRPr lang="es-ES" sz="2000" dirty="0" smtClean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lvl="1" algn="l">
              <a:buFont typeface="Wingdings" panose="05000000000000000000" pitchFamily="2" charset="2"/>
              <a:buChar char="ü"/>
            </a:pP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Upload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a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version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,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you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will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be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able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to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rewrite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it</a:t>
            </a:r>
            <a:r>
              <a:rPr lang="es-ES" sz="20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. 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s-ES" sz="2000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 algn="l">
              <a:buNone/>
            </a:pPr>
            <a:r>
              <a:rPr lang="es-ES" sz="2000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….</a:t>
            </a:r>
            <a:r>
              <a:rPr lang="es-ES" sz="2000" b="1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and </a:t>
            </a:r>
            <a:r>
              <a:rPr lang="es-ES" sz="2000" b="1" dirty="0" err="1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success</a:t>
            </a:r>
            <a:r>
              <a:rPr lang="es-ES" sz="2000" b="1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doesn´t</a:t>
            </a:r>
            <a:r>
              <a:rPr lang="es-ES" sz="2000" b="1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always</a:t>
            </a:r>
            <a:r>
              <a:rPr lang="es-ES" sz="2000" b="1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come </a:t>
            </a:r>
            <a:r>
              <a:rPr lang="es-ES" sz="2000" b="1" dirty="0" err="1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on</a:t>
            </a:r>
            <a:r>
              <a:rPr lang="es-ES" sz="2000" b="1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the</a:t>
            </a:r>
            <a:r>
              <a:rPr lang="es-ES" sz="2000" b="1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first</a:t>
            </a:r>
            <a:r>
              <a:rPr lang="es-ES" sz="2000" b="1" dirty="0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attempt</a:t>
            </a:r>
            <a:endParaRPr lang="es-ES" sz="2000" b="1" dirty="0" smtClean="0">
              <a:solidFill>
                <a:srgbClr val="00B05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25678" y="116632"/>
            <a:ext cx="911832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r>
              <a:rPr lang="es-ES" sz="28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III.  Aspectos generales a tener en cuenta </a:t>
            </a:r>
            <a:endParaRPr lang="es-ES" sz="2800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7010400" y="64919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36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878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37</a:t>
            </a:fld>
            <a:endParaRPr lang="es-ES" sz="10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9472" y="116632"/>
            <a:ext cx="8534400" cy="758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es-ES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III. Enlaces sobre políticas europeas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090613"/>
            <a:ext cx="8067675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01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>
          <a:xfrm>
            <a:off x="225152" y="1340768"/>
            <a:ext cx="6723112" cy="453650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1800" b="1" u="sng" dirty="0" smtClean="0">
                <a:solidFill>
                  <a:schemeClr val="tx2"/>
                </a:solidFill>
              </a:rPr>
              <a:t>2 Key Documents: “Charter and Code”</a:t>
            </a:r>
          </a:p>
          <a:p>
            <a:pPr algn="l">
              <a:buNone/>
            </a:pPr>
            <a:endParaRPr lang="en-US" sz="1800" b="1" u="sng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European Charter for </a:t>
            </a:r>
            <a:r>
              <a:rPr lang="en-US" sz="1800" dirty="0" smtClean="0">
                <a:solidFill>
                  <a:schemeClr val="tx2"/>
                </a:solidFill>
              </a:rPr>
              <a:t>Researchers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The </a:t>
            </a:r>
            <a:r>
              <a:rPr lang="en-US" sz="1800" dirty="0">
                <a:solidFill>
                  <a:schemeClr val="tx2"/>
                </a:solidFill>
              </a:rPr>
              <a:t>Code of Conduct for the Recruitment of </a:t>
            </a:r>
            <a:r>
              <a:rPr lang="en-US" sz="1800" dirty="0" smtClean="0">
                <a:solidFill>
                  <a:schemeClr val="tx2"/>
                </a:solidFill>
              </a:rPr>
              <a:t>Researchers</a:t>
            </a:r>
          </a:p>
          <a:p>
            <a:pPr algn="l"/>
            <a:r>
              <a:rPr lang="es-ES" sz="1800" dirty="0" smtClean="0">
                <a:solidFill>
                  <a:schemeClr val="tx2"/>
                </a:solidFill>
                <a:hlinkClick r:id="rId3"/>
              </a:rPr>
              <a:t>http://ec.europa.eu/euraxess/pdf/brochure_rights/eur_21620_es-en.pdf</a:t>
            </a:r>
            <a:r>
              <a:rPr lang="es-ES" sz="1800" dirty="0" smtClean="0">
                <a:solidFill>
                  <a:schemeClr val="tx2"/>
                </a:solidFill>
              </a:rPr>
              <a:t> </a:t>
            </a:r>
          </a:p>
          <a:p>
            <a:pPr algn="l">
              <a:buNone/>
            </a:pPr>
            <a:endParaRPr lang="en-US" sz="1800" b="1" dirty="0" smtClean="0">
              <a:solidFill>
                <a:schemeClr val="tx2"/>
              </a:solidFill>
            </a:endParaRPr>
          </a:p>
          <a:p>
            <a:pPr algn="l">
              <a:buNone/>
            </a:pPr>
            <a:r>
              <a:rPr lang="en-GB" sz="1800" b="1" u="sng" dirty="0">
                <a:solidFill>
                  <a:schemeClr val="tx2"/>
                </a:solidFill>
              </a:rPr>
              <a:t>HR Excellence in Research</a:t>
            </a:r>
            <a:r>
              <a:rPr lang="en-US" sz="1800" b="1" u="sng" dirty="0" smtClean="0">
                <a:solidFill>
                  <a:schemeClr val="tx2"/>
                </a:solidFill>
              </a:rPr>
              <a:t> (HRS4R)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Have the organisations implemented it? In the process of obtaining the HR Excellence in Research? </a:t>
            </a:r>
            <a:r>
              <a:rPr lang="es-ES_tradnl" sz="1800" dirty="0" err="1" smtClean="0">
                <a:solidFill>
                  <a:schemeClr val="tx2"/>
                </a:solidFill>
              </a:rPr>
              <a:t>Explain</a:t>
            </a:r>
            <a:r>
              <a:rPr lang="es-ES_tradnl" sz="1800" dirty="0" smtClean="0">
                <a:solidFill>
                  <a:schemeClr val="tx2"/>
                </a:solidFill>
              </a:rPr>
              <a:t> </a:t>
            </a:r>
            <a:r>
              <a:rPr lang="es-ES_tradnl" sz="1800" dirty="0" err="1" smtClean="0">
                <a:solidFill>
                  <a:schemeClr val="tx2"/>
                </a:solidFill>
              </a:rPr>
              <a:t>it</a:t>
            </a:r>
            <a:r>
              <a:rPr lang="es-ES_tradnl" sz="1800" dirty="0" smtClean="0">
                <a:solidFill>
                  <a:schemeClr val="tx2"/>
                </a:solidFill>
              </a:rPr>
              <a:t>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_tradnl" sz="1800" dirty="0" smtClean="0">
                <a:solidFill>
                  <a:schemeClr val="tx2"/>
                </a:solidFill>
              </a:rPr>
              <a:t>Use </a:t>
            </a:r>
            <a:r>
              <a:rPr lang="es-ES_tradnl" sz="1800" dirty="0" err="1" smtClean="0">
                <a:solidFill>
                  <a:schemeClr val="tx2"/>
                </a:solidFill>
              </a:rPr>
              <a:t>the</a:t>
            </a:r>
            <a:r>
              <a:rPr lang="es-ES_tradnl" sz="1800" dirty="0" smtClean="0">
                <a:solidFill>
                  <a:schemeClr val="tx2"/>
                </a:solidFill>
              </a:rPr>
              <a:t> OTM-R </a:t>
            </a:r>
            <a:r>
              <a:rPr lang="es-ES_tradnl" sz="1800" dirty="0" err="1" smtClean="0">
                <a:solidFill>
                  <a:schemeClr val="tx2"/>
                </a:solidFill>
              </a:rPr>
              <a:t>toolkit</a:t>
            </a:r>
            <a:r>
              <a:rPr lang="es-ES_tradnl" sz="1800" dirty="0" smtClean="0">
                <a:solidFill>
                  <a:schemeClr val="tx2"/>
                </a:solidFill>
              </a:rPr>
              <a:t>!</a:t>
            </a:r>
          </a:p>
          <a:p>
            <a:pPr algn="l"/>
            <a:r>
              <a:rPr lang="es-ES_tradnl" sz="1800" dirty="0" smtClean="0">
                <a:solidFill>
                  <a:schemeClr val="tx2"/>
                </a:solidFill>
                <a:hlinkClick r:id="rId4"/>
              </a:rPr>
              <a:t>http://ec.europa.eu/euraxess/index.cfm/rights/strategy4Researcher</a:t>
            </a:r>
            <a:endParaRPr lang="es-ES_tradnl" sz="1800" dirty="0" smtClean="0">
              <a:solidFill>
                <a:schemeClr val="tx2"/>
              </a:solidFill>
            </a:endParaRPr>
          </a:p>
          <a:p>
            <a:pPr algn="l"/>
            <a:endParaRPr lang="es-ES_tradnl" sz="2400" dirty="0" smtClean="0">
              <a:solidFill>
                <a:schemeClr val="tx2"/>
              </a:solidFill>
            </a:endParaRPr>
          </a:p>
          <a:p>
            <a:pPr algn="l"/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38</a:t>
            </a:fld>
            <a:endParaRPr lang="es-ES" dirty="0"/>
          </a:p>
        </p:txBody>
      </p:sp>
      <p:pic>
        <p:nvPicPr>
          <p:cNvPr id="99330" name="Picture 2" descr="http://ec.europa.eu/euraxess/images/logo_strategy_h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581128"/>
            <a:ext cx="2265040" cy="1449627"/>
          </a:xfrm>
          <a:prstGeom prst="rect">
            <a:avLst/>
          </a:prstGeom>
          <a:noFill/>
        </p:spPr>
      </p:pic>
      <p:pic>
        <p:nvPicPr>
          <p:cNvPr id="7" name="Picture 6" descr="http://cordis.europa.eu/fp7/icons/researcher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3" y="1340767"/>
            <a:ext cx="1400175" cy="1981201"/>
          </a:xfrm>
          <a:prstGeom prst="rect">
            <a:avLst/>
          </a:prstGeom>
          <a:noFill/>
        </p:spPr>
      </p:pic>
      <p:pic>
        <p:nvPicPr>
          <p:cNvPr id="8" name="Picture 2" descr="http://www.britishcouncil.org/new/Global/EURAXESS-rights-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4618" y="3643872"/>
            <a:ext cx="1440160" cy="1015314"/>
          </a:xfrm>
          <a:prstGeom prst="rect">
            <a:avLst/>
          </a:prstGeom>
          <a:noFill/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19472" y="116632"/>
            <a:ext cx="8534400" cy="758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es-ES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III. Enlaces: CHARTER AND CODE </a:t>
            </a:r>
            <a:endParaRPr lang="es-ES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92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653" y="-145732"/>
            <a:ext cx="9144000" cy="11430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  <a:latin typeface="+mn-lt"/>
              </a:rPr>
              <a:t>III. Enlaces: 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cómo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incluir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género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en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los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proyectos? </a:t>
            </a:r>
            <a:endParaRPr lang="en-GB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39</a:t>
            </a:fld>
            <a:endParaRPr lang="es-ES" dirty="0"/>
          </a:p>
        </p:txBody>
      </p:sp>
      <p:sp>
        <p:nvSpPr>
          <p:cNvPr id="7" name="Rectangle 7"/>
          <p:cNvSpPr/>
          <p:nvPr/>
        </p:nvSpPr>
        <p:spPr>
          <a:xfrm>
            <a:off x="2592491" y="476672"/>
            <a:ext cx="5795934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2000" i="1" u="sng" kern="0" dirty="0">
              <a:solidFill>
                <a:srgbClr val="0F5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pl-PL" sz="1600" b="0" u="sng" dirty="0"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http://ec.europa.eu/research/gendered-innovations/</a:t>
            </a:r>
            <a:endParaRPr lang="en-GB" sz="1600" b="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en-GB" sz="20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>
            <a:hlinkClick r:id="rId4" invalidUrl="http://ec.europa.eu/research/swafs/pdf/pub_gender_equality/2012.4808_Gendered Innovations_web2.pdf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7061" y="2513801"/>
            <a:ext cx="1568971" cy="2211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828778"/>
            <a:ext cx="8585526" cy="67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20000"/>
              </a:spcBef>
              <a:buClr>
                <a:srgbClr val="FFFFFF"/>
              </a:buClr>
            </a:pPr>
            <a:r>
              <a:rPr lang="fr-BE" altLang="en-US" sz="16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"</a:t>
            </a:r>
            <a:r>
              <a:rPr lang="fr-BE" altLang="en-US" sz="1600" dirty="0" err="1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Gendered</a:t>
            </a:r>
            <a:r>
              <a:rPr lang="fr-BE" altLang="en-US" sz="1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Innovations" </a:t>
            </a:r>
          </a:p>
          <a:p>
            <a:pPr eaLnBrk="0" hangingPunct="0">
              <a:spcBef>
                <a:spcPct val="20000"/>
              </a:spcBef>
              <a:buClr>
                <a:srgbClr val="FFFFFF"/>
              </a:buClr>
            </a:pPr>
            <a:r>
              <a:rPr lang="en-GB" altLang="en-US" sz="1600" b="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employs methods of sex and gender analysis to create new knowledge</a:t>
            </a:r>
            <a:r>
              <a:rPr lang="en-GB" altLang="en-US" sz="1800" b="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25760" y="1628800"/>
            <a:ext cx="833400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fr-BE" sz="1600" b="1" dirty="0" err="1">
                <a:ea typeface="Verdana" panose="020B0604030504040204" pitchFamily="34" charset="0"/>
                <a:cs typeface="Verdana" panose="020B0604030504040204" pitchFamily="34" charset="0"/>
              </a:rPr>
              <a:t>GenPORT</a:t>
            </a:r>
            <a:endParaRPr lang="en-GB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GB" sz="1600" dirty="0">
                <a:ea typeface="Verdana" panose="020B0604030504040204" pitchFamily="34" charset="0"/>
                <a:cs typeface="Verdana" panose="020B0604030504040204" pitchFamily="34" charset="0"/>
              </a:rPr>
              <a:t>On-line community of </a:t>
            </a:r>
            <a:r>
              <a:rPr lang="en-GB" sz="1600" dirty="0" err="1">
                <a:ea typeface="Verdana" panose="020B0604030504040204" pitchFamily="34" charset="0"/>
                <a:cs typeface="Verdana" panose="020B0604030504040204" pitchFamily="34" charset="0"/>
              </a:rPr>
              <a:t>practionners</a:t>
            </a:r>
            <a:r>
              <a:rPr lang="en-GB" sz="1600" dirty="0">
                <a:ea typeface="Verdana" panose="020B0604030504040204" pitchFamily="34" charset="0"/>
                <a:cs typeface="Verdana" panose="020B0604030504040204" pitchFamily="34" charset="0"/>
              </a:rPr>
              <a:t> for sharing knowledge and inspire collaboration </a:t>
            </a:r>
          </a:p>
          <a:p>
            <a:pPr>
              <a:spcBef>
                <a:spcPct val="0"/>
              </a:spcBef>
              <a:defRPr/>
            </a:pPr>
            <a:r>
              <a:rPr lang="en-GB" sz="1600" dirty="0"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www.genderportal.eu</a:t>
            </a:r>
            <a:endParaRPr lang="en-GB" sz="16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defRPr/>
            </a:pPr>
            <a:endParaRPr lang="fr-FR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fr-FR" sz="1600" b="1" dirty="0" err="1">
                <a:ea typeface="Verdana" panose="020B0604030504040204" pitchFamily="34" charset="0"/>
                <a:cs typeface="Verdana" panose="020B0604030504040204" pitchFamily="34" charset="0"/>
              </a:rPr>
              <a:t>Gender</a:t>
            </a:r>
            <a:r>
              <a:rPr lang="fr-FR" sz="16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600" b="1" dirty="0" err="1">
                <a:ea typeface="Verdana" panose="020B0604030504040204" pitchFamily="34" charset="0"/>
                <a:cs typeface="Verdana" panose="020B0604030504040204" pitchFamily="34" charset="0"/>
              </a:rPr>
              <a:t>Toolkit</a:t>
            </a:r>
            <a:r>
              <a:rPr lang="fr-FR" sz="16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defRPr/>
            </a:pPr>
            <a:r>
              <a:rPr lang="fr-FR" sz="1600" dirty="0">
                <a:ea typeface="Verdana" panose="020B0604030504040204" pitchFamily="34" charset="0"/>
                <a:cs typeface="Verdana" panose="020B0604030504040204" pitchFamily="34" charset="0"/>
                <a:hlinkClick r:id="rId7"/>
              </a:rPr>
              <a:t>http://www.yellowwindow.be/genderinresearch/</a:t>
            </a:r>
            <a:endParaRPr lang="fr-FR" sz="16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FFFFFF"/>
              </a:buClr>
              <a:defRPr/>
            </a:pPr>
            <a:endParaRPr lang="fr-FR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FFFFFF"/>
              </a:buClr>
              <a:defRPr/>
            </a:pPr>
            <a:r>
              <a:rPr lang="fr-FR" sz="1600" b="1" dirty="0" err="1">
                <a:ea typeface="Verdana" panose="020B0604030504040204" pitchFamily="34" charset="0"/>
                <a:cs typeface="Verdana" panose="020B0604030504040204" pitchFamily="34" charset="0"/>
              </a:rPr>
              <a:t>Cost</a:t>
            </a:r>
            <a:r>
              <a:rPr lang="fr-FR" sz="1600" b="1" dirty="0">
                <a:ea typeface="Verdana" panose="020B0604030504040204" pitchFamily="34" charset="0"/>
                <a:cs typeface="Verdana" panose="020B0604030504040204" pitchFamily="34" charset="0"/>
              </a:rPr>
              <a:t> Action </a:t>
            </a:r>
            <a:r>
              <a:rPr lang="fr-FR" sz="1600" b="1" dirty="0" err="1">
                <a:ea typeface="Verdana" panose="020B0604030504040204" pitchFamily="34" charset="0"/>
                <a:cs typeface="Verdana" panose="020B0604030504040204" pitchFamily="34" charset="0"/>
              </a:rPr>
              <a:t>GenderSTE</a:t>
            </a:r>
            <a:endParaRPr lang="fr-FR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fr-FR" sz="1600" dirty="0">
                <a:ea typeface="Verdana" panose="020B0604030504040204" pitchFamily="34" charset="0"/>
                <a:cs typeface="Verdana" panose="020B0604030504040204" pitchFamily="34" charset="0"/>
                <a:hlinkClick r:id="rId8"/>
              </a:rPr>
              <a:t>http://www.genderste.eu</a:t>
            </a:r>
            <a:endParaRPr lang="fr-FR" sz="16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fr-FR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fr-FR" b="1" dirty="0">
                <a:ea typeface="Verdana" panose="020B0604030504040204" pitchFamily="34" charset="0"/>
                <a:cs typeface="Verdana" panose="020B0604030504040204" pitchFamily="34" charset="0"/>
              </a:rPr>
              <a:t>More </a:t>
            </a:r>
            <a:r>
              <a:rPr lang="fr-FR" b="1" dirty="0" err="1">
                <a:ea typeface="Verdana" panose="020B0604030504040204" pitchFamily="34" charset="0"/>
                <a:cs typeface="Verdana" panose="020B0604030504040204" pitchFamily="34" charset="0"/>
              </a:rPr>
              <a:t>videos</a:t>
            </a:r>
            <a:r>
              <a:rPr lang="fr-FR" b="1" dirty="0" smtClean="0"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Introduction to Gendered Innovations</a:t>
            </a:r>
          </a:p>
          <a:p>
            <a:r>
              <a:rPr lang="fr-FR" sz="1400" dirty="0">
                <a:ea typeface="Verdana" panose="020B0604030504040204" pitchFamily="34" charset="0"/>
                <a:cs typeface="Verdana" panose="020B0604030504040204" pitchFamily="34" charset="0"/>
                <a:hlinkClick r:id="rId9"/>
              </a:rPr>
              <a:t>https://www.youtube.com/watch?v=aoGqpvO27QQ&amp;feature=youtu.be</a:t>
            </a:r>
            <a:r>
              <a:rPr lang="fr-FR" sz="14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Definition of sex and gender &amp; how sex and gender interact</a:t>
            </a:r>
            <a:endParaRPr lang="fr-FR" sz="1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fr-FR" sz="1400" dirty="0">
                <a:ea typeface="Verdana" panose="020B0604030504040204" pitchFamily="34" charset="0"/>
                <a:cs typeface="Verdana" panose="020B0604030504040204" pitchFamily="34" charset="0"/>
                <a:hlinkClick r:id="rId10"/>
              </a:rPr>
              <a:t>https://</a:t>
            </a:r>
            <a:r>
              <a:rPr lang="fr-FR" sz="1400" dirty="0" smtClean="0">
                <a:ea typeface="Verdana" panose="020B0604030504040204" pitchFamily="34" charset="0"/>
                <a:cs typeface="Verdana" panose="020B0604030504040204" pitchFamily="34" charset="0"/>
                <a:hlinkClick r:id="rId10"/>
              </a:rPr>
              <a:t>www.youtube.com/watch?v=nETPIfrIf0A&amp;feature=youtu.be</a:t>
            </a:r>
            <a:endParaRPr lang="fr-FR" sz="14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Understanding gender dimension for MSCA projects</a:t>
            </a:r>
          </a:p>
          <a:p>
            <a:pPr>
              <a:defRPr/>
            </a:pPr>
            <a:r>
              <a:rPr lang="en-GB" sz="1400" u="sng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https://www.youtube.com/watch?v=Hq4eWo30RfY</a:t>
            </a:r>
          </a:p>
          <a:p>
            <a:pPr>
              <a:defRPr/>
            </a:pPr>
            <a:r>
              <a:rPr lang="fr-FR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91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ula 10">
            <a:extLst>
              <a:ext uri="{FF2B5EF4-FFF2-40B4-BE49-F238E27FC236}">
                <a16:creationId xmlns:a16="http://schemas.microsoft.com/office/drawing/2014/main" xmlns="" id="{7CC6A622-7466-44A2-B66E-FFA9899AD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64076"/>
              </p:ext>
            </p:extLst>
          </p:nvPr>
        </p:nvGraphicFramePr>
        <p:xfrm>
          <a:off x="194367" y="1534879"/>
          <a:ext cx="8556574" cy="20762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02298">
                  <a:extLst>
                    <a:ext uri="{9D8B030D-6E8A-4147-A177-3AD203B41FA5}">
                      <a16:colId xmlns:a16="http://schemas.microsoft.com/office/drawing/2014/main" xmlns="" val="399472383"/>
                    </a:ext>
                  </a:extLst>
                </a:gridCol>
                <a:gridCol w="942436">
                  <a:extLst>
                    <a:ext uri="{9D8B030D-6E8A-4147-A177-3AD203B41FA5}">
                      <a16:colId xmlns:a16="http://schemas.microsoft.com/office/drawing/2014/main" xmlns="" val="2759751588"/>
                    </a:ext>
                  </a:extLst>
                </a:gridCol>
                <a:gridCol w="1222368">
                  <a:extLst>
                    <a:ext uri="{9D8B030D-6E8A-4147-A177-3AD203B41FA5}">
                      <a16:colId xmlns:a16="http://schemas.microsoft.com/office/drawing/2014/main" xmlns="" val="3192510005"/>
                    </a:ext>
                  </a:extLst>
                </a:gridCol>
                <a:gridCol w="1222368">
                  <a:extLst>
                    <a:ext uri="{9D8B030D-6E8A-4147-A177-3AD203B41FA5}">
                      <a16:colId xmlns:a16="http://schemas.microsoft.com/office/drawing/2014/main" xmlns="" val="1824346553"/>
                    </a:ext>
                  </a:extLst>
                </a:gridCol>
                <a:gridCol w="1222368">
                  <a:extLst>
                    <a:ext uri="{9D8B030D-6E8A-4147-A177-3AD203B41FA5}">
                      <a16:colId xmlns:a16="http://schemas.microsoft.com/office/drawing/2014/main" xmlns="" val="3377000724"/>
                    </a:ext>
                  </a:extLst>
                </a:gridCol>
                <a:gridCol w="1222368">
                  <a:extLst>
                    <a:ext uri="{9D8B030D-6E8A-4147-A177-3AD203B41FA5}">
                      <a16:colId xmlns:a16="http://schemas.microsoft.com/office/drawing/2014/main" xmlns="" val="1503636966"/>
                    </a:ext>
                  </a:extLst>
                </a:gridCol>
                <a:gridCol w="1222368">
                  <a:extLst>
                    <a:ext uri="{9D8B030D-6E8A-4147-A177-3AD203B41FA5}">
                      <a16:colId xmlns:a16="http://schemas.microsoft.com/office/drawing/2014/main" xmlns="" val="846658343"/>
                    </a:ext>
                  </a:extLst>
                </a:gridCol>
              </a:tblGrid>
              <a:tr h="721591">
                <a:tc>
                  <a:txBody>
                    <a:bodyPr/>
                    <a:lstStyle/>
                    <a:p>
                      <a:pPr algn="ctr"/>
                      <a:endParaRPr lang="ca-ES" sz="1800" dirty="0"/>
                    </a:p>
                  </a:txBody>
                  <a:tcPr marL="82944" marR="82944" marT="41472" marB="4147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800" dirty="0"/>
                    </a:p>
                    <a:p>
                      <a:pPr algn="ctr"/>
                      <a:r>
                        <a:rPr lang="ca-ES" sz="1800" dirty="0"/>
                        <a:t>2014</a:t>
                      </a:r>
                    </a:p>
                  </a:txBody>
                  <a:tcPr marL="82944" marR="82944" marT="41472" marB="41472">
                    <a:solidFill>
                      <a:srgbClr val="732B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800" dirty="0"/>
                    </a:p>
                    <a:p>
                      <a:pPr algn="ctr"/>
                      <a:r>
                        <a:rPr lang="ca-ES" sz="1800" dirty="0"/>
                        <a:t>2015</a:t>
                      </a:r>
                    </a:p>
                  </a:txBody>
                  <a:tcPr marL="82944" marR="82944" marT="41472" marB="41472">
                    <a:solidFill>
                      <a:srgbClr val="732B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800" dirty="0"/>
                    </a:p>
                    <a:p>
                      <a:pPr algn="ctr"/>
                      <a:r>
                        <a:rPr lang="ca-ES" sz="1800" dirty="0"/>
                        <a:t>2016</a:t>
                      </a:r>
                    </a:p>
                  </a:txBody>
                  <a:tcPr marL="82944" marR="82944" marT="41472" marB="41472">
                    <a:solidFill>
                      <a:srgbClr val="732B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800" dirty="0"/>
                    </a:p>
                    <a:p>
                      <a:pPr algn="ctr"/>
                      <a:r>
                        <a:rPr lang="ca-ES" sz="1800" dirty="0"/>
                        <a:t>2017</a:t>
                      </a:r>
                    </a:p>
                  </a:txBody>
                  <a:tcPr marL="82944" marR="82944" marT="41472" marB="41472">
                    <a:solidFill>
                      <a:srgbClr val="732B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800" dirty="0"/>
                    </a:p>
                    <a:p>
                      <a:pPr algn="ctr"/>
                      <a:r>
                        <a:rPr lang="ca-ES" sz="1800" dirty="0"/>
                        <a:t>2018</a:t>
                      </a:r>
                    </a:p>
                  </a:txBody>
                  <a:tcPr marL="82944" marR="82944" marT="41472" marB="41472">
                    <a:solidFill>
                      <a:srgbClr val="732B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800" dirty="0"/>
                    </a:p>
                    <a:p>
                      <a:pPr algn="ctr"/>
                      <a:r>
                        <a:rPr lang="ca-ES" sz="1800" dirty="0"/>
                        <a:t>2019</a:t>
                      </a:r>
                    </a:p>
                  </a:txBody>
                  <a:tcPr marL="82944" marR="82944" marT="41472" marB="41472">
                    <a:solidFill>
                      <a:srgbClr val="732B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9630892"/>
                  </a:ext>
                </a:extLst>
              </a:tr>
              <a:tr h="1354671">
                <a:tc>
                  <a:txBody>
                    <a:bodyPr/>
                    <a:lstStyle/>
                    <a:p>
                      <a:pPr marL="0" marR="0" lvl="0" indent="0" algn="ctr" defTabSz="7804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Nº of Proposals submitted</a:t>
                      </a:r>
                    </a:p>
                    <a:p>
                      <a:pPr algn="ctr"/>
                      <a:endParaRPr lang="ca-ES" sz="2500" b="1" dirty="0">
                        <a:solidFill>
                          <a:schemeClr val="bg1"/>
                        </a:solidFill>
                      </a:endParaRPr>
                    </a:p>
                  </a:txBody>
                  <a:tcPr marL="82944" marR="82944" marT="41472" marB="41472">
                    <a:solidFill>
                      <a:srgbClr val="732B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2500" b="1" dirty="0"/>
                    </a:p>
                    <a:p>
                      <a:pPr algn="ctr"/>
                      <a:r>
                        <a:rPr lang="ca-ES" sz="2500" b="1" dirty="0"/>
                        <a:t>203</a:t>
                      </a:r>
                    </a:p>
                    <a:p>
                      <a:pPr algn="ctr"/>
                      <a:endParaRPr lang="ca-ES" sz="2500" b="1" dirty="0"/>
                    </a:p>
                  </a:txBody>
                  <a:tcPr marL="82944" marR="82944" marT="41472" marB="41472"/>
                </a:tc>
                <a:tc>
                  <a:txBody>
                    <a:bodyPr/>
                    <a:lstStyle/>
                    <a:p>
                      <a:pPr algn="ctr"/>
                      <a:endParaRPr lang="ca-ES" sz="2500" b="1" dirty="0"/>
                    </a:p>
                    <a:p>
                      <a:pPr algn="ctr"/>
                      <a:r>
                        <a:rPr lang="ca-ES" sz="2500" b="1" dirty="0"/>
                        <a:t>363</a:t>
                      </a:r>
                    </a:p>
                  </a:txBody>
                  <a:tcPr marL="82944" marR="82944" marT="41472" marB="41472"/>
                </a:tc>
                <a:tc>
                  <a:txBody>
                    <a:bodyPr/>
                    <a:lstStyle/>
                    <a:p>
                      <a:pPr algn="ctr"/>
                      <a:endParaRPr lang="ca-ES" sz="2500" b="1" dirty="0"/>
                    </a:p>
                    <a:p>
                      <a:pPr algn="ctr"/>
                      <a:r>
                        <a:rPr lang="ca-ES" sz="2500" b="1" dirty="0"/>
                        <a:t>367</a:t>
                      </a:r>
                    </a:p>
                  </a:txBody>
                  <a:tcPr marL="82944" marR="82944" marT="41472" marB="41472"/>
                </a:tc>
                <a:tc>
                  <a:txBody>
                    <a:bodyPr/>
                    <a:lstStyle/>
                    <a:p>
                      <a:pPr algn="ctr"/>
                      <a:endParaRPr lang="ca-ES" sz="2500" b="1" dirty="0"/>
                    </a:p>
                    <a:p>
                      <a:pPr algn="ctr"/>
                      <a:r>
                        <a:rPr lang="ca-ES" sz="2500" b="1" dirty="0"/>
                        <a:t>326</a:t>
                      </a:r>
                    </a:p>
                  </a:txBody>
                  <a:tcPr marL="82944" marR="82944" marT="41472" marB="41472"/>
                </a:tc>
                <a:tc>
                  <a:txBody>
                    <a:bodyPr/>
                    <a:lstStyle/>
                    <a:p>
                      <a:pPr algn="ctr"/>
                      <a:endParaRPr lang="ca-ES" sz="2500" b="1" dirty="0"/>
                    </a:p>
                    <a:p>
                      <a:pPr algn="ctr"/>
                      <a:r>
                        <a:rPr lang="ca-ES" sz="2500" b="1" dirty="0"/>
                        <a:t>275</a:t>
                      </a:r>
                    </a:p>
                  </a:txBody>
                  <a:tcPr marL="82944" marR="82944" marT="41472" marB="41472"/>
                </a:tc>
                <a:tc>
                  <a:txBody>
                    <a:bodyPr/>
                    <a:lstStyle/>
                    <a:p>
                      <a:pPr algn="ctr"/>
                      <a:endParaRPr lang="ca-ES" sz="2500" b="1" dirty="0"/>
                    </a:p>
                    <a:p>
                      <a:pPr algn="ctr"/>
                      <a:r>
                        <a:rPr lang="ca-ES" sz="2500" b="1" dirty="0"/>
                        <a:t>308</a:t>
                      </a:r>
                    </a:p>
                  </a:txBody>
                  <a:tcPr marL="82944" marR="82944" marT="41472" marB="41472"/>
                </a:tc>
                <a:extLst>
                  <a:ext uri="{0D108BD9-81ED-4DB2-BD59-A6C34878D82A}">
                    <a16:rowId xmlns:a16="http://schemas.microsoft.com/office/drawing/2014/main" xmlns="" val="3250834380"/>
                  </a:ext>
                </a:extLst>
              </a:tr>
            </a:tbl>
          </a:graphicData>
        </a:graphic>
      </p:graphicFrame>
      <p:sp>
        <p:nvSpPr>
          <p:cNvPr id="32797" name="Título 1"/>
          <p:cNvSpPr>
            <a:spLocks noGrp="1" noChangeArrowheads="1"/>
          </p:cNvSpPr>
          <p:nvPr>
            <p:ph type="title"/>
          </p:nvPr>
        </p:nvSpPr>
        <p:spPr>
          <a:xfrm>
            <a:off x="16760" y="19472"/>
            <a:ext cx="8226864" cy="1079887"/>
          </a:xfrm>
        </p:spPr>
        <p:txBody>
          <a:bodyPr>
            <a:normAutofit/>
          </a:bodyPr>
          <a:lstStyle/>
          <a:p>
            <a:r>
              <a:rPr lang="es-ES" altLang="ca-ES" sz="2800" dirty="0" smtClean="0">
                <a:solidFill>
                  <a:schemeClr val="tx1"/>
                </a:solidFill>
                <a:latin typeface="+mj-lt"/>
              </a:rPr>
              <a:t>I. Propuestas enviadas Convocatorias RISE </a:t>
            </a:r>
            <a:r>
              <a:rPr lang="es-ES" altLang="ca-ES" sz="2800" dirty="0">
                <a:solidFill>
                  <a:schemeClr val="tx1"/>
                </a:solidFill>
                <a:latin typeface="+mj-lt"/>
              </a:rPr>
              <a:t>2014 - 2019</a:t>
            </a:r>
          </a:p>
        </p:txBody>
      </p:sp>
      <p:sp>
        <p:nvSpPr>
          <p:cNvPr id="7" name="Right Arrow 10">
            <a:extLst>
              <a:ext uri="{FF2B5EF4-FFF2-40B4-BE49-F238E27FC236}">
                <a16:creationId xmlns:a16="http://schemas.microsoft.com/office/drawing/2014/main" xmlns="" id="{29265919-6F89-4CF8-B368-EE0A34FA6DEC}"/>
              </a:ext>
            </a:extLst>
          </p:cNvPr>
          <p:cNvSpPr/>
          <p:nvPr/>
        </p:nvSpPr>
        <p:spPr bwMode="auto">
          <a:xfrm rot="3600000">
            <a:off x="6879233" y="3943751"/>
            <a:ext cx="131027" cy="168453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lIns="68577" tIns="34288" rIns="68577" bIns="34288" anchor="ctr"/>
          <a:lstStyle/>
          <a:p>
            <a:pPr marL="2382" defTabSz="685806">
              <a:defRPr/>
            </a:pPr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" name="Right Arrow 12">
            <a:extLst>
              <a:ext uri="{FF2B5EF4-FFF2-40B4-BE49-F238E27FC236}">
                <a16:creationId xmlns:a16="http://schemas.microsoft.com/office/drawing/2014/main" xmlns="" id="{5BE62FF6-C732-4E85-BD8E-B667ACB1CBD9}"/>
              </a:ext>
            </a:extLst>
          </p:cNvPr>
          <p:cNvSpPr/>
          <p:nvPr/>
        </p:nvSpPr>
        <p:spPr bwMode="auto">
          <a:xfrm rot="18368490">
            <a:off x="8094402" y="3906315"/>
            <a:ext cx="131027" cy="16845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lIns="68577" tIns="34288" rIns="68577" bIns="34288" anchor="ctr"/>
          <a:lstStyle/>
          <a:p>
            <a:pPr marL="2382" defTabSz="685806">
              <a:defRPr/>
            </a:pPr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" name="Right Arrow 15">
            <a:extLst>
              <a:ext uri="{FF2B5EF4-FFF2-40B4-BE49-F238E27FC236}">
                <a16:creationId xmlns:a16="http://schemas.microsoft.com/office/drawing/2014/main" xmlns="" id="{58019672-A6F5-4B4D-A451-224ACD8A838A}"/>
              </a:ext>
            </a:extLst>
          </p:cNvPr>
          <p:cNvSpPr/>
          <p:nvPr/>
        </p:nvSpPr>
        <p:spPr bwMode="auto">
          <a:xfrm rot="3600000">
            <a:off x="5632390" y="3956709"/>
            <a:ext cx="131026" cy="168453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lIns="68577" tIns="34288" rIns="68577" bIns="34288" anchor="ctr"/>
          <a:lstStyle/>
          <a:p>
            <a:pPr marL="2382" defTabSz="685806">
              <a:defRPr/>
            </a:pPr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" name="Right Arrow 12">
            <a:extLst>
              <a:ext uri="{FF2B5EF4-FFF2-40B4-BE49-F238E27FC236}">
                <a16:creationId xmlns:a16="http://schemas.microsoft.com/office/drawing/2014/main" xmlns="" id="{8A4BB486-AEFD-426B-ACFE-71ABF2BC8F23}"/>
              </a:ext>
            </a:extLst>
          </p:cNvPr>
          <p:cNvSpPr/>
          <p:nvPr/>
        </p:nvSpPr>
        <p:spPr bwMode="auto">
          <a:xfrm rot="18368490">
            <a:off x="3111346" y="3940871"/>
            <a:ext cx="131027" cy="168454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lIns="68577" tIns="34288" rIns="68577" bIns="34288" anchor="ctr"/>
          <a:lstStyle/>
          <a:p>
            <a:pPr marL="2382" defTabSz="685806">
              <a:defRPr/>
            </a:pPr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xmlns="" id="{73717B76-8C25-4044-967B-6B6C3C1EAB9A}"/>
              </a:ext>
            </a:extLst>
          </p:cNvPr>
          <p:cNvSpPr/>
          <p:nvPr/>
        </p:nvSpPr>
        <p:spPr bwMode="auto">
          <a:xfrm rot="18368490">
            <a:off x="4379787" y="3948070"/>
            <a:ext cx="131026" cy="16845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lIns="68577" tIns="34288" rIns="68577" bIns="34288" anchor="ctr"/>
          <a:lstStyle/>
          <a:p>
            <a:pPr marL="2382" defTabSz="685806">
              <a:defRPr/>
            </a:pPr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graphicFrame>
        <p:nvGraphicFramePr>
          <p:cNvPr id="16" name="Gràfic 15">
            <a:extLst>
              <a:ext uri="{FF2B5EF4-FFF2-40B4-BE49-F238E27FC236}">
                <a16:creationId xmlns:a16="http://schemas.microsoft.com/office/drawing/2014/main" xmlns="" id="{95438BB6-D31F-4A9D-9937-5DBDA663C0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123554"/>
              </p:ext>
            </p:extLst>
          </p:nvPr>
        </p:nvGraphicFramePr>
        <p:xfrm>
          <a:off x="3576364" y="4293096"/>
          <a:ext cx="3262683" cy="172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420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-10886"/>
            <a:ext cx="8686800" cy="11430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  <a:latin typeface="+mn-lt"/>
              </a:rPr>
              <a:t>III. Enlaces: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aspectos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de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Comunicación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y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</a:rPr>
              <a:t>Difusión</a:t>
            </a:r>
            <a:r>
              <a:rPr lang="en-GB" sz="2800" dirty="0" smtClean="0">
                <a:solidFill>
                  <a:schemeClr val="tx1"/>
                </a:solidFill>
                <a:latin typeface="+mn-lt"/>
              </a:rPr>
              <a:t> </a:t>
            </a:r>
            <a:endParaRPr lang="en-GB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135285"/>
            <a:ext cx="9011344" cy="4525963"/>
          </a:xfrm>
        </p:spPr>
        <p:txBody>
          <a:bodyPr>
            <a:noAutofit/>
          </a:bodyPr>
          <a:lstStyle/>
          <a:p>
            <a:r>
              <a:rPr lang="en-GB" sz="1600" dirty="0" smtClean="0"/>
              <a:t>Communicating </a:t>
            </a:r>
            <a:r>
              <a:rPr lang="en-GB" sz="1600" dirty="0"/>
              <a:t>EU Research &amp; Innovation - Guidance for project </a:t>
            </a:r>
            <a:r>
              <a:rPr lang="en-GB" sz="1600" dirty="0" smtClean="0"/>
              <a:t>participant" </a:t>
            </a:r>
            <a:endParaRPr lang="en-GB" sz="1600" dirty="0"/>
          </a:p>
          <a:p>
            <a:pPr marL="0" indent="0">
              <a:buNone/>
            </a:pPr>
            <a:r>
              <a:rPr lang="en-GB" sz="1600" dirty="0" smtClean="0">
                <a:hlinkClick r:id="rId3"/>
              </a:rPr>
              <a:t>http</a:t>
            </a:r>
            <a:r>
              <a:rPr lang="en-GB" sz="1600" dirty="0">
                <a:hlinkClick r:id="rId3"/>
              </a:rPr>
              <a:t>://ec.europa.eu/research/participants/data/ref/h2020/other/gm/h2020-guide-comm_en.pdf</a:t>
            </a:r>
            <a:r>
              <a:rPr lang="en-GB" sz="1600" dirty="0"/>
              <a:t> </a:t>
            </a:r>
            <a:endParaRPr lang="en-GB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/>
              <a:t>Plan for the Exploitation and Dissemination of Results in Horizon 2020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>
                <a:hlinkClick r:id="rId4"/>
              </a:rPr>
              <a:t>https</a:t>
            </a:r>
            <a:r>
              <a:rPr lang="en-GB" sz="1600" dirty="0">
                <a:hlinkClick r:id="rId4"/>
              </a:rPr>
              <a:t>://</a:t>
            </a:r>
            <a:r>
              <a:rPr lang="en-GB" sz="1600" dirty="0" smtClean="0">
                <a:hlinkClick r:id="rId4"/>
              </a:rPr>
              <a:t>www.iprhelpdesk.eu/sites/default/files/newsdocuments/FS-Plan-for-the-exploitation-and-dissemination-of-results_1.pdf</a:t>
            </a:r>
            <a:r>
              <a:rPr lang="en-GB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Outreach </a:t>
            </a:r>
            <a:r>
              <a:rPr lang="en-US" sz="1600" dirty="0"/>
              <a:t>and Communication Activities in the MSCA under Horizon 2020 </a:t>
            </a:r>
            <a:endParaRPr lang="en-GB" sz="1600" dirty="0"/>
          </a:p>
          <a:p>
            <a:pPr marL="0" indent="0">
              <a:buNone/>
            </a:pPr>
            <a:r>
              <a:rPr lang="en-GB" sz="1600" dirty="0">
                <a:hlinkClick r:id="rId5"/>
              </a:rPr>
              <a:t>http://</a:t>
            </a:r>
            <a:r>
              <a:rPr lang="en-GB" sz="1600" dirty="0" smtClean="0">
                <a:hlinkClick r:id="rId5"/>
              </a:rPr>
              <a:t>ec.europa.eu/assets/eac/msca/documents/documentation/publications/outreach_activities_en.pdf</a:t>
            </a:r>
            <a:endParaRPr lang="en-GB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Guidelines </a:t>
            </a:r>
            <a:r>
              <a:rPr lang="en-US" sz="1600" dirty="0"/>
              <a:t>on Open Access to Scientific Publications and Research Data in Horizon 2020 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dirty="0">
                <a:hlinkClick r:id="rId6"/>
              </a:rPr>
              <a:t>https://</a:t>
            </a:r>
            <a:r>
              <a:rPr lang="en-GB" sz="1600" dirty="0" smtClean="0">
                <a:hlinkClick r:id="rId6"/>
              </a:rPr>
              <a:t>ec.europa.eu/research/participants/data/ref/h2020/grants_manual/hi/oa_pilot/h2020-hi-oa-pilot-guide_en.pdf</a:t>
            </a:r>
            <a:r>
              <a:rPr lang="en-GB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Open </a:t>
            </a:r>
            <a:r>
              <a:rPr lang="en-US" sz="1600" dirty="0"/>
              <a:t>Access in Horizon 2020</a:t>
            </a:r>
          </a:p>
          <a:p>
            <a:pPr marL="0" indent="0">
              <a:buNone/>
            </a:pPr>
            <a:r>
              <a:rPr lang="en-GB" sz="1600" dirty="0" smtClean="0">
                <a:hlinkClick r:id="rId7"/>
              </a:rPr>
              <a:t>https</a:t>
            </a:r>
            <a:r>
              <a:rPr lang="en-GB" sz="1600" dirty="0">
                <a:hlinkClick r:id="rId7"/>
              </a:rPr>
              <a:t>://www.openaire.eu/h2020openaccess</a:t>
            </a:r>
            <a:r>
              <a:rPr lang="en-GB" sz="1600" dirty="0" smtClean="0">
                <a:hlinkClick r:id="rId7"/>
              </a:rPr>
              <a:t>/</a:t>
            </a:r>
            <a:r>
              <a:rPr lang="en-GB" sz="1600" dirty="0" smtClean="0"/>
              <a:t> 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977911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24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"/>
          <p:cNvSpPr>
            <a:spLocks noGrp="1"/>
          </p:cNvSpPr>
          <p:nvPr>
            <p:ph type="title"/>
          </p:nvPr>
        </p:nvSpPr>
        <p:spPr>
          <a:xfrm>
            <a:off x="-171218" y="300367"/>
            <a:ext cx="8229600" cy="2204280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rgbClr val="1F287D"/>
                </a:solidFill>
                <a:latin typeface="+mn-lt"/>
              </a:rPr>
              <a:t>¡</a:t>
            </a:r>
            <a:r>
              <a:rPr lang="en-GB" sz="4800" b="1" dirty="0" err="1" smtClean="0">
                <a:solidFill>
                  <a:srgbClr val="1F287D"/>
                </a:solidFill>
                <a:latin typeface="+mn-lt"/>
              </a:rPr>
              <a:t>Muchas</a:t>
            </a:r>
            <a:r>
              <a:rPr lang="en-GB" sz="4800" b="1" dirty="0" smtClean="0">
                <a:solidFill>
                  <a:srgbClr val="1F287D"/>
                </a:solidFill>
                <a:latin typeface="+mn-lt"/>
              </a:rPr>
              <a:t> </a:t>
            </a:r>
            <a:r>
              <a:rPr lang="en-GB" sz="4800" b="1" dirty="0" err="1" smtClean="0">
                <a:solidFill>
                  <a:srgbClr val="1F287D"/>
                </a:solidFill>
                <a:latin typeface="+mn-lt"/>
              </a:rPr>
              <a:t>gracias</a:t>
            </a:r>
            <a:r>
              <a:rPr lang="en-GB" sz="4800" b="1" dirty="0" smtClean="0">
                <a:solidFill>
                  <a:srgbClr val="1F287D"/>
                </a:solidFill>
                <a:latin typeface="+mn-lt"/>
              </a:rPr>
              <a:t>!</a:t>
            </a:r>
            <a:endParaRPr lang="en-GB" sz="4800" b="1" dirty="0">
              <a:solidFill>
                <a:srgbClr val="1F287D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43338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6090261" cy="256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Resultado de imagen de MSCA SILHOUETT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9" r="24721"/>
          <a:stretch/>
        </p:blipFill>
        <p:spPr bwMode="auto">
          <a:xfrm>
            <a:off x="6983760" y="116632"/>
            <a:ext cx="216024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3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ítulo 1"/>
          <p:cNvSpPr>
            <a:spLocks noGrp="1" noChangeArrowheads="1"/>
          </p:cNvSpPr>
          <p:nvPr>
            <p:ph type="title"/>
          </p:nvPr>
        </p:nvSpPr>
        <p:spPr>
          <a:xfrm>
            <a:off x="-54711" y="0"/>
            <a:ext cx="8228304" cy="1079887"/>
          </a:xfrm>
        </p:spPr>
        <p:txBody>
          <a:bodyPr>
            <a:normAutofit/>
          </a:bodyPr>
          <a:lstStyle/>
          <a:p>
            <a:r>
              <a:rPr lang="es-ES" altLang="ca-ES" sz="2800" dirty="0" smtClean="0">
                <a:solidFill>
                  <a:schemeClr val="tx1"/>
                </a:solidFill>
                <a:latin typeface="+mj-lt"/>
              </a:rPr>
              <a:t> I. Notas de Corte MSCA </a:t>
            </a:r>
            <a:r>
              <a:rPr lang="es-ES" altLang="ca-ES" sz="2800" dirty="0">
                <a:solidFill>
                  <a:schemeClr val="tx1"/>
                </a:solidFill>
                <a:latin typeface="+mj-lt"/>
              </a:rPr>
              <a:t>RISE 2014 - 2019</a:t>
            </a:r>
          </a:p>
        </p:txBody>
      </p:sp>
      <p:sp>
        <p:nvSpPr>
          <p:cNvPr id="32774" name="QuadreDeText 18">
            <a:extLst>
              <a:ext uri="{FF2B5EF4-FFF2-40B4-BE49-F238E27FC236}">
                <a16:creationId xmlns:a16="http://schemas.microsoft.com/office/drawing/2014/main" xmlns="" id="{B44635DA-BA13-4157-B529-01D7C6731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291" y="5554937"/>
            <a:ext cx="6988659" cy="36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altLang="ca-ES" dirty="0"/>
              <a:t>*</a:t>
            </a:r>
            <a:r>
              <a:rPr lang="ca-ES" altLang="ca-ES" sz="1300" i="1" dirty="0">
                <a:solidFill>
                  <a:schemeClr val="bg1">
                    <a:lumMod val="50000"/>
                  </a:schemeClr>
                </a:solidFill>
              </a:rPr>
              <a:t>Provisional </a:t>
            </a:r>
            <a:r>
              <a:rPr lang="ca-ES" altLang="ca-ES" sz="1300" i="1" dirty="0" err="1">
                <a:solidFill>
                  <a:schemeClr val="bg1">
                    <a:lumMod val="50000"/>
                  </a:schemeClr>
                </a:solidFill>
              </a:rPr>
              <a:t>results</a:t>
            </a:r>
            <a:endParaRPr lang="ca-ES" altLang="ca-ES" sz="13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799" name="QuadreDeText 3"/>
          <p:cNvSpPr txBox="1">
            <a:spLocks noChangeArrowheads="1"/>
          </p:cNvSpPr>
          <p:nvPr/>
        </p:nvSpPr>
        <p:spPr bwMode="auto">
          <a:xfrm>
            <a:off x="3131840" y="5438622"/>
            <a:ext cx="5291167" cy="64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dirty="0">
                <a:solidFill>
                  <a:srgbClr val="732B47"/>
                </a:solidFill>
              </a:rPr>
              <a:t>2018 Call </a:t>
            </a:r>
            <a:r>
              <a:rPr lang="ca-ES" altLang="ca-ES" dirty="0" err="1">
                <a:solidFill>
                  <a:srgbClr val="732B47"/>
                </a:solidFill>
              </a:rPr>
              <a:t>Success</a:t>
            </a:r>
            <a:r>
              <a:rPr lang="ca-ES" altLang="ca-ES" dirty="0">
                <a:solidFill>
                  <a:srgbClr val="732B47"/>
                </a:solidFill>
              </a:rPr>
              <a:t> </a:t>
            </a:r>
            <a:r>
              <a:rPr lang="ca-ES" altLang="ca-ES" dirty="0" err="1">
                <a:solidFill>
                  <a:srgbClr val="732B47"/>
                </a:solidFill>
              </a:rPr>
              <a:t>Rate</a:t>
            </a:r>
            <a:r>
              <a:rPr lang="ca-ES" altLang="ca-ES" dirty="0">
                <a:solidFill>
                  <a:srgbClr val="732B47"/>
                </a:solidFill>
              </a:rPr>
              <a:t>: 26,84%</a:t>
            </a:r>
          </a:p>
          <a:p>
            <a:r>
              <a:rPr lang="ca-ES" altLang="ca-ES" dirty="0">
                <a:solidFill>
                  <a:srgbClr val="732B47"/>
                </a:solidFill>
              </a:rPr>
              <a:t>2019 Call </a:t>
            </a:r>
            <a:r>
              <a:rPr lang="ca-ES" altLang="ca-ES" dirty="0" err="1">
                <a:solidFill>
                  <a:srgbClr val="732B47"/>
                </a:solidFill>
              </a:rPr>
              <a:t>Success</a:t>
            </a:r>
            <a:r>
              <a:rPr lang="ca-ES" altLang="ca-ES" dirty="0">
                <a:solidFill>
                  <a:srgbClr val="732B47"/>
                </a:solidFill>
              </a:rPr>
              <a:t> </a:t>
            </a:r>
            <a:r>
              <a:rPr lang="ca-ES" altLang="ca-ES" dirty="0" err="1">
                <a:solidFill>
                  <a:srgbClr val="732B47"/>
                </a:solidFill>
              </a:rPr>
              <a:t>Rate</a:t>
            </a:r>
            <a:r>
              <a:rPr lang="ca-ES" altLang="ca-ES" dirty="0">
                <a:solidFill>
                  <a:srgbClr val="732B47"/>
                </a:solidFill>
              </a:rPr>
              <a:t>: 22%</a:t>
            </a:r>
          </a:p>
        </p:txBody>
      </p:sp>
      <p:sp>
        <p:nvSpPr>
          <p:cNvPr id="9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95566"/>
              </p:ext>
            </p:extLst>
          </p:nvPr>
        </p:nvGraphicFramePr>
        <p:xfrm>
          <a:off x="755576" y="1196752"/>
          <a:ext cx="7848870" cy="393758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133096"/>
                <a:gridCol w="1150529"/>
                <a:gridCol w="1133096"/>
                <a:gridCol w="1133096"/>
                <a:gridCol w="1115665"/>
                <a:gridCol w="1098232"/>
                <a:gridCol w="1085156"/>
              </a:tblGrid>
              <a:tr h="79209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PANEL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 smtClean="0">
                          <a:effectLst/>
                        </a:rPr>
                        <a:t>2019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 smtClean="0">
                          <a:effectLst/>
                        </a:rPr>
                        <a:t>2018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 smtClean="0">
                          <a:effectLst/>
                        </a:rPr>
                        <a:t>2017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 smtClean="0">
                          <a:effectLst/>
                        </a:rPr>
                        <a:t>2016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 smtClean="0">
                          <a:effectLst/>
                        </a:rPr>
                        <a:t>2015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 smtClean="0">
                          <a:effectLst/>
                        </a:rPr>
                        <a:t>2014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CHE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88,8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84,2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86,4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89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86,4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82,6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ECO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77,4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95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86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81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88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70,6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ENG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86,2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85,4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83,2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83,2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84,6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78,6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ENV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88,8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84,4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88,6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91,2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90,8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78,4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LIF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88,6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78,6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84,8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82,8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81,4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78,2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MAT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86,2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81,4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86,6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83,2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84,6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76,4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PHY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87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87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85,4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87,6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88,6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81,4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31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SOC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91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81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82,6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90,8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88,2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77,2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97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ítulo 1"/>
          <p:cNvSpPr>
            <a:spLocks noGrp="1" noChangeArrowheads="1"/>
          </p:cNvSpPr>
          <p:nvPr>
            <p:ph type="title"/>
          </p:nvPr>
        </p:nvSpPr>
        <p:spPr>
          <a:xfrm>
            <a:off x="-54712" y="0"/>
            <a:ext cx="9198711" cy="1079887"/>
          </a:xfrm>
        </p:spPr>
        <p:txBody>
          <a:bodyPr>
            <a:normAutofit/>
          </a:bodyPr>
          <a:lstStyle/>
          <a:p>
            <a:r>
              <a:rPr lang="es-ES" altLang="ca-ES" sz="2800" dirty="0" smtClean="0">
                <a:solidFill>
                  <a:schemeClr val="tx1"/>
                </a:solidFill>
                <a:latin typeface="+mj-lt"/>
              </a:rPr>
              <a:t>I. Número de proyectos financiados MSCA </a:t>
            </a:r>
            <a:r>
              <a:rPr lang="es-ES" altLang="ca-ES" sz="2800" dirty="0">
                <a:solidFill>
                  <a:schemeClr val="tx1"/>
                </a:solidFill>
                <a:latin typeface="+mj-lt"/>
              </a:rPr>
              <a:t>RISE 2014 - 2019</a:t>
            </a:r>
          </a:p>
        </p:txBody>
      </p:sp>
      <p:sp>
        <p:nvSpPr>
          <p:cNvPr id="32774" name="QuadreDeText 18">
            <a:extLst>
              <a:ext uri="{FF2B5EF4-FFF2-40B4-BE49-F238E27FC236}">
                <a16:creationId xmlns:a16="http://schemas.microsoft.com/office/drawing/2014/main" xmlns="" id="{B44635DA-BA13-4157-B529-01D7C6731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291" y="5735304"/>
            <a:ext cx="6988659" cy="36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altLang="ca-ES" dirty="0"/>
              <a:t>*</a:t>
            </a:r>
            <a:r>
              <a:rPr lang="ca-ES" altLang="ca-ES" sz="1300" i="1" dirty="0">
                <a:solidFill>
                  <a:schemeClr val="bg1">
                    <a:lumMod val="50000"/>
                  </a:schemeClr>
                </a:solidFill>
              </a:rPr>
              <a:t>Provisional </a:t>
            </a:r>
            <a:r>
              <a:rPr lang="ca-ES" altLang="ca-ES" sz="1300" i="1" dirty="0" err="1">
                <a:solidFill>
                  <a:schemeClr val="bg1">
                    <a:lumMod val="50000"/>
                  </a:schemeClr>
                </a:solidFill>
              </a:rPr>
              <a:t>results</a:t>
            </a:r>
            <a:endParaRPr lang="ca-ES" altLang="ca-ES" sz="13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799" name="QuadreDeText 3"/>
          <p:cNvSpPr txBox="1">
            <a:spLocks noChangeArrowheads="1"/>
          </p:cNvSpPr>
          <p:nvPr/>
        </p:nvSpPr>
        <p:spPr bwMode="auto">
          <a:xfrm>
            <a:off x="5220072" y="5801968"/>
            <a:ext cx="5291167" cy="64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r>
              <a:rPr lang="ca-ES" altLang="ca-ES" dirty="0" err="1" smtClean="0">
                <a:solidFill>
                  <a:srgbClr val="732B47"/>
                </a:solidFill>
              </a:rPr>
              <a:t>Tasa</a:t>
            </a:r>
            <a:r>
              <a:rPr lang="ca-ES" altLang="ca-ES" dirty="0" smtClean="0">
                <a:solidFill>
                  <a:srgbClr val="732B47"/>
                </a:solidFill>
              </a:rPr>
              <a:t> de </a:t>
            </a:r>
            <a:r>
              <a:rPr lang="ca-ES" altLang="ca-ES" dirty="0" err="1" smtClean="0">
                <a:solidFill>
                  <a:srgbClr val="732B47"/>
                </a:solidFill>
              </a:rPr>
              <a:t>éxito</a:t>
            </a:r>
            <a:r>
              <a:rPr lang="ca-ES" altLang="ca-ES" dirty="0" smtClean="0">
                <a:solidFill>
                  <a:srgbClr val="732B47"/>
                </a:solidFill>
              </a:rPr>
              <a:t> </a:t>
            </a:r>
            <a:r>
              <a:rPr lang="ca-ES" altLang="ca-ES" dirty="0" err="1" smtClean="0">
                <a:solidFill>
                  <a:srgbClr val="732B47"/>
                </a:solidFill>
              </a:rPr>
              <a:t>convocatoria</a:t>
            </a:r>
            <a:r>
              <a:rPr lang="ca-ES" altLang="ca-ES" dirty="0" smtClean="0">
                <a:solidFill>
                  <a:srgbClr val="732B47"/>
                </a:solidFill>
              </a:rPr>
              <a:t> 2018: </a:t>
            </a:r>
            <a:r>
              <a:rPr lang="ca-ES" altLang="ca-ES" dirty="0">
                <a:solidFill>
                  <a:srgbClr val="732B47"/>
                </a:solidFill>
              </a:rPr>
              <a:t>26,84%</a:t>
            </a:r>
          </a:p>
          <a:p>
            <a:r>
              <a:rPr lang="ca-ES" altLang="ca-ES" dirty="0" err="1" smtClean="0">
                <a:solidFill>
                  <a:srgbClr val="732B47"/>
                </a:solidFill>
              </a:rPr>
              <a:t>Tasa</a:t>
            </a:r>
            <a:r>
              <a:rPr lang="ca-ES" altLang="ca-ES" dirty="0" smtClean="0">
                <a:solidFill>
                  <a:srgbClr val="732B47"/>
                </a:solidFill>
              </a:rPr>
              <a:t> de </a:t>
            </a:r>
            <a:r>
              <a:rPr lang="ca-ES" altLang="ca-ES" dirty="0" err="1" smtClean="0">
                <a:solidFill>
                  <a:srgbClr val="732B47"/>
                </a:solidFill>
              </a:rPr>
              <a:t>éxito</a:t>
            </a:r>
            <a:r>
              <a:rPr lang="ca-ES" altLang="ca-ES" dirty="0" smtClean="0">
                <a:solidFill>
                  <a:srgbClr val="732B47"/>
                </a:solidFill>
              </a:rPr>
              <a:t> </a:t>
            </a:r>
            <a:r>
              <a:rPr lang="ca-ES" altLang="ca-ES" dirty="0" err="1" smtClean="0">
                <a:solidFill>
                  <a:srgbClr val="732B47"/>
                </a:solidFill>
              </a:rPr>
              <a:t>convocatoria</a:t>
            </a:r>
            <a:r>
              <a:rPr lang="ca-ES" altLang="ca-ES" dirty="0" smtClean="0">
                <a:solidFill>
                  <a:srgbClr val="732B47"/>
                </a:solidFill>
              </a:rPr>
              <a:t> 2019: </a:t>
            </a:r>
            <a:r>
              <a:rPr lang="ca-ES" altLang="ca-ES" dirty="0">
                <a:solidFill>
                  <a:srgbClr val="732B47"/>
                </a:solidFill>
              </a:rPr>
              <a:t>22%</a:t>
            </a:r>
          </a:p>
        </p:txBody>
      </p:sp>
      <p:sp>
        <p:nvSpPr>
          <p:cNvPr id="9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271341"/>
              </p:ext>
            </p:extLst>
          </p:nvPr>
        </p:nvGraphicFramePr>
        <p:xfrm>
          <a:off x="184291" y="908720"/>
          <a:ext cx="8780195" cy="465233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267547"/>
                <a:gridCol w="1287047"/>
                <a:gridCol w="1267547"/>
                <a:gridCol w="1267547"/>
                <a:gridCol w="1248046"/>
                <a:gridCol w="1228544"/>
                <a:gridCol w="1213917"/>
              </a:tblGrid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u="none" strike="noStrike" dirty="0">
                          <a:effectLst/>
                          <a:latin typeface="+mj-lt"/>
                        </a:rPr>
                        <a:t>PANEL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u="none" strike="noStrike" dirty="0" smtClean="0">
                          <a:effectLst/>
                          <a:latin typeface="+mj-lt"/>
                        </a:rPr>
                        <a:t>2019 *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u="none" strike="noStrike" dirty="0" smtClean="0">
                          <a:effectLst/>
                          <a:latin typeface="+mj-lt"/>
                        </a:rPr>
                        <a:t>2018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u="none" strike="noStrike" dirty="0" smtClean="0">
                          <a:effectLst/>
                          <a:latin typeface="+mj-lt"/>
                        </a:rPr>
                        <a:t>2017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u="none" strike="noStrike" dirty="0" smtClean="0">
                          <a:effectLst/>
                          <a:latin typeface="+mj-lt"/>
                        </a:rPr>
                        <a:t>2016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u="none" strike="noStrike" dirty="0" smtClean="0">
                          <a:effectLst/>
                          <a:latin typeface="+mj-lt"/>
                        </a:rPr>
                        <a:t>2015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u="none" strike="noStrike" dirty="0" smtClean="0">
                          <a:effectLst/>
                          <a:latin typeface="+mj-lt"/>
                        </a:rPr>
                        <a:t>2014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CHE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6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7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9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9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11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ECO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2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3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4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3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4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ENG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25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25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27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28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26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24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ENV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8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9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9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11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LIF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7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12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11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15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MAT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2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2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3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3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4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PHY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6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6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7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7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11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0386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SOC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9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12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>
                          <a:effectLst/>
                          <a:latin typeface="+mj-lt"/>
                        </a:rPr>
                        <a:t>11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13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51348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 dirty="0" smtClean="0">
                          <a:effectLst/>
                          <a:latin typeface="+mj-lt"/>
                        </a:rPr>
                        <a:t>Financiados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 dirty="0">
                          <a:effectLst/>
                          <a:latin typeface="+mj-lt"/>
                        </a:rPr>
                        <a:t>67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 dirty="0">
                          <a:effectLst/>
                          <a:latin typeface="+mj-lt"/>
                        </a:rPr>
                        <a:t>73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 dirty="0">
                          <a:effectLst/>
                          <a:latin typeface="+mj-lt"/>
                        </a:rPr>
                        <a:t>80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 dirty="0">
                          <a:effectLst/>
                          <a:latin typeface="+mj-lt"/>
                        </a:rPr>
                        <a:t>84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 dirty="0">
                          <a:effectLst/>
                          <a:latin typeface="+mj-lt"/>
                        </a:rPr>
                        <a:t>89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 dirty="0">
                          <a:effectLst/>
                          <a:latin typeface="+mj-lt"/>
                        </a:rPr>
                        <a:t>84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038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Recibidos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308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275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326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367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363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203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89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ítulo 1"/>
          <p:cNvSpPr>
            <a:spLocks noGrp="1" noChangeArrowheads="1"/>
          </p:cNvSpPr>
          <p:nvPr>
            <p:ph type="title"/>
          </p:nvPr>
        </p:nvSpPr>
        <p:spPr>
          <a:xfrm>
            <a:off x="-30574" y="0"/>
            <a:ext cx="9089765" cy="1079887"/>
          </a:xfrm>
        </p:spPr>
        <p:txBody>
          <a:bodyPr>
            <a:normAutofit/>
          </a:bodyPr>
          <a:lstStyle/>
          <a:p>
            <a:pPr algn="ctr"/>
            <a:r>
              <a:rPr lang="es-ES" altLang="ca-ES" sz="2800" dirty="0" smtClean="0">
                <a:solidFill>
                  <a:schemeClr val="tx1"/>
                </a:solidFill>
                <a:latin typeface="+mj-lt"/>
              </a:rPr>
              <a:t>I. Tamaño de proyectos – Contribución EU – RISE 2019</a:t>
            </a:r>
            <a:endParaRPr lang="es-ES" altLang="ca-ES" sz="28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867" name="QuadreDeText 7"/>
          <p:cNvSpPr txBox="1">
            <a:spLocks noChangeArrowheads="1"/>
          </p:cNvSpPr>
          <p:nvPr/>
        </p:nvSpPr>
        <p:spPr bwMode="auto">
          <a:xfrm>
            <a:off x="326829" y="1534879"/>
            <a:ext cx="8424112" cy="3607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27" tIns="41463" rIns="82927" bIns="41463">
            <a:spAutoFit/>
          </a:bodyPr>
          <a:lstStyle/>
          <a:p>
            <a:endParaRPr lang="ca-ES" altLang="ca-ES"/>
          </a:p>
        </p:txBody>
      </p:sp>
      <p:pic>
        <p:nvPicPr>
          <p:cNvPr id="36868" name="Imatg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1" y="1124744"/>
            <a:ext cx="9079210" cy="470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59532" y="1340768"/>
            <a:ext cx="3919063" cy="4035896"/>
          </a:xfrm>
          <a:prstGeom prst="rect">
            <a:avLst/>
          </a:prstGeom>
          <a:noFill/>
          <a:ln w="50800" algn="ctr">
            <a:solidFill>
              <a:srgbClr val="732B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27" tIns="41463" rIns="82927" bIns="41463"/>
          <a:lstStyle/>
          <a:p>
            <a:pPr eaLnBrk="1" hangingPunct="1"/>
            <a:endParaRPr lang="ca-ES" altLang="ca-ES" sz="1500" b="1"/>
          </a:p>
        </p:txBody>
      </p:sp>
      <p:sp>
        <p:nvSpPr>
          <p:cNvPr id="6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888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3BC2DD5-C7B9-40BC-BC7F-A83DA17EDAD4}"/>
              </a:ext>
            </a:extLst>
          </p:cNvPr>
          <p:cNvSpPr/>
          <p:nvPr/>
        </p:nvSpPr>
        <p:spPr bwMode="auto">
          <a:xfrm>
            <a:off x="380100" y="1796931"/>
            <a:ext cx="8356444" cy="456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73" tIns="34286" rIns="68573" bIns="34286"/>
          <a:lstStyle/>
          <a:p>
            <a:pPr defTabSz="685703">
              <a:defRPr/>
            </a:pPr>
            <a:endParaRPr lang="ca-ES" sz="12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9B0FEF6-99A0-41E5-8E6A-F5AEE18595D2}"/>
              </a:ext>
            </a:extLst>
          </p:cNvPr>
          <p:cNvSpPr/>
          <p:nvPr/>
        </p:nvSpPr>
        <p:spPr bwMode="auto">
          <a:xfrm>
            <a:off x="380100" y="1415372"/>
            <a:ext cx="8448589" cy="3700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/>
          <a:p>
            <a:pPr defTabSz="914269">
              <a:defRPr/>
            </a:pPr>
            <a:endParaRPr lang="ca-ES" sz="1600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8917" name="Imat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24" y="1124744"/>
            <a:ext cx="8769658" cy="4767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QuadreDeText 4"/>
          <p:cNvSpPr txBox="1">
            <a:spLocks noChangeArrowheads="1"/>
          </p:cNvSpPr>
          <p:nvPr/>
        </p:nvSpPr>
        <p:spPr bwMode="auto">
          <a:xfrm>
            <a:off x="0" y="257332"/>
            <a:ext cx="9144000" cy="483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27" tIns="41463" rIns="82927" bIns="41463">
            <a:spAutoFit/>
          </a:bodyPr>
          <a:lstStyle/>
          <a:p>
            <a:r>
              <a:rPr lang="ca-ES" altLang="ca-ES" sz="2600" dirty="0" smtClean="0"/>
              <a:t>I. </a:t>
            </a:r>
            <a:r>
              <a:rPr lang="ca-ES" altLang="ca-ES" sz="2600" dirty="0" err="1" smtClean="0"/>
              <a:t>Tamaño</a:t>
            </a:r>
            <a:r>
              <a:rPr lang="ca-ES" altLang="ca-ES" sz="2600" dirty="0" smtClean="0"/>
              <a:t> de los proyectos – Número de </a:t>
            </a:r>
            <a:r>
              <a:rPr lang="ca-ES" altLang="ca-ES" sz="2600" dirty="0" err="1" smtClean="0"/>
              <a:t>participantes</a:t>
            </a:r>
            <a:r>
              <a:rPr lang="ca-ES" altLang="ca-ES" sz="2600" dirty="0" smtClean="0"/>
              <a:t> - RISE 2019</a:t>
            </a:r>
            <a:endParaRPr lang="ca-ES" altLang="ca-ES" sz="2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4A48EE4-3411-4A5A-9CEE-139F751A7E10}"/>
              </a:ext>
            </a:extLst>
          </p:cNvPr>
          <p:cNvSpPr/>
          <p:nvPr/>
        </p:nvSpPr>
        <p:spPr>
          <a:xfrm>
            <a:off x="5165906" y="1848766"/>
            <a:ext cx="3623910" cy="1191731"/>
          </a:xfrm>
          <a:prstGeom prst="rect">
            <a:avLst/>
          </a:prstGeom>
          <a:ln w="50800">
            <a:solidFill>
              <a:srgbClr val="0F07B1"/>
            </a:solidFill>
          </a:ln>
        </p:spPr>
        <p:txBody>
          <a:bodyPr lIns="82927" tIns="41463" rIns="82927" bIns="41463">
            <a:spAutoFit/>
          </a:bodyPr>
          <a:lstStyle/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en-US" altLang="ca-ES" dirty="0">
                <a:solidFill>
                  <a:srgbClr val="732B47"/>
                </a:solidFill>
                <a:latin typeface="+mn-lt"/>
              </a:rPr>
              <a:t>No ‘typical’ RISE project size –</a:t>
            </a:r>
            <a:r>
              <a:rPr lang="en-US" altLang="ca-ES" i="1" dirty="0">
                <a:solidFill>
                  <a:srgbClr val="732B47"/>
                </a:solidFill>
                <a:latin typeface="+mn-lt"/>
              </a:rPr>
              <a:t>the largest supported RISE project is 40 times larger than the smallest</a:t>
            </a:r>
            <a:endParaRPr lang="en-US" altLang="ca-ES" dirty="0">
              <a:solidFill>
                <a:srgbClr val="732B47"/>
              </a:solidFill>
              <a:latin typeface="+mn-lt"/>
            </a:endParaRPr>
          </a:p>
          <a:p>
            <a:pPr marL="259147" indent="-259147">
              <a:buFont typeface="Wingdings" panose="05000000000000000000" pitchFamily="2" charset="2"/>
              <a:buChar char="§"/>
              <a:defRPr/>
            </a:pPr>
            <a:r>
              <a:rPr lang="ca-ES" altLang="ca-ES" dirty="0">
                <a:solidFill>
                  <a:srgbClr val="732B47"/>
                </a:solidFill>
                <a:latin typeface="+mn-lt"/>
              </a:rPr>
              <a:t>RISE averages:10.1 participants</a:t>
            </a:r>
          </a:p>
        </p:txBody>
      </p:sp>
      <p:sp>
        <p:nvSpPr>
          <p:cNvPr id="8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925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094228" y="1959635"/>
            <a:ext cx="6906592" cy="2937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2194" tIns="31098" rIns="62194" bIns="31098"/>
          <a:lstStyle>
            <a:lvl1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6842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796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368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1940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1250" indent="1588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a-ES" altLang="ca-ES" sz="1100" b="1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3BC2DD5-C7B9-40BC-BC7F-A83DA17EDAD4}"/>
              </a:ext>
            </a:extLst>
          </p:cNvPr>
          <p:cNvSpPr/>
          <p:nvPr/>
        </p:nvSpPr>
        <p:spPr bwMode="auto">
          <a:xfrm>
            <a:off x="380100" y="1796931"/>
            <a:ext cx="8356444" cy="456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73" tIns="34286" rIns="68573" bIns="34286"/>
          <a:lstStyle/>
          <a:p>
            <a:pPr defTabSz="685703">
              <a:defRPr/>
            </a:pPr>
            <a:endParaRPr lang="ca-ES" sz="12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941" name="QuadreDeText 3"/>
          <p:cNvSpPr txBox="1">
            <a:spLocks noChangeArrowheads="1"/>
          </p:cNvSpPr>
          <p:nvPr/>
        </p:nvSpPr>
        <p:spPr bwMode="auto">
          <a:xfrm>
            <a:off x="14961" y="69365"/>
            <a:ext cx="9252520" cy="45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27" tIns="41463" rIns="82927" bIns="41463">
            <a:spAutoFit/>
          </a:bodyPr>
          <a:lstStyle/>
          <a:p>
            <a:r>
              <a:rPr lang="ca-ES" altLang="ca-ES" sz="2400" dirty="0" smtClean="0"/>
              <a:t>I. </a:t>
            </a:r>
            <a:r>
              <a:rPr lang="ca-ES" altLang="ca-ES" sz="2400" dirty="0" err="1" smtClean="0"/>
              <a:t>Participaciones</a:t>
            </a:r>
            <a:r>
              <a:rPr lang="ca-ES" altLang="ca-ES" sz="2400" dirty="0" smtClean="0"/>
              <a:t> EM– Proyectos </a:t>
            </a:r>
            <a:r>
              <a:rPr lang="ca-ES" altLang="ca-ES" sz="2400" dirty="0" err="1" smtClean="0"/>
              <a:t>Financiados</a:t>
            </a:r>
            <a:r>
              <a:rPr lang="ca-ES" altLang="ca-ES" sz="2400" dirty="0" smtClean="0"/>
              <a:t> - RISE 2019</a:t>
            </a:r>
            <a:endParaRPr lang="ca-ES" altLang="ca-ES" sz="2400" dirty="0"/>
          </a:p>
        </p:txBody>
      </p:sp>
      <p:pic>
        <p:nvPicPr>
          <p:cNvPr id="39942" name="Imatg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032"/>
            <a:ext cx="8971260" cy="53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etxa: avall 3"/>
          <p:cNvSpPr>
            <a:spLocks noChangeArrowheads="1"/>
          </p:cNvSpPr>
          <p:nvPr/>
        </p:nvSpPr>
        <p:spPr bwMode="auto">
          <a:xfrm>
            <a:off x="1630396" y="1211989"/>
            <a:ext cx="456409" cy="652251"/>
          </a:xfrm>
          <a:prstGeom prst="downArrow">
            <a:avLst>
              <a:gd name="adj1" fmla="val 50000"/>
              <a:gd name="adj2" fmla="val 50016"/>
            </a:avLst>
          </a:prstGeom>
          <a:solidFill>
            <a:srgbClr val="732B47"/>
          </a:solidFill>
          <a:ln w="9525" algn="ctr">
            <a:solidFill>
              <a:srgbClr val="732B47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pPr eaLnBrk="1" hangingPunct="1"/>
            <a:endParaRPr lang="ca-ES" altLang="ca-ES" sz="1500" b="1"/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xmlns="" id="{DFF9E749-7F4D-44E8-90E5-3A2A47BD13EC}"/>
              </a:ext>
            </a:extLst>
          </p:cNvPr>
          <p:cNvSpPr txBox="1"/>
          <p:nvPr/>
        </p:nvSpPr>
        <p:spPr>
          <a:xfrm>
            <a:off x="5943384" y="6483640"/>
            <a:ext cx="3094073" cy="283791"/>
          </a:xfrm>
          <a:prstGeom prst="rect">
            <a:avLst/>
          </a:prstGeom>
          <a:noFill/>
        </p:spPr>
        <p:txBody>
          <a:bodyPr lIns="82927" tIns="41463" rIns="82927" bIns="41463">
            <a:spAutoFit/>
          </a:bodyPr>
          <a:lstStyle/>
          <a:p>
            <a:pPr>
              <a:defRPr/>
            </a:pP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Source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: EC RISE PC </a:t>
            </a:r>
            <a:r>
              <a:rPr lang="ca-ES" sz="1300" i="1" dirty="0" err="1">
                <a:solidFill>
                  <a:schemeClr val="bg1">
                    <a:lumMod val="50000"/>
                  </a:schemeClr>
                </a:solidFill>
              </a:rPr>
              <a:t>October</a:t>
            </a:r>
            <a:r>
              <a:rPr lang="ca-ES" sz="1300" i="1" dirty="0">
                <a:solidFill>
                  <a:schemeClr val="bg1">
                    <a:lumMod val="50000"/>
                  </a:schemeClr>
                </a:solidFill>
              </a:rPr>
              <a:t> 2019</a:t>
            </a:r>
          </a:p>
        </p:txBody>
      </p:sp>
      <p:sp>
        <p:nvSpPr>
          <p:cNvPr id="10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2499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3856</TotalTime>
  <Words>1795</Words>
  <Application>Microsoft Office PowerPoint</Application>
  <PresentationFormat>Presentación en pantalla (4:3)</PresentationFormat>
  <Paragraphs>514</Paragraphs>
  <Slides>41</Slides>
  <Notes>38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Tema de Office</vt:lpstr>
      <vt:lpstr>Presentación de PowerPoint</vt:lpstr>
      <vt:lpstr>CONTENT</vt:lpstr>
      <vt:lpstr>Presentación de PowerPoint</vt:lpstr>
      <vt:lpstr>I. Propuestas enviadas Convocatorias RISE 2014 - 2019</vt:lpstr>
      <vt:lpstr> I. Notas de Corte MSCA RISE 2014 - 2019</vt:lpstr>
      <vt:lpstr>I. Número de proyectos financiados MSCA RISE 2014 - 2019</vt:lpstr>
      <vt:lpstr>I. Tamaño de proyectos – Contribución EU – RISE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Proposal Part B</vt:lpstr>
      <vt:lpstr>Proposal Part B</vt:lpstr>
      <vt:lpstr>Presentación de PowerPoint</vt:lpstr>
      <vt:lpstr>Presentación de PowerPoint</vt:lpstr>
      <vt:lpstr>III. Funding and Tenders Portal</vt:lpstr>
      <vt:lpstr>III. Contact your NCP!</vt:lpstr>
      <vt:lpstr>III. Net4Mobility+ Network of Horizon 2020 National Contact Points (NCP) for Marie Sklodowska-Curie Actions (MSCA). </vt:lpstr>
      <vt:lpstr>III. CORDIS - Projects and Results</vt:lpstr>
      <vt:lpstr>Presentación de PowerPoint</vt:lpstr>
      <vt:lpstr>Presentación de PowerPoint</vt:lpstr>
      <vt:lpstr>Enterprise Europe Network</vt:lpstr>
      <vt:lpstr>Presentación de PowerPoint</vt:lpstr>
      <vt:lpstr>Presentación de PowerPoint</vt:lpstr>
      <vt:lpstr>Presentación de PowerPoint</vt:lpstr>
      <vt:lpstr>Presentación de PowerPoint</vt:lpstr>
      <vt:lpstr>III. Enlaces: ¿cómo incluir género en los proyectos? </vt:lpstr>
      <vt:lpstr>III. Enlaces: aspectos de Comunicación y Difusión </vt:lpstr>
      <vt:lpstr>¡Muchas gracias!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Carrero Tébar</dc:creator>
  <cp:lastModifiedBy>Cristina Gómez Corchete</cp:lastModifiedBy>
  <cp:revision>325</cp:revision>
  <cp:lastPrinted>2019-11-18T10:33:42Z</cp:lastPrinted>
  <dcterms:created xsi:type="dcterms:W3CDTF">2014-06-09T11:20:30Z</dcterms:created>
  <dcterms:modified xsi:type="dcterms:W3CDTF">2019-12-19T08:19:42Z</dcterms:modified>
</cp:coreProperties>
</file>