
<file path=[Content_Types].xml><?xml version="1.0" encoding="utf-8"?>
<Types xmlns="http://schemas.openxmlformats.org/package/2006/content-types">
  <Default Extension="png" ContentType="image/png"/>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514" r:id="rId3"/>
    <p:sldId id="761" r:id="rId4"/>
    <p:sldId id="851" r:id="rId5"/>
    <p:sldId id="895" r:id="rId6"/>
    <p:sldId id="896" r:id="rId7"/>
    <p:sldId id="897" r:id="rId8"/>
    <p:sldId id="762" r:id="rId9"/>
    <p:sldId id="899" r:id="rId10"/>
    <p:sldId id="976" r:id="rId11"/>
    <p:sldId id="847" r:id="rId12"/>
    <p:sldId id="854" r:id="rId13"/>
    <p:sldId id="952" r:id="rId14"/>
    <p:sldId id="894" r:id="rId15"/>
    <p:sldId id="978" r:id="rId16"/>
    <p:sldId id="977" r:id="rId17"/>
    <p:sldId id="968" r:id="rId18"/>
    <p:sldId id="965" r:id="rId19"/>
    <p:sldId id="967" r:id="rId20"/>
    <p:sldId id="980" r:id="rId21"/>
    <p:sldId id="966" r:id="rId22"/>
    <p:sldId id="979" r:id="rId23"/>
    <p:sldId id="974" r:id="rId24"/>
    <p:sldId id="972" r:id="rId25"/>
    <p:sldId id="981" r:id="rId26"/>
    <p:sldId id="982" r:id="rId27"/>
    <p:sldId id="983" r:id="rId28"/>
    <p:sldId id="984" r:id="rId29"/>
    <p:sldId id="985" r:id="rId30"/>
    <p:sldId id="986" r:id="rId31"/>
    <p:sldId id="987" r:id="rId32"/>
    <p:sldId id="988" r:id="rId33"/>
    <p:sldId id="950" r:id="rId34"/>
  </p:sldIdLst>
  <p:sldSz cx="9144000" cy="6858000" type="screen4x3"/>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57" autoAdjust="0"/>
    <p:restoredTop sz="99745" autoAdjust="0"/>
  </p:normalViewPr>
  <p:slideViewPr>
    <p:cSldViewPr>
      <p:cViewPr>
        <p:scale>
          <a:sx n="70" d="100"/>
          <a:sy n="70" d="100"/>
        </p:scale>
        <p:origin x="-106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hyperlink" Target="http://eiroforum.org/" TargetMode="External"/></Relationships>
</file>

<file path=ppt/diagrams/_rels/drawing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hyperlink" Target="http://eiroforum.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76FF7B-EC2F-47E7-B121-04FB89B5C7A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8F724BA1-A5F6-423E-AC5A-F84709E84F46}">
      <dgm:prSet/>
      <dgm:spPr/>
      <dgm:t>
        <a:bodyPr/>
        <a:lstStyle/>
        <a:p>
          <a:pPr rtl="0"/>
          <a:r>
            <a:rPr lang="es-ES" dirty="0" err="1" smtClean="0"/>
            <a:t>Objective</a:t>
          </a:r>
          <a:endParaRPr lang="es-ES" dirty="0"/>
        </a:p>
      </dgm:t>
    </dgm:pt>
    <dgm:pt modelId="{E80A1836-41B5-4098-9FB9-1561C25057D3}" type="parTrans" cxnId="{E63C0ED3-A167-4468-90C9-0C9369DA6488}">
      <dgm:prSet/>
      <dgm:spPr/>
      <dgm:t>
        <a:bodyPr/>
        <a:lstStyle/>
        <a:p>
          <a:endParaRPr lang="es-ES"/>
        </a:p>
      </dgm:t>
    </dgm:pt>
    <dgm:pt modelId="{A1285F16-A8ED-4F80-BAD1-3E15F8B3B043}" type="sibTrans" cxnId="{E63C0ED3-A167-4468-90C9-0C9369DA6488}">
      <dgm:prSet/>
      <dgm:spPr/>
      <dgm:t>
        <a:bodyPr/>
        <a:lstStyle/>
        <a:p>
          <a:endParaRPr lang="es-ES"/>
        </a:p>
      </dgm:t>
    </dgm:pt>
    <dgm:pt modelId="{70609D90-4AC9-4017-9F46-80093C764130}">
      <dgm:prSet/>
      <dgm:spPr/>
      <dgm:t>
        <a:bodyPr/>
        <a:lstStyle/>
        <a:p>
          <a:pPr rtl="0"/>
          <a:r>
            <a:rPr lang="es-ES" dirty="0" err="1" smtClean="0"/>
            <a:t>Promote</a:t>
          </a:r>
          <a:r>
            <a:rPr lang="es-ES" dirty="0" smtClean="0"/>
            <a:t> </a:t>
          </a:r>
          <a:r>
            <a:rPr lang="es-ES" dirty="0" err="1" smtClean="0"/>
            <a:t>the</a:t>
          </a:r>
          <a:r>
            <a:rPr lang="es-ES" dirty="0" smtClean="0"/>
            <a:t> </a:t>
          </a:r>
          <a:r>
            <a:rPr lang="es-ES" dirty="0" err="1" smtClean="0"/>
            <a:t>participation</a:t>
          </a:r>
          <a:r>
            <a:rPr lang="es-ES" dirty="0" smtClean="0"/>
            <a:t> and </a:t>
          </a:r>
          <a:r>
            <a:rPr lang="es-ES" dirty="0" err="1" smtClean="0"/>
            <a:t>leadership</a:t>
          </a:r>
          <a:r>
            <a:rPr lang="es-ES" dirty="0" smtClean="0"/>
            <a:t> of </a:t>
          </a:r>
          <a:r>
            <a:rPr lang="es-ES" dirty="0" err="1" smtClean="0"/>
            <a:t>the</a:t>
          </a:r>
          <a:r>
            <a:rPr lang="es-ES" dirty="0" smtClean="0"/>
            <a:t> </a:t>
          </a:r>
          <a:r>
            <a:rPr lang="es-ES" dirty="0" err="1" smtClean="0"/>
            <a:t>Spanish</a:t>
          </a:r>
          <a:r>
            <a:rPr lang="es-ES" dirty="0" smtClean="0"/>
            <a:t> R&amp;I </a:t>
          </a:r>
          <a:r>
            <a:rPr lang="es-ES" dirty="0" err="1" smtClean="0"/>
            <a:t>system</a:t>
          </a:r>
          <a:r>
            <a:rPr lang="es-ES" dirty="0" smtClean="0"/>
            <a:t> in H2020. </a:t>
          </a:r>
          <a:endParaRPr lang="es-ES" dirty="0"/>
        </a:p>
      </dgm:t>
    </dgm:pt>
    <dgm:pt modelId="{6E7B7C20-4D25-44CE-B846-862A8C7ECC36}" type="parTrans" cxnId="{60A9CEF6-DC60-4902-8C8D-81E8D6FE797D}">
      <dgm:prSet/>
      <dgm:spPr/>
      <dgm:t>
        <a:bodyPr/>
        <a:lstStyle/>
        <a:p>
          <a:endParaRPr lang="es-ES"/>
        </a:p>
      </dgm:t>
    </dgm:pt>
    <dgm:pt modelId="{2DC1BB36-EA6E-4A9B-8C60-AD040A7262D7}" type="sibTrans" cxnId="{60A9CEF6-DC60-4902-8C8D-81E8D6FE797D}">
      <dgm:prSet/>
      <dgm:spPr/>
      <dgm:t>
        <a:bodyPr/>
        <a:lstStyle/>
        <a:p>
          <a:endParaRPr lang="es-ES"/>
        </a:p>
      </dgm:t>
    </dgm:pt>
    <dgm:pt modelId="{7DE7AD26-E0F7-4F36-872C-FE193AD53333}">
      <dgm:prSet/>
      <dgm:spPr/>
      <dgm:t>
        <a:bodyPr/>
        <a:lstStyle/>
        <a:p>
          <a:pPr rtl="0"/>
          <a:r>
            <a:rPr lang="es-ES" dirty="0" err="1" smtClean="0"/>
            <a:t>Areas</a:t>
          </a:r>
          <a:endParaRPr lang="es-ES" dirty="0"/>
        </a:p>
      </dgm:t>
    </dgm:pt>
    <dgm:pt modelId="{1F466BDE-6F14-4217-B80A-295D64343260}" type="parTrans" cxnId="{2441615B-1223-41E9-83E4-AF79C010DECA}">
      <dgm:prSet/>
      <dgm:spPr/>
      <dgm:t>
        <a:bodyPr/>
        <a:lstStyle/>
        <a:p>
          <a:endParaRPr lang="es-ES"/>
        </a:p>
      </dgm:t>
    </dgm:pt>
    <dgm:pt modelId="{CD7532E3-8B35-4EED-AA7C-5D65C4C9748C}" type="sibTrans" cxnId="{2441615B-1223-41E9-83E4-AF79C010DECA}">
      <dgm:prSet/>
      <dgm:spPr/>
      <dgm:t>
        <a:bodyPr/>
        <a:lstStyle/>
        <a:p>
          <a:endParaRPr lang="es-ES"/>
        </a:p>
      </dgm:t>
    </dgm:pt>
    <dgm:pt modelId="{5FC1A8BB-CD00-4382-9267-E60617B4BE13}">
      <dgm:prSet/>
      <dgm:spPr/>
      <dgm:t>
        <a:bodyPr/>
        <a:lstStyle/>
        <a:p>
          <a:pPr rtl="0"/>
          <a:r>
            <a:rPr lang="es-ES" dirty="0" smtClean="0"/>
            <a:t>Target </a:t>
          </a:r>
          <a:r>
            <a:rPr lang="es-ES" dirty="0" err="1" smtClean="0"/>
            <a:t>group</a:t>
          </a:r>
          <a:endParaRPr lang="es-ES" dirty="0"/>
        </a:p>
      </dgm:t>
    </dgm:pt>
    <dgm:pt modelId="{F378936F-0CED-48AD-A5CA-FBF38C9087BF}" type="parTrans" cxnId="{60DFE01A-7599-48CF-9AF7-12DDC9679A7D}">
      <dgm:prSet/>
      <dgm:spPr/>
      <dgm:t>
        <a:bodyPr/>
        <a:lstStyle/>
        <a:p>
          <a:endParaRPr lang="es-ES"/>
        </a:p>
      </dgm:t>
    </dgm:pt>
    <dgm:pt modelId="{8CA89C4F-D2F0-4468-9492-A69E7F2285D4}" type="sibTrans" cxnId="{60DFE01A-7599-48CF-9AF7-12DDC9679A7D}">
      <dgm:prSet/>
      <dgm:spPr/>
      <dgm:t>
        <a:bodyPr/>
        <a:lstStyle/>
        <a:p>
          <a:endParaRPr lang="es-ES"/>
        </a:p>
      </dgm:t>
    </dgm:pt>
    <dgm:pt modelId="{DC78300B-1FE2-4CF5-A8D3-FDAEF2335AB1}">
      <dgm:prSet/>
      <dgm:spPr/>
      <dgm:t>
        <a:bodyPr/>
        <a:lstStyle/>
        <a:p>
          <a:pPr rtl="0"/>
          <a:r>
            <a:rPr lang="es-ES" dirty="0" smtClean="0"/>
            <a:t>EXCELLENT SCIENCE: ERC, </a:t>
          </a:r>
          <a:r>
            <a:rPr lang="es-ES" b="1" dirty="0" smtClean="0"/>
            <a:t>MSCA</a:t>
          </a:r>
          <a:r>
            <a:rPr lang="es-ES" dirty="0" smtClean="0"/>
            <a:t>, FET</a:t>
          </a:r>
          <a:endParaRPr lang="es-ES" dirty="0"/>
        </a:p>
      </dgm:t>
    </dgm:pt>
    <dgm:pt modelId="{645652FA-47C3-48D0-953A-58E6A1F3A099}" type="parTrans" cxnId="{40F5AAC1-F44D-4AB5-8B79-C09A5E653099}">
      <dgm:prSet/>
      <dgm:spPr/>
      <dgm:t>
        <a:bodyPr/>
        <a:lstStyle/>
        <a:p>
          <a:endParaRPr lang="es-ES"/>
        </a:p>
      </dgm:t>
    </dgm:pt>
    <dgm:pt modelId="{CCD19B52-09E2-434E-8093-F965F0A69DCB}" type="sibTrans" cxnId="{40F5AAC1-F44D-4AB5-8B79-C09A5E653099}">
      <dgm:prSet/>
      <dgm:spPr/>
      <dgm:t>
        <a:bodyPr/>
        <a:lstStyle/>
        <a:p>
          <a:endParaRPr lang="es-ES"/>
        </a:p>
      </dgm:t>
    </dgm:pt>
    <dgm:pt modelId="{59AF58F5-7C33-4D81-8027-028D305E97AB}">
      <dgm:prSet/>
      <dgm:spPr/>
      <dgm:t>
        <a:bodyPr/>
        <a:lstStyle/>
        <a:p>
          <a:pPr rtl="0"/>
          <a:r>
            <a:rPr lang="es-ES" dirty="0" smtClean="0"/>
            <a:t>SWAFS</a:t>
          </a:r>
          <a:endParaRPr lang="es-ES" dirty="0"/>
        </a:p>
      </dgm:t>
    </dgm:pt>
    <dgm:pt modelId="{8C0B8E97-0583-4083-84FD-4BC9719C78D5}" type="parTrans" cxnId="{FF14D204-0D17-4CCA-9CFF-0A8FD395539A}">
      <dgm:prSet/>
      <dgm:spPr/>
      <dgm:t>
        <a:bodyPr/>
        <a:lstStyle/>
        <a:p>
          <a:endParaRPr lang="es-ES"/>
        </a:p>
      </dgm:t>
    </dgm:pt>
    <dgm:pt modelId="{61B584C4-B2CA-4EB2-B238-7B9A60B1E5F8}" type="sibTrans" cxnId="{FF14D204-0D17-4CCA-9CFF-0A8FD395539A}">
      <dgm:prSet/>
      <dgm:spPr/>
      <dgm:t>
        <a:bodyPr/>
        <a:lstStyle/>
        <a:p>
          <a:endParaRPr lang="es-ES"/>
        </a:p>
      </dgm:t>
    </dgm:pt>
    <dgm:pt modelId="{C8CF3998-5213-4259-B23E-247CCC0F7D34}">
      <dgm:prSet/>
      <dgm:spPr/>
      <dgm:t>
        <a:bodyPr/>
        <a:lstStyle/>
        <a:p>
          <a:pPr rtl="0"/>
          <a:r>
            <a:rPr lang="es-ES" dirty="0" err="1" smtClean="0"/>
            <a:t>Challenge</a:t>
          </a:r>
          <a:r>
            <a:rPr lang="es-ES" dirty="0" smtClean="0"/>
            <a:t> 6</a:t>
          </a:r>
          <a:endParaRPr lang="es-ES" dirty="0"/>
        </a:p>
      </dgm:t>
    </dgm:pt>
    <dgm:pt modelId="{DE9A2C32-293C-442E-B74D-6D3C5525363A}" type="parTrans" cxnId="{51C77449-5868-48AB-9918-A4C255BC1D3A}">
      <dgm:prSet/>
      <dgm:spPr/>
      <dgm:t>
        <a:bodyPr/>
        <a:lstStyle/>
        <a:p>
          <a:endParaRPr lang="es-ES"/>
        </a:p>
      </dgm:t>
    </dgm:pt>
    <dgm:pt modelId="{A17E783B-1426-4C4E-AF4E-15DF8DB0CEDA}" type="sibTrans" cxnId="{51C77449-5868-48AB-9918-A4C255BC1D3A}">
      <dgm:prSet/>
      <dgm:spPr/>
      <dgm:t>
        <a:bodyPr/>
        <a:lstStyle/>
        <a:p>
          <a:endParaRPr lang="es-ES"/>
        </a:p>
      </dgm:t>
    </dgm:pt>
    <dgm:pt modelId="{04128592-1F69-4B4D-A5FF-3E70306A1B2A}">
      <dgm:prSet/>
      <dgm:spPr/>
      <dgm:t>
        <a:bodyPr/>
        <a:lstStyle/>
        <a:p>
          <a:pPr rtl="0"/>
          <a:r>
            <a:rPr lang="es-ES" dirty="0" smtClean="0"/>
            <a:t>COST</a:t>
          </a:r>
          <a:endParaRPr lang="es-ES" dirty="0"/>
        </a:p>
      </dgm:t>
    </dgm:pt>
    <dgm:pt modelId="{35F2808D-76EC-40D8-B74E-DA7DF66DCE9F}" type="parTrans" cxnId="{BD3AAABF-D3C0-48EA-951B-BBD2637604E8}">
      <dgm:prSet/>
      <dgm:spPr/>
      <dgm:t>
        <a:bodyPr/>
        <a:lstStyle/>
        <a:p>
          <a:endParaRPr lang="es-ES"/>
        </a:p>
      </dgm:t>
    </dgm:pt>
    <dgm:pt modelId="{A00E7CFA-7E72-485E-A2E6-40ACD58B1338}" type="sibTrans" cxnId="{BD3AAABF-D3C0-48EA-951B-BBD2637604E8}">
      <dgm:prSet/>
      <dgm:spPr/>
      <dgm:t>
        <a:bodyPr/>
        <a:lstStyle/>
        <a:p>
          <a:endParaRPr lang="es-ES"/>
        </a:p>
      </dgm:t>
    </dgm:pt>
    <dgm:pt modelId="{04AD623A-318E-40D5-B562-E245CFD74EB6}">
      <dgm:prSet/>
      <dgm:spPr/>
      <dgm:t>
        <a:bodyPr/>
        <a:lstStyle/>
        <a:p>
          <a:pPr rtl="0"/>
          <a:r>
            <a:rPr lang="es-ES" dirty="0" err="1" smtClean="0"/>
            <a:t>OPIs</a:t>
          </a:r>
          <a:r>
            <a:rPr lang="es-ES" dirty="0" smtClean="0"/>
            <a:t>, </a:t>
          </a:r>
          <a:r>
            <a:rPr lang="es-ES" dirty="0" err="1" smtClean="0"/>
            <a:t>Universities</a:t>
          </a:r>
          <a:r>
            <a:rPr lang="es-ES" dirty="0" smtClean="0"/>
            <a:t>, </a:t>
          </a:r>
          <a:r>
            <a:rPr lang="es-ES" dirty="0" err="1" smtClean="0"/>
            <a:t>public</a:t>
          </a:r>
          <a:r>
            <a:rPr lang="es-ES" dirty="0" smtClean="0"/>
            <a:t> R&amp;I centres</a:t>
          </a:r>
          <a:endParaRPr lang="es-ES" dirty="0"/>
        </a:p>
      </dgm:t>
    </dgm:pt>
    <dgm:pt modelId="{4CCF5DC9-98D5-43FE-954E-3A8B96E5E60F}" type="parTrans" cxnId="{C6FDE45A-F3AC-42B0-8685-A046188AA02A}">
      <dgm:prSet/>
      <dgm:spPr/>
      <dgm:t>
        <a:bodyPr/>
        <a:lstStyle/>
        <a:p>
          <a:endParaRPr lang="es-ES"/>
        </a:p>
      </dgm:t>
    </dgm:pt>
    <dgm:pt modelId="{15D541A5-9815-42C5-9DEE-AA039C669C14}" type="sibTrans" cxnId="{C6FDE45A-F3AC-42B0-8685-A046188AA02A}">
      <dgm:prSet/>
      <dgm:spPr/>
      <dgm:t>
        <a:bodyPr/>
        <a:lstStyle/>
        <a:p>
          <a:endParaRPr lang="es-ES"/>
        </a:p>
      </dgm:t>
    </dgm:pt>
    <dgm:pt modelId="{C96E81E9-9C85-4F56-A7A1-34CDD3E84F63}" type="pres">
      <dgm:prSet presAssocID="{D876FF7B-EC2F-47E7-B121-04FB89B5C7A0}" presName="linear" presStyleCnt="0">
        <dgm:presLayoutVars>
          <dgm:dir/>
          <dgm:animLvl val="lvl"/>
          <dgm:resizeHandles val="exact"/>
        </dgm:presLayoutVars>
      </dgm:prSet>
      <dgm:spPr/>
      <dgm:t>
        <a:bodyPr/>
        <a:lstStyle/>
        <a:p>
          <a:endParaRPr lang="es-ES"/>
        </a:p>
      </dgm:t>
    </dgm:pt>
    <dgm:pt modelId="{97E3C095-90A8-469B-8D6B-27ECBC6A44D3}" type="pres">
      <dgm:prSet presAssocID="{8F724BA1-A5F6-423E-AC5A-F84709E84F46}" presName="parentLin" presStyleCnt="0"/>
      <dgm:spPr/>
    </dgm:pt>
    <dgm:pt modelId="{FBA9945D-DC31-4594-948E-6434613BC8E9}" type="pres">
      <dgm:prSet presAssocID="{8F724BA1-A5F6-423E-AC5A-F84709E84F46}" presName="parentLeftMargin" presStyleLbl="node1" presStyleIdx="0" presStyleCnt="3"/>
      <dgm:spPr/>
      <dgm:t>
        <a:bodyPr/>
        <a:lstStyle/>
        <a:p>
          <a:endParaRPr lang="es-ES"/>
        </a:p>
      </dgm:t>
    </dgm:pt>
    <dgm:pt modelId="{0EC35B6B-3E6F-4BDB-BCA9-9FB926CB1C2A}" type="pres">
      <dgm:prSet presAssocID="{8F724BA1-A5F6-423E-AC5A-F84709E84F46}" presName="parentText" presStyleLbl="node1" presStyleIdx="0" presStyleCnt="3">
        <dgm:presLayoutVars>
          <dgm:chMax val="0"/>
          <dgm:bulletEnabled val="1"/>
        </dgm:presLayoutVars>
      </dgm:prSet>
      <dgm:spPr/>
      <dgm:t>
        <a:bodyPr/>
        <a:lstStyle/>
        <a:p>
          <a:endParaRPr lang="es-ES"/>
        </a:p>
      </dgm:t>
    </dgm:pt>
    <dgm:pt modelId="{FF259BF3-9FBB-415C-84CE-373CBEC2A138}" type="pres">
      <dgm:prSet presAssocID="{8F724BA1-A5F6-423E-AC5A-F84709E84F46}" presName="negativeSpace" presStyleCnt="0"/>
      <dgm:spPr/>
    </dgm:pt>
    <dgm:pt modelId="{A4C4365E-62F6-454F-A050-733F08DC45BD}" type="pres">
      <dgm:prSet presAssocID="{8F724BA1-A5F6-423E-AC5A-F84709E84F46}" presName="childText" presStyleLbl="conFgAcc1" presStyleIdx="0" presStyleCnt="3" custLinFactNeighborX="589" custLinFactNeighborY="9090">
        <dgm:presLayoutVars>
          <dgm:bulletEnabled val="1"/>
        </dgm:presLayoutVars>
      </dgm:prSet>
      <dgm:spPr/>
      <dgm:t>
        <a:bodyPr/>
        <a:lstStyle/>
        <a:p>
          <a:endParaRPr lang="es-ES"/>
        </a:p>
      </dgm:t>
    </dgm:pt>
    <dgm:pt modelId="{DFC76DE6-4225-4FFE-AB8C-8DA820870128}" type="pres">
      <dgm:prSet presAssocID="{A1285F16-A8ED-4F80-BAD1-3E15F8B3B043}" presName="spaceBetweenRectangles" presStyleCnt="0"/>
      <dgm:spPr/>
    </dgm:pt>
    <dgm:pt modelId="{A8416723-8860-4E5D-8B9C-FD66582A2904}" type="pres">
      <dgm:prSet presAssocID="{7DE7AD26-E0F7-4F36-872C-FE193AD53333}" presName="parentLin" presStyleCnt="0"/>
      <dgm:spPr/>
    </dgm:pt>
    <dgm:pt modelId="{EFD9D708-B83D-43DC-9904-B82EFBC52CF3}" type="pres">
      <dgm:prSet presAssocID="{7DE7AD26-E0F7-4F36-872C-FE193AD53333}" presName="parentLeftMargin" presStyleLbl="node1" presStyleIdx="0" presStyleCnt="3"/>
      <dgm:spPr/>
      <dgm:t>
        <a:bodyPr/>
        <a:lstStyle/>
        <a:p>
          <a:endParaRPr lang="es-ES"/>
        </a:p>
      </dgm:t>
    </dgm:pt>
    <dgm:pt modelId="{69F2A1A7-C0F7-4EB9-87BF-2E3C27B08D19}" type="pres">
      <dgm:prSet presAssocID="{7DE7AD26-E0F7-4F36-872C-FE193AD53333}" presName="parentText" presStyleLbl="node1" presStyleIdx="1" presStyleCnt="3">
        <dgm:presLayoutVars>
          <dgm:chMax val="0"/>
          <dgm:bulletEnabled val="1"/>
        </dgm:presLayoutVars>
      </dgm:prSet>
      <dgm:spPr/>
      <dgm:t>
        <a:bodyPr/>
        <a:lstStyle/>
        <a:p>
          <a:endParaRPr lang="es-ES"/>
        </a:p>
      </dgm:t>
    </dgm:pt>
    <dgm:pt modelId="{55FA773D-0404-4E8C-9893-CEC9A3C81998}" type="pres">
      <dgm:prSet presAssocID="{7DE7AD26-E0F7-4F36-872C-FE193AD53333}" presName="negativeSpace" presStyleCnt="0"/>
      <dgm:spPr/>
    </dgm:pt>
    <dgm:pt modelId="{A5E2DF2C-796D-4B1B-87E8-CE5B6D2C33FD}" type="pres">
      <dgm:prSet presAssocID="{7DE7AD26-E0F7-4F36-872C-FE193AD53333}" presName="childText" presStyleLbl="conFgAcc1" presStyleIdx="1" presStyleCnt="3">
        <dgm:presLayoutVars>
          <dgm:bulletEnabled val="1"/>
        </dgm:presLayoutVars>
      </dgm:prSet>
      <dgm:spPr/>
      <dgm:t>
        <a:bodyPr/>
        <a:lstStyle/>
        <a:p>
          <a:endParaRPr lang="es-ES"/>
        </a:p>
      </dgm:t>
    </dgm:pt>
    <dgm:pt modelId="{306420F7-1CC7-419C-A126-9B924CFCBCE5}" type="pres">
      <dgm:prSet presAssocID="{CD7532E3-8B35-4EED-AA7C-5D65C4C9748C}" presName="spaceBetweenRectangles" presStyleCnt="0"/>
      <dgm:spPr/>
    </dgm:pt>
    <dgm:pt modelId="{B255412F-36DC-40EB-A342-FAD2BF1CE940}" type="pres">
      <dgm:prSet presAssocID="{5FC1A8BB-CD00-4382-9267-E60617B4BE13}" presName="parentLin" presStyleCnt="0"/>
      <dgm:spPr/>
    </dgm:pt>
    <dgm:pt modelId="{2C267B2E-3F72-47CE-94F4-06D6B9A65A02}" type="pres">
      <dgm:prSet presAssocID="{5FC1A8BB-CD00-4382-9267-E60617B4BE13}" presName="parentLeftMargin" presStyleLbl="node1" presStyleIdx="1" presStyleCnt="3"/>
      <dgm:spPr/>
      <dgm:t>
        <a:bodyPr/>
        <a:lstStyle/>
        <a:p>
          <a:endParaRPr lang="es-ES"/>
        </a:p>
      </dgm:t>
    </dgm:pt>
    <dgm:pt modelId="{7CA75247-A88D-4125-BB11-A49B14565D9F}" type="pres">
      <dgm:prSet presAssocID="{5FC1A8BB-CD00-4382-9267-E60617B4BE13}" presName="parentText" presStyleLbl="node1" presStyleIdx="2" presStyleCnt="3">
        <dgm:presLayoutVars>
          <dgm:chMax val="0"/>
          <dgm:bulletEnabled val="1"/>
        </dgm:presLayoutVars>
      </dgm:prSet>
      <dgm:spPr/>
      <dgm:t>
        <a:bodyPr/>
        <a:lstStyle/>
        <a:p>
          <a:endParaRPr lang="es-ES"/>
        </a:p>
      </dgm:t>
    </dgm:pt>
    <dgm:pt modelId="{4BDA79CA-6ABE-4261-B306-393BBF4E2CF2}" type="pres">
      <dgm:prSet presAssocID="{5FC1A8BB-CD00-4382-9267-E60617B4BE13}" presName="negativeSpace" presStyleCnt="0"/>
      <dgm:spPr/>
    </dgm:pt>
    <dgm:pt modelId="{C94A247A-6E0F-4B75-9FF8-0178FE83864C}" type="pres">
      <dgm:prSet presAssocID="{5FC1A8BB-CD00-4382-9267-E60617B4BE13}" presName="childText" presStyleLbl="conFgAcc1" presStyleIdx="2" presStyleCnt="3">
        <dgm:presLayoutVars>
          <dgm:bulletEnabled val="1"/>
        </dgm:presLayoutVars>
      </dgm:prSet>
      <dgm:spPr/>
      <dgm:t>
        <a:bodyPr/>
        <a:lstStyle/>
        <a:p>
          <a:endParaRPr lang="es-ES"/>
        </a:p>
      </dgm:t>
    </dgm:pt>
  </dgm:ptLst>
  <dgm:cxnLst>
    <dgm:cxn modelId="{70EC9C09-CF9A-4F65-A237-BAEF08AE44F7}" type="presOf" srcId="{70609D90-4AC9-4017-9F46-80093C764130}" destId="{A4C4365E-62F6-454F-A050-733F08DC45BD}" srcOrd="0" destOrd="0" presId="urn:microsoft.com/office/officeart/2005/8/layout/list1"/>
    <dgm:cxn modelId="{5FE3E291-440E-4064-B8B4-DAC767F2B5CA}" type="presOf" srcId="{D876FF7B-EC2F-47E7-B121-04FB89B5C7A0}" destId="{C96E81E9-9C85-4F56-A7A1-34CDD3E84F63}" srcOrd="0" destOrd="0" presId="urn:microsoft.com/office/officeart/2005/8/layout/list1"/>
    <dgm:cxn modelId="{2441615B-1223-41E9-83E4-AF79C010DECA}" srcId="{D876FF7B-EC2F-47E7-B121-04FB89B5C7A0}" destId="{7DE7AD26-E0F7-4F36-872C-FE193AD53333}" srcOrd="1" destOrd="0" parTransId="{1F466BDE-6F14-4217-B80A-295D64343260}" sibTransId="{CD7532E3-8B35-4EED-AA7C-5D65C4C9748C}"/>
    <dgm:cxn modelId="{CD1243AE-834D-4FD0-826B-055D7295BF1D}" type="presOf" srcId="{5FC1A8BB-CD00-4382-9267-E60617B4BE13}" destId="{2C267B2E-3F72-47CE-94F4-06D6B9A65A02}" srcOrd="0" destOrd="0" presId="urn:microsoft.com/office/officeart/2005/8/layout/list1"/>
    <dgm:cxn modelId="{40F5AAC1-F44D-4AB5-8B79-C09A5E653099}" srcId="{7DE7AD26-E0F7-4F36-872C-FE193AD53333}" destId="{DC78300B-1FE2-4CF5-A8D3-FDAEF2335AB1}" srcOrd="0" destOrd="0" parTransId="{645652FA-47C3-48D0-953A-58E6A1F3A099}" sibTransId="{CCD19B52-09E2-434E-8093-F965F0A69DCB}"/>
    <dgm:cxn modelId="{377A67CB-86CD-404E-9D9A-BA1C281895E8}" type="presOf" srcId="{DC78300B-1FE2-4CF5-A8D3-FDAEF2335AB1}" destId="{A5E2DF2C-796D-4B1B-87E8-CE5B6D2C33FD}" srcOrd="0" destOrd="0" presId="urn:microsoft.com/office/officeart/2005/8/layout/list1"/>
    <dgm:cxn modelId="{2F839A53-16EE-4710-8ED4-E4608A1FCFA0}" type="presOf" srcId="{04AD623A-318E-40D5-B562-E245CFD74EB6}" destId="{C94A247A-6E0F-4B75-9FF8-0178FE83864C}" srcOrd="0" destOrd="0" presId="urn:microsoft.com/office/officeart/2005/8/layout/list1"/>
    <dgm:cxn modelId="{FF14D204-0D17-4CCA-9CFF-0A8FD395539A}" srcId="{7DE7AD26-E0F7-4F36-872C-FE193AD53333}" destId="{59AF58F5-7C33-4D81-8027-028D305E97AB}" srcOrd="1" destOrd="0" parTransId="{8C0B8E97-0583-4083-84FD-4BC9719C78D5}" sibTransId="{61B584C4-B2CA-4EB2-B238-7B9A60B1E5F8}"/>
    <dgm:cxn modelId="{DE9EB8D7-2AF9-411F-AA12-2103554D64C4}" type="presOf" srcId="{7DE7AD26-E0F7-4F36-872C-FE193AD53333}" destId="{EFD9D708-B83D-43DC-9904-B82EFBC52CF3}" srcOrd="0" destOrd="0" presId="urn:microsoft.com/office/officeart/2005/8/layout/list1"/>
    <dgm:cxn modelId="{BD3AAABF-D3C0-48EA-951B-BBD2637604E8}" srcId="{7DE7AD26-E0F7-4F36-872C-FE193AD53333}" destId="{04128592-1F69-4B4D-A5FF-3E70306A1B2A}" srcOrd="3" destOrd="0" parTransId="{35F2808D-76EC-40D8-B74E-DA7DF66DCE9F}" sibTransId="{A00E7CFA-7E72-485E-A2E6-40ACD58B1338}"/>
    <dgm:cxn modelId="{ED290820-655A-4004-A3D7-2DB01E7B6A1F}" type="presOf" srcId="{C8CF3998-5213-4259-B23E-247CCC0F7D34}" destId="{A5E2DF2C-796D-4B1B-87E8-CE5B6D2C33FD}" srcOrd="0" destOrd="2" presId="urn:microsoft.com/office/officeart/2005/8/layout/list1"/>
    <dgm:cxn modelId="{8E578ED4-8261-47BE-9A36-06594440AE7E}" type="presOf" srcId="{8F724BA1-A5F6-423E-AC5A-F84709E84F46}" destId="{FBA9945D-DC31-4594-948E-6434613BC8E9}" srcOrd="0" destOrd="0" presId="urn:microsoft.com/office/officeart/2005/8/layout/list1"/>
    <dgm:cxn modelId="{018D80AD-77B0-4F8B-9F6B-A9912F29BC08}" type="presOf" srcId="{04128592-1F69-4B4D-A5FF-3E70306A1B2A}" destId="{A5E2DF2C-796D-4B1B-87E8-CE5B6D2C33FD}" srcOrd="0" destOrd="3" presId="urn:microsoft.com/office/officeart/2005/8/layout/list1"/>
    <dgm:cxn modelId="{3048E69E-75D4-43AC-B19B-F5A8BEC7CF41}" type="presOf" srcId="{7DE7AD26-E0F7-4F36-872C-FE193AD53333}" destId="{69F2A1A7-C0F7-4EB9-87BF-2E3C27B08D19}" srcOrd="1" destOrd="0" presId="urn:microsoft.com/office/officeart/2005/8/layout/list1"/>
    <dgm:cxn modelId="{60A9CEF6-DC60-4902-8C8D-81E8D6FE797D}" srcId="{8F724BA1-A5F6-423E-AC5A-F84709E84F46}" destId="{70609D90-4AC9-4017-9F46-80093C764130}" srcOrd="0" destOrd="0" parTransId="{6E7B7C20-4D25-44CE-B846-862A8C7ECC36}" sibTransId="{2DC1BB36-EA6E-4A9B-8C60-AD040A7262D7}"/>
    <dgm:cxn modelId="{C6FDE45A-F3AC-42B0-8685-A046188AA02A}" srcId="{5FC1A8BB-CD00-4382-9267-E60617B4BE13}" destId="{04AD623A-318E-40D5-B562-E245CFD74EB6}" srcOrd="0" destOrd="0" parTransId="{4CCF5DC9-98D5-43FE-954E-3A8B96E5E60F}" sibTransId="{15D541A5-9815-42C5-9DEE-AA039C669C14}"/>
    <dgm:cxn modelId="{0513BD68-5BCB-454B-B18A-D9FA55EE172C}" type="presOf" srcId="{5FC1A8BB-CD00-4382-9267-E60617B4BE13}" destId="{7CA75247-A88D-4125-BB11-A49B14565D9F}" srcOrd="1" destOrd="0" presId="urn:microsoft.com/office/officeart/2005/8/layout/list1"/>
    <dgm:cxn modelId="{0C8D4FE5-3B8A-4399-8943-55993C9C3649}" type="presOf" srcId="{59AF58F5-7C33-4D81-8027-028D305E97AB}" destId="{A5E2DF2C-796D-4B1B-87E8-CE5B6D2C33FD}" srcOrd="0" destOrd="1" presId="urn:microsoft.com/office/officeart/2005/8/layout/list1"/>
    <dgm:cxn modelId="{51C77449-5868-48AB-9918-A4C255BC1D3A}" srcId="{7DE7AD26-E0F7-4F36-872C-FE193AD53333}" destId="{C8CF3998-5213-4259-B23E-247CCC0F7D34}" srcOrd="2" destOrd="0" parTransId="{DE9A2C32-293C-442E-B74D-6D3C5525363A}" sibTransId="{A17E783B-1426-4C4E-AF4E-15DF8DB0CEDA}"/>
    <dgm:cxn modelId="{E63C0ED3-A167-4468-90C9-0C9369DA6488}" srcId="{D876FF7B-EC2F-47E7-B121-04FB89B5C7A0}" destId="{8F724BA1-A5F6-423E-AC5A-F84709E84F46}" srcOrd="0" destOrd="0" parTransId="{E80A1836-41B5-4098-9FB9-1561C25057D3}" sibTransId="{A1285F16-A8ED-4F80-BAD1-3E15F8B3B043}"/>
    <dgm:cxn modelId="{60DFE01A-7599-48CF-9AF7-12DDC9679A7D}" srcId="{D876FF7B-EC2F-47E7-B121-04FB89B5C7A0}" destId="{5FC1A8BB-CD00-4382-9267-E60617B4BE13}" srcOrd="2" destOrd="0" parTransId="{F378936F-0CED-48AD-A5CA-FBF38C9087BF}" sibTransId="{8CA89C4F-D2F0-4468-9492-A69E7F2285D4}"/>
    <dgm:cxn modelId="{24FB9691-45DE-4827-B0CB-2BEBBE9B2064}" type="presOf" srcId="{8F724BA1-A5F6-423E-AC5A-F84709E84F46}" destId="{0EC35B6B-3E6F-4BDB-BCA9-9FB926CB1C2A}" srcOrd="1" destOrd="0" presId="urn:microsoft.com/office/officeart/2005/8/layout/list1"/>
    <dgm:cxn modelId="{E899AAFC-EE5A-477D-A250-28FDF6F31D27}" type="presParOf" srcId="{C96E81E9-9C85-4F56-A7A1-34CDD3E84F63}" destId="{97E3C095-90A8-469B-8D6B-27ECBC6A44D3}" srcOrd="0" destOrd="0" presId="urn:microsoft.com/office/officeart/2005/8/layout/list1"/>
    <dgm:cxn modelId="{0BD759E2-CB92-46A4-9FA5-E66D96E1DD11}" type="presParOf" srcId="{97E3C095-90A8-469B-8D6B-27ECBC6A44D3}" destId="{FBA9945D-DC31-4594-948E-6434613BC8E9}" srcOrd="0" destOrd="0" presId="urn:microsoft.com/office/officeart/2005/8/layout/list1"/>
    <dgm:cxn modelId="{9B59D6A4-A65C-4A0C-83B0-E2F31416B6B4}" type="presParOf" srcId="{97E3C095-90A8-469B-8D6B-27ECBC6A44D3}" destId="{0EC35B6B-3E6F-4BDB-BCA9-9FB926CB1C2A}" srcOrd="1" destOrd="0" presId="urn:microsoft.com/office/officeart/2005/8/layout/list1"/>
    <dgm:cxn modelId="{AED70DA7-9E31-459D-96C4-EE0DAB6873E1}" type="presParOf" srcId="{C96E81E9-9C85-4F56-A7A1-34CDD3E84F63}" destId="{FF259BF3-9FBB-415C-84CE-373CBEC2A138}" srcOrd="1" destOrd="0" presId="urn:microsoft.com/office/officeart/2005/8/layout/list1"/>
    <dgm:cxn modelId="{7E77FAC6-FAB9-4D34-8555-F612F02D8DCD}" type="presParOf" srcId="{C96E81E9-9C85-4F56-A7A1-34CDD3E84F63}" destId="{A4C4365E-62F6-454F-A050-733F08DC45BD}" srcOrd="2" destOrd="0" presId="urn:microsoft.com/office/officeart/2005/8/layout/list1"/>
    <dgm:cxn modelId="{A2E64B13-12FF-4D1C-958D-2EFE211A751F}" type="presParOf" srcId="{C96E81E9-9C85-4F56-A7A1-34CDD3E84F63}" destId="{DFC76DE6-4225-4FFE-AB8C-8DA820870128}" srcOrd="3" destOrd="0" presId="urn:microsoft.com/office/officeart/2005/8/layout/list1"/>
    <dgm:cxn modelId="{8A83D535-4192-47E0-BFE9-CD9FBC64BF21}" type="presParOf" srcId="{C96E81E9-9C85-4F56-A7A1-34CDD3E84F63}" destId="{A8416723-8860-4E5D-8B9C-FD66582A2904}" srcOrd="4" destOrd="0" presId="urn:microsoft.com/office/officeart/2005/8/layout/list1"/>
    <dgm:cxn modelId="{D49070A5-7599-4119-89DF-834ED81B3B35}" type="presParOf" srcId="{A8416723-8860-4E5D-8B9C-FD66582A2904}" destId="{EFD9D708-B83D-43DC-9904-B82EFBC52CF3}" srcOrd="0" destOrd="0" presId="urn:microsoft.com/office/officeart/2005/8/layout/list1"/>
    <dgm:cxn modelId="{7B480D7C-4922-4CA3-B03D-FE6DBF862AB6}" type="presParOf" srcId="{A8416723-8860-4E5D-8B9C-FD66582A2904}" destId="{69F2A1A7-C0F7-4EB9-87BF-2E3C27B08D19}" srcOrd="1" destOrd="0" presId="urn:microsoft.com/office/officeart/2005/8/layout/list1"/>
    <dgm:cxn modelId="{94D7EFB8-7F0B-480D-A762-5C4A873AE3DE}" type="presParOf" srcId="{C96E81E9-9C85-4F56-A7A1-34CDD3E84F63}" destId="{55FA773D-0404-4E8C-9893-CEC9A3C81998}" srcOrd="5" destOrd="0" presId="urn:microsoft.com/office/officeart/2005/8/layout/list1"/>
    <dgm:cxn modelId="{BDE90746-0567-4057-AB7E-15C79CCC7BA4}" type="presParOf" srcId="{C96E81E9-9C85-4F56-A7A1-34CDD3E84F63}" destId="{A5E2DF2C-796D-4B1B-87E8-CE5B6D2C33FD}" srcOrd="6" destOrd="0" presId="urn:microsoft.com/office/officeart/2005/8/layout/list1"/>
    <dgm:cxn modelId="{331968FA-408B-4621-9608-3F51BAACCDC9}" type="presParOf" srcId="{C96E81E9-9C85-4F56-A7A1-34CDD3E84F63}" destId="{306420F7-1CC7-419C-A126-9B924CFCBCE5}" srcOrd="7" destOrd="0" presId="urn:microsoft.com/office/officeart/2005/8/layout/list1"/>
    <dgm:cxn modelId="{3725276B-F306-4760-86B4-2914806B1586}" type="presParOf" srcId="{C96E81E9-9C85-4F56-A7A1-34CDD3E84F63}" destId="{B255412F-36DC-40EB-A342-FAD2BF1CE940}" srcOrd="8" destOrd="0" presId="urn:microsoft.com/office/officeart/2005/8/layout/list1"/>
    <dgm:cxn modelId="{C119E1BA-55BF-4867-B025-3351CE791873}" type="presParOf" srcId="{B255412F-36DC-40EB-A342-FAD2BF1CE940}" destId="{2C267B2E-3F72-47CE-94F4-06D6B9A65A02}" srcOrd="0" destOrd="0" presId="urn:microsoft.com/office/officeart/2005/8/layout/list1"/>
    <dgm:cxn modelId="{9AE54E73-D6F7-4FC0-96EC-2282317FBEED}" type="presParOf" srcId="{B255412F-36DC-40EB-A342-FAD2BF1CE940}" destId="{7CA75247-A88D-4125-BB11-A49B14565D9F}" srcOrd="1" destOrd="0" presId="urn:microsoft.com/office/officeart/2005/8/layout/list1"/>
    <dgm:cxn modelId="{B1CB9811-FEBA-4B9B-B94B-538D8B648D44}" type="presParOf" srcId="{C96E81E9-9C85-4F56-A7A1-34CDD3E84F63}" destId="{4BDA79CA-6ABE-4261-B306-393BBF4E2CF2}" srcOrd="9" destOrd="0" presId="urn:microsoft.com/office/officeart/2005/8/layout/list1"/>
    <dgm:cxn modelId="{4BA5A473-D53B-470F-9F76-43D3AC7AD3DF}" type="presParOf" srcId="{C96E81E9-9C85-4F56-A7A1-34CDD3E84F63}" destId="{C94A247A-6E0F-4B75-9FF8-0178FE83864C}"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5D0248-3099-42CF-83D2-6B5AE17372D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608FFFAA-08C1-4F9C-B5CF-6226EC4A6D46}">
      <dgm:prSet phldrT="[Texto]"/>
      <dgm:spPr/>
      <dgm:t>
        <a:bodyPr/>
        <a:lstStyle/>
        <a:p>
          <a:r>
            <a:rPr lang="es-ES" dirty="0" err="1"/>
            <a:t>Informative</a:t>
          </a:r>
          <a:r>
            <a:rPr lang="es-ES" dirty="0"/>
            <a:t> and training </a:t>
          </a:r>
          <a:r>
            <a:rPr lang="es-ES" dirty="0" err="1"/>
            <a:t>sessions</a:t>
          </a:r>
          <a:endParaRPr lang="es-ES" dirty="0"/>
        </a:p>
      </dgm:t>
    </dgm:pt>
    <dgm:pt modelId="{0C5E1813-F025-40DF-B7F6-AA120B5BE1C2}" type="parTrans" cxnId="{D1626740-D3B0-4858-B286-97AFACDE29C8}">
      <dgm:prSet/>
      <dgm:spPr/>
      <dgm:t>
        <a:bodyPr/>
        <a:lstStyle/>
        <a:p>
          <a:endParaRPr lang="es-ES"/>
        </a:p>
      </dgm:t>
    </dgm:pt>
    <dgm:pt modelId="{9B5F6B22-7204-4B53-8453-190F6A283317}" type="sibTrans" cxnId="{D1626740-D3B0-4858-B286-97AFACDE29C8}">
      <dgm:prSet/>
      <dgm:spPr/>
      <dgm:t>
        <a:bodyPr/>
        <a:lstStyle/>
        <a:p>
          <a:endParaRPr lang="es-ES"/>
        </a:p>
      </dgm:t>
    </dgm:pt>
    <dgm:pt modelId="{DED4BB05-4778-4B18-81F7-85C10CB9E849}">
      <dgm:prSet phldrT="[Texto]"/>
      <dgm:spPr/>
      <dgm:t>
        <a:bodyPr/>
        <a:lstStyle/>
        <a:p>
          <a:r>
            <a:rPr lang="es-ES" dirty="0" err="1"/>
            <a:t>Queries</a:t>
          </a:r>
          <a:r>
            <a:rPr lang="es-ES" dirty="0"/>
            <a:t> </a:t>
          </a:r>
          <a:r>
            <a:rPr lang="es-ES" dirty="0" err="1"/>
            <a:t>solving</a:t>
          </a:r>
          <a:endParaRPr lang="es-ES" dirty="0"/>
        </a:p>
      </dgm:t>
    </dgm:pt>
    <dgm:pt modelId="{63F8A26A-7E8B-468F-9C09-4157ECE2E401}" type="parTrans" cxnId="{14E85CB5-AA00-4369-8411-FD381FF03D62}">
      <dgm:prSet/>
      <dgm:spPr/>
      <dgm:t>
        <a:bodyPr/>
        <a:lstStyle/>
        <a:p>
          <a:endParaRPr lang="es-ES"/>
        </a:p>
      </dgm:t>
    </dgm:pt>
    <dgm:pt modelId="{22C6CBEA-B436-447C-B0ED-0EC2DD06972F}" type="sibTrans" cxnId="{14E85CB5-AA00-4369-8411-FD381FF03D62}">
      <dgm:prSet/>
      <dgm:spPr/>
      <dgm:t>
        <a:bodyPr/>
        <a:lstStyle/>
        <a:p>
          <a:endParaRPr lang="es-ES"/>
        </a:p>
      </dgm:t>
    </dgm:pt>
    <dgm:pt modelId="{0F82F3D0-819B-4135-8C76-24FE89A9D94A}">
      <dgm:prSet phldrT="[Texto]"/>
      <dgm:spPr/>
      <dgm:t>
        <a:bodyPr/>
        <a:lstStyle/>
        <a:p>
          <a:r>
            <a:rPr lang="es-ES" dirty="0" err="1"/>
            <a:t>Pre-screening</a:t>
          </a:r>
          <a:r>
            <a:rPr lang="es-ES" dirty="0"/>
            <a:t> </a:t>
          </a:r>
          <a:r>
            <a:rPr lang="es-ES" dirty="0" err="1"/>
            <a:t>of</a:t>
          </a:r>
          <a:r>
            <a:rPr lang="es-ES" dirty="0"/>
            <a:t> </a:t>
          </a:r>
          <a:r>
            <a:rPr lang="es-ES" dirty="0" err="1"/>
            <a:t>proposals</a:t>
          </a:r>
          <a:endParaRPr lang="es-ES" dirty="0"/>
        </a:p>
      </dgm:t>
    </dgm:pt>
    <dgm:pt modelId="{DCD749F3-A201-489F-95B3-078FC16ACFF9}" type="parTrans" cxnId="{CC2AB632-F402-4783-B03D-955BCF9156A9}">
      <dgm:prSet/>
      <dgm:spPr/>
      <dgm:t>
        <a:bodyPr/>
        <a:lstStyle/>
        <a:p>
          <a:endParaRPr lang="es-ES"/>
        </a:p>
      </dgm:t>
    </dgm:pt>
    <dgm:pt modelId="{FB876FF8-B33F-4116-B52C-C04559A61599}" type="sibTrans" cxnId="{CC2AB632-F402-4783-B03D-955BCF9156A9}">
      <dgm:prSet/>
      <dgm:spPr/>
      <dgm:t>
        <a:bodyPr/>
        <a:lstStyle/>
        <a:p>
          <a:endParaRPr lang="es-ES"/>
        </a:p>
      </dgm:t>
    </dgm:pt>
    <dgm:pt modelId="{EF7CF0A6-7B53-4301-942D-3762C8F9C8F9}">
      <dgm:prSet phldrT="[Texto]"/>
      <dgm:spPr/>
      <dgm:t>
        <a:bodyPr/>
        <a:lstStyle/>
        <a:p>
          <a:r>
            <a:rPr lang="es-ES" dirty="0"/>
            <a:t>Managers </a:t>
          </a:r>
          <a:r>
            <a:rPr lang="en-GB" noProof="0" dirty="0" smtClean="0"/>
            <a:t>Trained</a:t>
          </a:r>
          <a:endParaRPr lang="en-GB" noProof="0" dirty="0"/>
        </a:p>
      </dgm:t>
    </dgm:pt>
    <dgm:pt modelId="{621F1E7B-2BEB-406A-ACCA-805354A902E2}" type="parTrans" cxnId="{AD8769FA-47EC-4E9A-8474-A57A74170C3B}">
      <dgm:prSet/>
      <dgm:spPr/>
      <dgm:t>
        <a:bodyPr/>
        <a:lstStyle/>
        <a:p>
          <a:endParaRPr lang="es-ES"/>
        </a:p>
      </dgm:t>
    </dgm:pt>
    <dgm:pt modelId="{B7D8392E-9906-4577-ACC2-920E63907AB0}" type="sibTrans" cxnId="{AD8769FA-47EC-4E9A-8474-A57A74170C3B}">
      <dgm:prSet/>
      <dgm:spPr/>
      <dgm:t>
        <a:bodyPr/>
        <a:lstStyle/>
        <a:p>
          <a:endParaRPr lang="es-ES"/>
        </a:p>
      </dgm:t>
    </dgm:pt>
    <dgm:pt modelId="{1F8C7932-8538-452C-8CDF-5FE81B4C9310}">
      <dgm:prSet phldrT="[Texto]"/>
      <dgm:spPr/>
      <dgm:t>
        <a:bodyPr/>
        <a:lstStyle/>
        <a:p>
          <a:r>
            <a:rPr lang="es-ES" dirty="0"/>
            <a:t>MSCA </a:t>
          </a:r>
          <a:r>
            <a:rPr lang="es-ES" dirty="0" err="1"/>
            <a:t>Support</a:t>
          </a:r>
          <a:endParaRPr lang="es-ES" dirty="0"/>
        </a:p>
      </dgm:t>
    </dgm:pt>
    <dgm:pt modelId="{F108211C-1D05-4E83-B38C-FAC46DE25B97}" type="sibTrans" cxnId="{DEE1EA9C-9FFA-4504-A0DF-A88CED002B57}">
      <dgm:prSet/>
      <dgm:spPr/>
      <dgm:t>
        <a:bodyPr/>
        <a:lstStyle/>
        <a:p>
          <a:endParaRPr lang="es-ES"/>
        </a:p>
      </dgm:t>
    </dgm:pt>
    <dgm:pt modelId="{D353949A-BDBE-4D47-9C13-E45BE705639F}" type="parTrans" cxnId="{DEE1EA9C-9FFA-4504-A0DF-A88CED002B57}">
      <dgm:prSet/>
      <dgm:spPr/>
      <dgm:t>
        <a:bodyPr/>
        <a:lstStyle/>
        <a:p>
          <a:endParaRPr lang="es-ES"/>
        </a:p>
      </dgm:t>
    </dgm:pt>
    <dgm:pt modelId="{D1E8DA0F-DEC0-4FEC-B7BD-1B178E0803AB}" type="pres">
      <dgm:prSet presAssocID="{F65D0248-3099-42CF-83D2-6B5AE17372D2}" presName="Name0" presStyleCnt="0">
        <dgm:presLayoutVars>
          <dgm:chMax val="1"/>
          <dgm:dir/>
          <dgm:animLvl val="ctr"/>
          <dgm:resizeHandles val="exact"/>
        </dgm:presLayoutVars>
      </dgm:prSet>
      <dgm:spPr/>
      <dgm:t>
        <a:bodyPr/>
        <a:lstStyle/>
        <a:p>
          <a:endParaRPr lang="es-ES"/>
        </a:p>
      </dgm:t>
    </dgm:pt>
    <dgm:pt modelId="{2FB906D6-BE4C-460F-8464-2610E0D613C9}" type="pres">
      <dgm:prSet presAssocID="{1F8C7932-8538-452C-8CDF-5FE81B4C9310}" presName="centerShape" presStyleLbl="node0" presStyleIdx="0" presStyleCnt="1"/>
      <dgm:spPr/>
      <dgm:t>
        <a:bodyPr/>
        <a:lstStyle/>
        <a:p>
          <a:endParaRPr lang="es-ES"/>
        </a:p>
      </dgm:t>
    </dgm:pt>
    <dgm:pt modelId="{BC3CAB72-1511-412E-9C32-D3D497DFA5EC}" type="pres">
      <dgm:prSet presAssocID="{608FFFAA-08C1-4F9C-B5CF-6226EC4A6D46}" presName="node" presStyleLbl="node1" presStyleIdx="0" presStyleCnt="4" custScaleX="187401" custScaleY="121188">
        <dgm:presLayoutVars>
          <dgm:bulletEnabled val="1"/>
        </dgm:presLayoutVars>
      </dgm:prSet>
      <dgm:spPr/>
      <dgm:t>
        <a:bodyPr/>
        <a:lstStyle/>
        <a:p>
          <a:endParaRPr lang="es-ES"/>
        </a:p>
      </dgm:t>
    </dgm:pt>
    <dgm:pt modelId="{459F0A47-3887-4D05-B658-76AC26771B67}" type="pres">
      <dgm:prSet presAssocID="{608FFFAA-08C1-4F9C-B5CF-6226EC4A6D46}" presName="dummy" presStyleCnt="0"/>
      <dgm:spPr/>
    </dgm:pt>
    <dgm:pt modelId="{EBAC3D47-B1E0-4810-BCE2-B6ABD9158376}" type="pres">
      <dgm:prSet presAssocID="{9B5F6B22-7204-4B53-8453-190F6A283317}" presName="sibTrans" presStyleLbl="sibTrans2D1" presStyleIdx="0" presStyleCnt="4"/>
      <dgm:spPr/>
      <dgm:t>
        <a:bodyPr/>
        <a:lstStyle/>
        <a:p>
          <a:endParaRPr lang="es-ES"/>
        </a:p>
      </dgm:t>
    </dgm:pt>
    <dgm:pt modelId="{A10827E4-BAD6-4BFD-861C-210E5830D108}" type="pres">
      <dgm:prSet presAssocID="{DED4BB05-4778-4B18-81F7-85C10CB9E849}" presName="node" presStyleLbl="node1" presStyleIdx="1" presStyleCnt="4" custScaleX="131843">
        <dgm:presLayoutVars>
          <dgm:bulletEnabled val="1"/>
        </dgm:presLayoutVars>
      </dgm:prSet>
      <dgm:spPr/>
      <dgm:t>
        <a:bodyPr/>
        <a:lstStyle/>
        <a:p>
          <a:endParaRPr lang="es-ES"/>
        </a:p>
      </dgm:t>
    </dgm:pt>
    <dgm:pt modelId="{D3BB53D2-7D77-4D53-87D4-4815A3C14997}" type="pres">
      <dgm:prSet presAssocID="{DED4BB05-4778-4B18-81F7-85C10CB9E849}" presName="dummy" presStyleCnt="0"/>
      <dgm:spPr/>
    </dgm:pt>
    <dgm:pt modelId="{3AA0CC05-A23A-48C4-95B1-EFEB8678660A}" type="pres">
      <dgm:prSet presAssocID="{22C6CBEA-B436-447C-B0ED-0EC2DD06972F}" presName="sibTrans" presStyleLbl="sibTrans2D1" presStyleIdx="1" presStyleCnt="4"/>
      <dgm:spPr/>
      <dgm:t>
        <a:bodyPr/>
        <a:lstStyle/>
        <a:p>
          <a:endParaRPr lang="es-ES"/>
        </a:p>
      </dgm:t>
    </dgm:pt>
    <dgm:pt modelId="{23E97895-B7BC-4550-9B91-90A78189A673}" type="pres">
      <dgm:prSet presAssocID="{0F82F3D0-819B-4135-8C76-24FE89A9D94A}" presName="node" presStyleLbl="node1" presStyleIdx="2" presStyleCnt="4" custScaleX="166104">
        <dgm:presLayoutVars>
          <dgm:bulletEnabled val="1"/>
        </dgm:presLayoutVars>
      </dgm:prSet>
      <dgm:spPr/>
      <dgm:t>
        <a:bodyPr/>
        <a:lstStyle/>
        <a:p>
          <a:endParaRPr lang="es-ES"/>
        </a:p>
      </dgm:t>
    </dgm:pt>
    <dgm:pt modelId="{FDC729F5-8E59-40E9-917F-B07AD1FF1CC3}" type="pres">
      <dgm:prSet presAssocID="{0F82F3D0-819B-4135-8C76-24FE89A9D94A}" presName="dummy" presStyleCnt="0"/>
      <dgm:spPr/>
    </dgm:pt>
    <dgm:pt modelId="{6C0E3270-FBA3-408B-94C0-6C3E9B4573CF}" type="pres">
      <dgm:prSet presAssocID="{FB876FF8-B33F-4116-B52C-C04559A61599}" presName="sibTrans" presStyleLbl="sibTrans2D1" presStyleIdx="2" presStyleCnt="4"/>
      <dgm:spPr/>
      <dgm:t>
        <a:bodyPr/>
        <a:lstStyle/>
        <a:p>
          <a:endParaRPr lang="es-ES"/>
        </a:p>
      </dgm:t>
    </dgm:pt>
    <dgm:pt modelId="{0176D506-504E-4EBD-9F04-F0BB93BC824A}" type="pres">
      <dgm:prSet presAssocID="{EF7CF0A6-7B53-4301-942D-3762C8F9C8F9}" presName="node" presStyleLbl="node1" presStyleIdx="3" presStyleCnt="4" custScaleX="122503">
        <dgm:presLayoutVars>
          <dgm:bulletEnabled val="1"/>
        </dgm:presLayoutVars>
      </dgm:prSet>
      <dgm:spPr/>
      <dgm:t>
        <a:bodyPr/>
        <a:lstStyle/>
        <a:p>
          <a:endParaRPr lang="es-ES"/>
        </a:p>
      </dgm:t>
    </dgm:pt>
    <dgm:pt modelId="{6E782AF9-FEBB-4B8F-9697-F2FE905D5844}" type="pres">
      <dgm:prSet presAssocID="{EF7CF0A6-7B53-4301-942D-3762C8F9C8F9}" presName="dummy" presStyleCnt="0"/>
      <dgm:spPr/>
    </dgm:pt>
    <dgm:pt modelId="{5DBDA035-F014-4265-BD4D-E803C6377636}" type="pres">
      <dgm:prSet presAssocID="{B7D8392E-9906-4577-ACC2-920E63907AB0}" presName="sibTrans" presStyleLbl="sibTrans2D1" presStyleIdx="3" presStyleCnt="4"/>
      <dgm:spPr/>
      <dgm:t>
        <a:bodyPr/>
        <a:lstStyle/>
        <a:p>
          <a:endParaRPr lang="es-ES"/>
        </a:p>
      </dgm:t>
    </dgm:pt>
  </dgm:ptLst>
  <dgm:cxnLst>
    <dgm:cxn modelId="{F528D379-BFB0-4595-8342-4FE96F3BD6B2}" type="presOf" srcId="{1F8C7932-8538-452C-8CDF-5FE81B4C9310}" destId="{2FB906D6-BE4C-460F-8464-2610E0D613C9}" srcOrd="0" destOrd="0" presId="urn:microsoft.com/office/officeart/2005/8/layout/radial6"/>
    <dgm:cxn modelId="{AD8769FA-47EC-4E9A-8474-A57A74170C3B}" srcId="{1F8C7932-8538-452C-8CDF-5FE81B4C9310}" destId="{EF7CF0A6-7B53-4301-942D-3762C8F9C8F9}" srcOrd="3" destOrd="0" parTransId="{621F1E7B-2BEB-406A-ACCA-805354A902E2}" sibTransId="{B7D8392E-9906-4577-ACC2-920E63907AB0}"/>
    <dgm:cxn modelId="{26826FBF-9827-4821-BDED-AAF084E733F8}" type="presOf" srcId="{EF7CF0A6-7B53-4301-942D-3762C8F9C8F9}" destId="{0176D506-504E-4EBD-9F04-F0BB93BC824A}" srcOrd="0" destOrd="0" presId="urn:microsoft.com/office/officeart/2005/8/layout/radial6"/>
    <dgm:cxn modelId="{5D01A2AF-8ED0-407F-9790-75E6A13BD9E0}" type="presOf" srcId="{9B5F6B22-7204-4B53-8453-190F6A283317}" destId="{EBAC3D47-B1E0-4810-BCE2-B6ABD9158376}" srcOrd="0" destOrd="0" presId="urn:microsoft.com/office/officeart/2005/8/layout/radial6"/>
    <dgm:cxn modelId="{94D98DB7-CC33-4AD9-B302-54EF4B4A445D}" type="presOf" srcId="{608FFFAA-08C1-4F9C-B5CF-6226EC4A6D46}" destId="{BC3CAB72-1511-412E-9C32-D3D497DFA5EC}" srcOrd="0" destOrd="0" presId="urn:microsoft.com/office/officeart/2005/8/layout/radial6"/>
    <dgm:cxn modelId="{DEE1EA9C-9FFA-4504-A0DF-A88CED002B57}" srcId="{F65D0248-3099-42CF-83D2-6B5AE17372D2}" destId="{1F8C7932-8538-452C-8CDF-5FE81B4C9310}" srcOrd="0" destOrd="0" parTransId="{D353949A-BDBE-4D47-9C13-E45BE705639F}" sibTransId="{F108211C-1D05-4E83-B38C-FAC46DE25B97}"/>
    <dgm:cxn modelId="{6771FE52-9A59-4458-9574-75DAE09B3B49}" type="presOf" srcId="{DED4BB05-4778-4B18-81F7-85C10CB9E849}" destId="{A10827E4-BAD6-4BFD-861C-210E5830D108}" srcOrd="0" destOrd="0" presId="urn:microsoft.com/office/officeart/2005/8/layout/radial6"/>
    <dgm:cxn modelId="{CC2AB632-F402-4783-B03D-955BCF9156A9}" srcId="{1F8C7932-8538-452C-8CDF-5FE81B4C9310}" destId="{0F82F3D0-819B-4135-8C76-24FE89A9D94A}" srcOrd="2" destOrd="0" parTransId="{DCD749F3-A201-489F-95B3-078FC16ACFF9}" sibTransId="{FB876FF8-B33F-4116-B52C-C04559A61599}"/>
    <dgm:cxn modelId="{14E85CB5-AA00-4369-8411-FD381FF03D62}" srcId="{1F8C7932-8538-452C-8CDF-5FE81B4C9310}" destId="{DED4BB05-4778-4B18-81F7-85C10CB9E849}" srcOrd="1" destOrd="0" parTransId="{63F8A26A-7E8B-468F-9C09-4157ECE2E401}" sibTransId="{22C6CBEA-B436-447C-B0ED-0EC2DD06972F}"/>
    <dgm:cxn modelId="{74B5D5C1-ABAC-40F6-A4B8-4DD7296BD817}" type="presOf" srcId="{FB876FF8-B33F-4116-B52C-C04559A61599}" destId="{6C0E3270-FBA3-408B-94C0-6C3E9B4573CF}" srcOrd="0" destOrd="0" presId="urn:microsoft.com/office/officeart/2005/8/layout/radial6"/>
    <dgm:cxn modelId="{E5A09541-B84E-4B0C-A3E1-BF0A3AD4E08C}" type="presOf" srcId="{0F82F3D0-819B-4135-8C76-24FE89A9D94A}" destId="{23E97895-B7BC-4550-9B91-90A78189A673}" srcOrd="0" destOrd="0" presId="urn:microsoft.com/office/officeart/2005/8/layout/radial6"/>
    <dgm:cxn modelId="{AEE27DD8-5A12-49B1-BAF9-1D1493C1117A}" type="presOf" srcId="{B7D8392E-9906-4577-ACC2-920E63907AB0}" destId="{5DBDA035-F014-4265-BD4D-E803C6377636}" srcOrd="0" destOrd="0" presId="urn:microsoft.com/office/officeart/2005/8/layout/radial6"/>
    <dgm:cxn modelId="{D1626740-D3B0-4858-B286-97AFACDE29C8}" srcId="{1F8C7932-8538-452C-8CDF-5FE81B4C9310}" destId="{608FFFAA-08C1-4F9C-B5CF-6226EC4A6D46}" srcOrd="0" destOrd="0" parTransId="{0C5E1813-F025-40DF-B7F6-AA120B5BE1C2}" sibTransId="{9B5F6B22-7204-4B53-8453-190F6A283317}"/>
    <dgm:cxn modelId="{79240895-FF42-4581-A45B-EB9F1B5896FD}" type="presOf" srcId="{F65D0248-3099-42CF-83D2-6B5AE17372D2}" destId="{D1E8DA0F-DEC0-4FEC-B7BD-1B178E0803AB}" srcOrd="0" destOrd="0" presId="urn:microsoft.com/office/officeart/2005/8/layout/radial6"/>
    <dgm:cxn modelId="{B64D4E62-9363-4C9C-A8A6-298B9010A540}" type="presOf" srcId="{22C6CBEA-B436-447C-B0ED-0EC2DD06972F}" destId="{3AA0CC05-A23A-48C4-95B1-EFEB8678660A}" srcOrd="0" destOrd="0" presId="urn:microsoft.com/office/officeart/2005/8/layout/radial6"/>
    <dgm:cxn modelId="{BDAD38CF-E6AF-4069-8A9E-49271485F055}" type="presParOf" srcId="{D1E8DA0F-DEC0-4FEC-B7BD-1B178E0803AB}" destId="{2FB906D6-BE4C-460F-8464-2610E0D613C9}" srcOrd="0" destOrd="0" presId="urn:microsoft.com/office/officeart/2005/8/layout/radial6"/>
    <dgm:cxn modelId="{81C21AB1-8484-4554-9571-9DED97B7992F}" type="presParOf" srcId="{D1E8DA0F-DEC0-4FEC-B7BD-1B178E0803AB}" destId="{BC3CAB72-1511-412E-9C32-D3D497DFA5EC}" srcOrd="1" destOrd="0" presId="urn:microsoft.com/office/officeart/2005/8/layout/radial6"/>
    <dgm:cxn modelId="{88EEA773-B513-4787-8C07-52E15DEB9FD4}" type="presParOf" srcId="{D1E8DA0F-DEC0-4FEC-B7BD-1B178E0803AB}" destId="{459F0A47-3887-4D05-B658-76AC26771B67}" srcOrd="2" destOrd="0" presId="urn:microsoft.com/office/officeart/2005/8/layout/radial6"/>
    <dgm:cxn modelId="{54C0C19F-6517-40FE-8249-53262C75F238}" type="presParOf" srcId="{D1E8DA0F-DEC0-4FEC-B7BD-1B178E0803AB}" destId="{EBAC3D47-B1E0-4810-BCE2-B6ABD9158376}" srcOrd="3" destOrd="0" presId="urn:microsoft.com/office/officeart/2005/8/layout/radial6"/>
    <dgm:cxn modelId="{CFBEA375-9E36-47BD-9EC3-AC51E03D9DB7}" type="presParOf" srcId="{D1E8DA0F-DEC0-4FEC-B7BD-1B178E0803AB}" destId="{A10827E4-BAD6-4BFD-861C-210E5830D108}" srcOrd="4" destOrd="0" presId="urn:microsoft.com/office/officeart/2005/8/layout/radial6"/>
    <dgm:cxn modelId="{E8A47750-2CF1-4080-B04B-C3F14BB42822}" type="presParOf" srcId="{D1E8DA0F-DEC0-4FEC-B7BD-1B178E0803AB}" destId="{D3BB53D2-7D77-4D53-87D4-4815A3C14997}" srcOrd="5" destOrd="0" presId="urn:microsoft.com/office/officeart/2005/8/layout/radial6"/>
    <dgm:cxn modelId="{2312F246-3CC1-4848-A076-E17978D9F7F7}" type="presParOf" srcId="{D1E8DA0F-DEC0-4FEC-B7BD-1B178E0803AB}" destId="{3AA0CC05-A23A-48C4-95B1-EFEB8678660A}" srcOrd="6" destOrd="0" presId="urn:microsoft.com/office/officeart/2005/8/layout/radial6"/>
    <dgm:cxn modelId="{67321DA4-F4CC-4FE3-A166-34A904ED9BBA}" type="presParOf" srcId="{D1E8DA0F-DEC0-4FEC-B7BD-1B178E0803AB}" destId="{23E97895-B7BC-4550-9B91-90A78189A673}" srcOrd="7" destOrd="0" presId="urn:microsoft.com/office/officeart/2005/8/layout/radial6"/>
    <dgm:cxn modelId="{6485586A-E687-4C7C-AF09-B80319DE20C3}" type="presParOf" srcId="{D1E8DA0F-DEC0-4FEC-B7BD-1B178E0803AB}" destId="{FDC729F5-8E59-40E9-917F-B07AD1FF1CC3}" srcOrd="8" destOrd="0" presId="urn:microsoft.com/office/officeart/2005/8/layout/radial6"/>
    <dgm:cxn modelId="{AEE30DCD-421F-492A-8B5E-CFD54AB6E3C4}" type="presParOf" srcId="{D1E8DA0F-DEC0-4FEC-B7BD-1B178E0803AB}" destId="{6C0E3270-FBA3-408B-94C0-6C3E9B4573CF}" srcOrd="9" destOrd="0" presId="urn:microsoft.com/office/officeart/2005/8/layout/radial6"/>
    <dgm:cxn modelId="{B7EBC02F-B939-42D2-9868-B4B2E1B6306D}" type="presParOf" srcId="{D1E8DA0F-DEC0-4FEC-B7BD-1B178E0803AB}" destId="{0176D506-504E-4EBD-9F04-F0BB93BC824A}" srcOrd="10" destOrd="0" presId="urn:microsoft.com/office/officeart/2005/8/layout/radial6"/>
    <dgm:cxn modelId="{716F6BD0-30B5-4355-992B-DF472E3BCEFB}" type="presParOf" srcId="{D1E8DA0F-DEC0-4FEC-B7BD-1B178E0803AB}" destId="{6E782AF9-FEBB-4B8F-9697-F2FE905D5844}" srcOrd="11" destOrd="0" presId="urn:microsoft.com/office/officeart/2005/8/layout/radial6"/>
    <dgm:cxn modelId="{03AC2621-E0A3-4959-84C6-70DBB07B8ED5}" type="presParOf" srcId="{D1E8DA0F-DEC0-4FEC-B7BD-1B178E0803AB}" destId="{5DBDA035-F014-4265-BD4D-E803C6377636}"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347AF1-0CB2-4492-B221-E4F625AECFE6}" type="doc">
      <dgm:prSet loTypeId="urn:microsoft.com/office/officeart/2005/8/layout/vList4" loCatId="list" qsTypeId="urn:microsoft.com/office/officeart/2005/8/quickstyle/simple1" qsCatId="simple" csTypeId="urn:microsoft.com/office/officeart/2005/8/colors/accent2_2" csCatId="accent2" phldr="1"/>
      <dgm:spPr/>
      <dgm:t>
        <a:bodyPr/>
        <a:lstStyle/>
        <a:p>
          <a:endParaRPr lang="es-ES"/>
        </a:p>
      </dgm:t>
    </dgm:pt>
    <dgm:pt modelId="{E17DD22B-E981-4BB1-A5A4-7C5481831164}">
      <dgm:prSet phldrT="[Texto]" custT="1"/>
      <dgm:spPr>
        <a:noFill/>
        <a:ln>
          <a:solidFill>
            <a:schemeClr val="tx2"/>
          </a:solidFill>
        </a:ln>
      </dgm:spPr>
      <dgm:t>
        <a:bodyPr/>
        <a:lstStyle/>
        <a:p>
          <a:r>
            <a:rPr lang="es-ES" sz="1800" b="1" dirty="0" smtClean="0">
              <a:solidFill>
                <a:schemeClr val="tx2"/>
              </a:solidFill>
              <a:latin typeface="+mn-lt"/>
              <a:ea typeface="Verdana" pitchFamily="34" charset="0"/>
              <a:cs typeface="Verdana" pitchFamily="34" charset="0"/>
            </a:rPr>
            <a:t>ACADEMIC SECTOR</a:t>
          </a:r>
          <a:endParaRPr lang="es-ES" sz="1800" b="1" dirty="0">
            <a:solidFill>
              <a:schemeClr val="tx2"/>
            </a:solidFill>
            <a:latin typeface="+mn-lt"/>
            <a:ea typeface="Verdana" pitchFamily="34" charset="0"/>
            <a:cs typeface="Verdana" pitchFamily="34" charset="0"/>
          </a:endParaRPr>
        </a:p>
      </dgm:t>
    </dgm:pt>
    <dgm:pt modelId="{C91E002F-EF47-439C-B469-622E01BA6167}" type="parTrans" cxnId="{B8AE17BB-65DA-42F0-93D5-8CC9EAD5CB8A}">
      <dgm:prSet/>
      <dgm:spPr/>
      <dgm:t>
        <a:bodyPr/>
        <a:lstStyle/>
        <a:p>
          <a:endParaRPr lang="es-ES"/>
        </a:p>
      </dgm:t>
    </dgm:pt>
    <dgm:pt modelId="{B88CED5A-0C0D-4B00-BE92-3B8B0E943C0E}" type="sibTrans" cxnId="{B8AE17BB-65DA-42F0-93D5-8CC9EAD5CB8A}">
      <dgm:prSet/>
      <dgm:spPr/>
      <dgm:t>
        <a:bodyPr/>
        <a:lstStyle/>
        <a:p>
          <a:endParaRPr lang="es-ES"/>
        </a:p>
      </dgm:t>
    </dgm:pt>
    <dgm:pt modelId="{C9354A1D-494C-4D73-A36A-6D081F1AC6B1}">
      <dgm:prSet phldrT="[Texto]" custT="1"/>
      <dgm:spPr>
        <a:noFill/>
        <a:ln>
          <a:solidFill>
            <a:schemeClr val="tx2"/>
          </a:solidFill>
        </a:ln>
      </dgm:spPr>
      <dgm:t>
        <a:bodyPr/>
        <a:lstStyle/>
        <a:p>
          <a:pPr algn="just"/>
          <a:r>
            <a:rPr lang="fr-BE" sz="1600" dirty="0" smtClean="0">
              <a:solidFill>
                <a:schemeClr val="tx2"/>
              </a:solidFill>
              <a:ea typeface="Verdana" panose="020B0604030504040204" pitchFamily="34" charset="0"/>
              <a:cs typeface="Verdana" panose="020B0604030504040204" pitchFamily="34" charset="0"/>
            </a:rPr>
            <a:t>public or </a:t>
          </a:r>
          <a:r>
            <a:rPr lang="fr-BE" sz="1600" dirty="0" err="1" smtClean="0">
              <a:solidFill>
                <a:schemeClr val="tx2"/>
              </a:solidFill>
              <a:ea typeface="Verdana" panose="020B0604030504040204" pitchFamily="34" charset="0"/>
              <a:cs typeface="Verdana" panose="020B0604030504040204" pitchFamily="34" charset="0"/>
            </a:rPr>
            <a:t>private</a:t>
          </a:r>
          <a:r>
            <a:rPr lang="fr-BE" sz="1600" dirty="0" smtClean="0">
              <a:solidFill>
                <a:schemeClr val="tx2"/>
              </a:solidFill>
              <a:ea typeface="Verdana" panose="020B0604030504040204" pitchFamily="34" charset="0"/>
              <a:cs typeface="Verdana" panose="020B0604030504040204" pitchFamily="34" charset="0"/>
            </a:rPr>
            <a:t> High Education Institutions (HEI) </a:t>
          </a:r>
          <a:r>
            <a:rPr lang="fr-BE" sz="1600" dirty="0" err="1" smtClean="0">
              <a:solidFill>
                <a:schemeClr val="tx2"/>
              </a:solidFill>
              <a:ea typeface="Verdana" panose="020B0604030504040204" pitchFamily="34" charset="0"/>
              <a:cs typeface="Verdana" panose="020B0604030504040204" pitchFamily="34" charset="0"/>
            </a:rPr>
            <a:t>awarding</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academic</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degrees</a:t>
          </a:r>
          <a:endParaRPr lang="es-ES" sz="1600" dirty="0">
            <a:solidFill>
              <a:schemeClr val="tx2"/>
            </a:solidFill>
            <a:latin typeface="+mn-lt"/>
          </a:endParaRPr>
        </a:p>
      </dgm:t>
    </dgm:pt>
    <dgm:pt modelId="{82D1F793-8891-4400-A4A4-6BBF26496F1C}" type="parTrans" cxnId="{642C5475-75D7-407E-AD1C-C4A5015F8DE1}">
      <dgm:prSet/>
      <dgm:spPr/>
      <dgm:t>
        <a:bodyPr/>
        <a:lstStyle/>
        <a:p>
          <a:endParaRPr lang="es-ES"/>
        </a:p>
      </dgm:t>
    </dgm:pt>
    <dgm:pt modelId="{46A7EA2D-9481-4B83-9E1A-CAED7570C172}" type="sibTrans" cxnId="{642C5475-75D7-407E-AD1C-C4A5015F8DE1}">
      <dgm:prSet/>
      <dgm:spPr/>
      <dgm:t>
        <a:bodyPr/>
        <a:lstStyle/>
        <a:p>
          <a:endParaRPr lang="es-ES"/>
        </a:p>
      </dgm:t>
    </dgm:pt>
    <dgm:pt modelId="{62885794-7E41-46F0-9AC9-7C5018E647E7}">
      <dgm:prSet phldrT="[Texto]" custT="1"/>
      <dgm:spPr>
        <a:noFill/>
        <a:ln>
          <a:solidFill>
            <a:schemeClr val="tx2"/>
          </a:solidFill>
        </a:ln>
      </dgm:spPr>
      <dgm:t>
        <a:bodyPr/>
        <a:lstStyle/>
        <a:p>
          <a:r>
            <a:rPr lang="es-ES" sz="1800" b="1" dirty="0" smtClean="0">
              <a:solidFill>
                <a:schemeClr val="tx2"/>
              </a:solidFill>
              <a:latin typeface="+mn-lt"/>
              <a:ea typeface="Verdana" pitchFamily="34" charset="0"/>
              <a:cs typeface="Verdana" pitchFamily="34" charset="0"/>
            </a:rPr>
            <a:t>NON –ACADEMIC SECTOR</a:t>
          </a:r>
        </a:p>
        <a:p>
          <a:endParaRPr lang="es-ES" sz="1800" b="1" dirty="0" smtClean="0">
            <a:solidFill>
              <a:schemeClr val="tx2"/>
            </a:solidFill>
            <a:latin typeface="+mn-lt"/>
            <a:ea typeface="Verdana" pitchFamily="34" charset="0"/>
            <a:cs typeface="Verdana" pitchFamily="34" charset="0"/>
          </a:endParaRPr>
        </a:p>
        <a:p>
          <a:r>
            <a:rPr lang="fr-BE" sz="1600" dirty="0" err="1" smtClean="0">
              <a:solidFill>
                <a:schemeClr val="tx2"/>
              </a:solidFill>
              <a:ea typeface="Verdana" panose="020B0604030504040204" pitchFamily="34" charset="0"/>
              <a:cs typeface="Verdana" panose="020B0604030504040204" pitchFamily="34" charset="0"/>
            </a:rPr>
            <a:t>Any</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other</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socio-economic</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actor</a:t>
          </a:r>
          <a:r>
            <a:rPr lang="fr-BE" sz="1600" dirty="0" smtClean="0">
              <a:solidFill>
                <a:schemeClr val="tx2"/>
              </a:solidFill>
              <a:ea typeface="Verdana" panose="020B0604030504040204" pitchFamily="34" charset="0"/>
              <a:cs typeface="Verdana" panose="020B0604030504040204" pitchFamily="34" charset="0"/>
            </a:rPr>
            <a:t> not </a:t>
          </a:r>
          <a:r>
            <a:rPr lang="fr-BE" sz="1600" dirty="0" err="1" smtClean="0">
              <a:solidFill>
                <a:schemeClr val="tx2"/>
              </a:solidFill>
              <a:ea typeface="Verdana" panose="020B0604030504040204" pitchFamily="34" charset="0"/>
              <a:cs typeface="Verdana" panose="020B0604030504040204" pitchFamily="34" charset="0"/>
            </a:rPr>
            <a:t>included</a:t>
          </a:r>
          <a:r>
            <a:rPr lang="fr-BE" sz="1600" dirty="0" smtClean="0">
              <a:solidFill>
                <a:schemeClr val="tx2"/>
              </a:solidFill>
              <a:ea typeface="Verdana" panose="020B0604030504040204" pitchFamily="34" charset="0"/>
              <a:cs typeface="Verdana" panose="020B0604030504040204" pitchFamily="34" charset="0"/>
            </a:rPr>
            <a:t> in the </a:t>
          </a:r>
          <a:r>
            <a:rPr lang="fr-BE" sz="1600" dirty="0" err="1" smtClean="0">
              <a:solidFill>
                <a:schemeClr val="tx2"/>
              </a:solidFill>
              <a:ea typeface="Verdana" panose="020B0604030504040204" pitchFamily="34" charset="0"/>
              <a:cs typeface="Verdana" panose="020B0604030504040204" pitchFamily="34" charset="0"/>
            </a:rPr>
            <a:t>academic</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sector</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definition</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i.e</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SMEs</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enterprises</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NGOs</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hospitals</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government</a:t>
          </a:r>
          <a:r>
            <a:rPr lang="fr-BE" sz="1600" dirty="0" smtClean="0">
              <a:solidFill>
                <a:schemeClr val="tx2"/>
              </a:solidFill>
              <a:ea typeface="Verdana" panose="020B0604030504040204" pitchFamily="34" charset="0"/>
              <a:cs typeface="Verdana" panose="020B0604030504040204" pitchFamily="34" charset="0"/>
            </a:rPr>
            <a:t> bodies, </a:t>
          </a:r>
          <a:r>
            <a:rPr lang="fr-BE" sz="1600" dirty="0" err="1" smtClean="0">
              <a:solidFill>
                <a:schemeClr val="tx2"/>
              </a:solidFill>
              <a:ea typeface="Verdana" panose="020B0604030504040204" pitchFamily="34" charset="0"/>
              <a:cs typeface="Verdana" panose="020B0604030504040204" pitchFamily="34" charset="0"/>
            </a:rPr>
            <a:t>museums</a:t>
          </a:r>
          <a:r>
            <a:rPr lang="fr-BE" sz="1600" dirty="0" smtClean="0">
              <a:solidFill>
                <a:schemeClr val="tx2"/>
              </a:solidFill>
              <a:ea typeface="Verdana" panose="020B0604030504040204" pitchFamily="34" charset="0"/>
              <a:cs typeface="Verdana" panose="020B0604030504040204" pitchFamily="34" charset="0"/>
            </a:rPr>
            <a:t>…)</a:t>
          </a:r>
          <a:endParaRPr lang="es-ES" sz="1600" b="1" dirty="0">
            <a:solidFill>
              <a:schemeClr val="tx2"/>
            </a:solidFill>
            <a:latin typeface="+mn-lt"/>
            <a:ea typeface="Verdana" pitchFamily="34" charset="0"/>
            <a:cs typeface="Verdana" pitchFamily="34" charset="0"/>
          </a:endParaRPr>
        </a:p>
      </dgm:t>
    </dgm:pt>
    <dgm:pt modelId="{2320142E-64BA-4892-9BE0-9A6E4400E5CD}" type="parTrans" cxnId="{BE4815EE-0F72-4F41-8580-A2CBA657D384}">
      <dgm:prSet/>
      <dgm:spPr/>
      <dgm:t>
        <a:bodyPr/>
        <a:lstStyle/>
        <a:p>
          <a:endParaRPr lang="es-ES"/>
        </a:p>
      </dgm:t>
    </dgm:pt>
    <dgm:pt modelId="{144F60D1-0FB9-487E-8F1A-7481E657684F}" type="sibTrans" cxnId="{BE4815EE-0F72-4F41-8580-A2CBA657D384}">
      <dgm:prSet/>
      <dgm:spPr/>
      <dgm:t>
        <a:bodyPr/>
        <a:lstStyle/>
        <a:p>
          <a:endParaRPr lang="es-ES"/>
        </a:p>
      </dgm:t>
    </dgm:pt>
    <dgm:pt modelId="{C42DC93C-88FA-3E46-8841-071563243B54}">
      <dgm:prSet phldrT="[Texto]" custT="1"/>
      <dgm:spPr>
        <a:noFill/>
        <a:ln>
          <a:solidFill>
            <a:schemeClr val="tx2"/>
          </a:solidFill>
        </a:ln>
      </dgm:spPr>
      <dgm:t>
        <a:bodyPr/>
        <a:lstStyle/>
        <a:p>
          <a:pPr algn="just"/>
          <a:r>
            <a:rPr lang="fr-BE" sz="1600" dirty="0" smtClean="0">
              <a:solidFill>
                <a:schemeClr val="tx2"/>
              </a:solidFill>
              <a:ea typeface="Verdana" panose="020B0604030504040204" pitchFamily="34" charset="0"/>
              <a:cs typeface="Verdana" panose="020B0604030504040204" pitchFamily="34" charset="0"/>
            </a:rPr>
            <a:t>public or </a:t>
          </a:r>
          <a:r>
            <a:rPr lang="fr-BE" sz="1600" dirty="0" err="1" smtClean="0">
              <a:solidFill>
                <a:schemeClr val="tx2"/>
              </a:solidFill>
              <a:ea typeface="Verdana" panose="020B0604030504040204" pitchFamily="34" charset="0"/>
              <a:cs typeface="Verdana" panose="020B0604030504040204" pitchFamily="34" charset="0"/>
            </a:rPr>
            <a:t>private</a:t>
          </a:r>
          <a:r>
            <a:rPr lang="fr-BE" sz="1600" dirty="0" smtClean="0">
              <a:solidFill>
                <a:schemeClr val="tx2"/>
              </a:solidFill>
              <a:ea typeface="Verdana" panose="020B0604030504040204" pitchFamily="34" charset="0"/>
              <a:cs typeface="Verdana" panose="020B0604030504040204" pitchFamily="34" charset="0"/>
            </a:rPr>
            <a:t> non-profit </a:t>
          </a:r>
          <a:r>
            <a:rPr lang="fr-BE" sz="1600" dirty="0" err="1" smtClean="0">
              <a:solidFill>
                <a:schemeClr val="tx2"/>
              </a:solidFill>
              <a:ea typeface="Verdana" panose="020B0604030504040204" pitchFamily="34" charset="0"/>
              <a:cs typeface="Verdana" panose="020B0604030504040204" pitchFamily="34" charset="0"/>
            </a:rPr>
            <a:t>research</a:t>
          </a:r>
          <a:r>
            <a:rPr lang="fr-BE" sz="1600" dirty="0" smtClean="0">
              <a:solidFill>
                <a:schemeClr val="tx2"/>
              </a:solidFill>
              <a:ea typeface="Verdana" panose="020B0604030504040204" pitchFamily="34" charset="0"/>
              <a:cs typeface="Verdana" panose="020B0604030504040204" pitchFamily="34" charset="0"/>
            </a:rPr>
            <a:t> organisations </a:t>
          </a:r>
          <a:r>
            <a:rPr lang="fr-BE" sz="1600" dirty="0" err="1" smtClean="0">
              <a:solidFill>
                <a:schemeClr val="tx2"/>
              </a:solidFill>
              <a:ea typeface="Verdana" panose="020B0604030504040204" pitchFamily="34" charset="0"/>
              <a:cs typeface="Verdana" panose="020B0604030504040204" pitchFamily="34" charset="0"/>
            </a:rPr>
            <a:t>whose</a:t>
          </a:r>
          <a:r>
            <a:rPr lang="fr-BE" sz="1600" dirty="0" smtClean="0">
              <a:solidFill>
                <a:schemeClr val="tx2"/>
              </a:solidFill>
              <a:ea typeface="Verdana" panose="020B0604030504040204" pitchFamily="34" charset="0"/>
              <a:cs typeface="Verdana" panose="020B0604030504040204" pitchFamily="34" charset="0"/>
            </a:rPr>
            <a:t> principal mission </a:t>
          </a:r>
          <a:r>
            <a:rPr lang="fr-BE" sz="1600" dirty="0" err="1" smtClean="0">
              <a:solidFill>
                <a:schemeClr val="tx2"/>
              </a:solidFill>
              <a:ea typeface="Verdana" panose="020B0604030504040204" pitchFamily="34" charset="0"/>
              <a:cs typeface="Verdana" panose="020B0604030504040204" pitchFamily="34" charset="0"/>
            </a:rPr>
            <a:t>is</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research</a:t>
          </a:r>
          <a:endParaRPr lang="es-ES" sz="1600" dirty="0">
            <a:solidFill>
              <a:schemeClr val="tx2"/>
            </a:solidFill>
            <a:latin typeface="+mn-lt"/>
          </a:endParaRPr>
        </a:p>
      </dgm:t>
    </dgm:pt>
    <dgm:pt modelId="{1FCA57A9-B2F7-EB4D-9BD0-EA94FAE94472}" type="parTrans" cxnId="{9A58FBD9-E385-E849-B9B9-329E1164997D}">
      <dgm:prSet/>
      <dgm:spPr/>
      <dgm:t>
        <a:bodyPr/>
        <a:lstStyle/>
        <a:p>
          <a:endParaRPr lang="es-ES_tradnl"/>
        </a:p>
      </dgm:t>
    </dgm:pt>
    <dgm:pt modelId="{99B80A58-E677-254E-BCD3-C5CB1B4C1C2D}" type="sibTrans" cxnId="{9A58FBD9-E385-E849-B9B9-329E1164997D}">
      <dgm:prSet/>
      <dgm:spPr/>
      <dgm:t>
        <a:bodyPr/>
        <a:lstStyle/>
        <a:p>
          <a:endParaRPr lang="es-ES_tradnl"/>
        </a:p>
      </dgm:t>
    </dgm:pt>
    <dgm:pt modelId="{33AC023A-E9CA-864B-8171-AC6D925BAB07}">
      <dgm:prSet phldrT="[Texto]" custT="1"/>
      <dgm:spPr>
        <a:noFill/>
        <a:ln>
          <a:solidFill>
            <a:schemeClr val="tx2"/>
          </a:solidFill>
        </a:ln>
      </dgm:spPr>
      <dgm:t>
        <a:bodyPr/>
        <a:lstStyle/>
        <a:p>
          <a:pPr algn="just"/>
          <a:r>
            <a:rPr lang="fr-BE" sz="1600" dirty="0" smtClean="0">
              <a:solidFill>
                <a:schemeClr val="tx2"/>
              </a:solidFill>
              <a:ea typeface="Verdana" panose="020B0604030504040204" pitchFamily="34" charset="0"/>
              <a:cs typeface="Verdana" panose="020B0604030504040204" pitchFamily="34" charset="0"/>
            </a:rPr>
            <a:t>International </a:t>
          </a:r>
          <a:r>
            <a:rPr lang="fr-BE" sz="1600" dirty="0" err="1" smtClean="0">
              <a:solidFill>
                <a:schemeClr val="tx2"/>
              </a:solidFill>
              <a:ea typeface="Verdana" panose="020B0604030504040204" pitchFamily="34" charset="0"/>
              <a:cs typeface="Verdana" panose="020B0604030504040204" pitchFamily="34" charset="0"/>
            </a:rPr>
            <a:t>European</a:t>
          </a:r>
          <a:r>
            <a:rPr lang="fr-BE" sz="1600" dirty="0" smtClean="0">
              <a:solidFill>
                <a:schemeClr val="tx2"/>
              </a:solidFill>
              <a:ea typeface="Verdana" panose="020B0604030504040204" pitchFamily="34" charset="0"/>
              <a:cs typeface="Verdana" panose="020B0604030504040204" pitchFamily="34" charset="0"/>
            </a:rPr>
            <a:t> </a:t>
          </a:r>
          <a:r>
            <a:rPr lang="fr-BE" sz="1600" dirty="0" err="1" smtClean="0">
              <a:solidFill>
                <a:schemeClr val="tx2"/>
              </a:solidFill>
              <a:ea typeface="Verdana" panose="020B0604030504040204" pitchFamily="34" charset="0"/>
              <a:cs typeface="Verdana" panose="020B0604030504040204" pitchFamily="34" charset="0"/>
            </a:rPr>
            <a:t>interest</a:t>
          </a:r>
          <a:r>
            <a:rPr lang="fr-BE" sz="1600" dirty="0" smtClean="0">
              <a:solidFill>
                <a:schemeClr val="tx2"/>
              </a:solidFill>
              <a:ea typeface="Verdana" panose="020B0604030504040204" pitchFamily="34" charset="0"/>
              <a:cs typeface="Verdana" panose="020B0604030504040204" pitchFamily="34" charset="0"/>
            </a:rPr>
            <a:t> organisations </a:t>
          </a:r>
          <a:r>
            <a:rPr lang="fr-BE" sz="1600" dirty="0" smtClean="0">
              <a:solidFill>
                <a:schemeClr val="tx2"/>
              </a:solidFill>
              <a:latin typeface="+mn-lt"/>
              <a:ea typeface="Verdana" panose="020B0604030504040204" pitchFamily="34" charset="0"/>
              <a:cs typeface="Verdana" panose="020B0604030504040204" pitchFamily="34" charset="0"/>
            </a:rPr>
            <a:t>(</a:t>
          </a:r>
          <a:r>
            <a:rPr lang="fr-BE" sz="1600" dirty="0" err="1" smtClean="0">
              <a:solidFill>
                <a:schemeClr val="tx2"/>
              </a:solidFill>
              <a:latin typeface="+mn-lt"/>
              <a:ea typeface="Verdana" panose="020B0604030504040204" pitchFamily="34" charset="0"/>
              <a:cs typeface="Verdana" panose="020B0604030504040204" pitchFamily="34" charset="0"/>
            </a:rPr>
            <a:t>IEIOs</a:t>
          </a:r>
          <a:r>
            <a:rPr lang="fr-BE" sz="1600" dirty="0" smtClean="0">
              <a:solidFill>
                <a:schemeClr val="tx2"/>
              </a:solidFill>
              <a:latin typeface="+mn-lt"/>
              <a:ea typeface="Verdana" panose="020B0604030504040204" pitchFamily="34" charset="0"/>
              <a:cs typeface="Verdana" panose="020B0604030504040204" pitchFamily="34" charset="0"/>
            </a:rPr>
            <a:t>) </a:t>
          </a:r>
          <a:r>
            <a:rPr lang="fr-BE" sz="1600" dirty="0" smtClean="0">
              <a:latin typeface="+mn-lt"/>
              <a:ea typeface="Verdana" panose="020B0604030504040204" pitchFamily="34" charset="0"/>
              <a:cs typeface="Verdana" panose="020B0604030504040204" pitchFamily="34" charset="0"/>
              <a:hlinkClick xmlns:r="http://schemas.openxmlformats.org/officeDocument/2006/relationships" r:id="rId1"/>
            </a:rPr>
            <a:t>http://eiroforum.org/</a:t>
          </a:r>
          <a:r>
            <a:rPr lang="fr-BE" sz="1600" dirty="0" smtClean="0">
              <a:latin typeface="+mn-lt"/>
              <a:ea typeface="Verdana" panose="020B0604030504040204" pitchFamily="34" charset="0"/>
              <a:cs typeface="Verdana" panose="020B0604030504040204" pitchFamily="34" charset="0"/>
            </a:rPr>
            <a:t> </a:t>
          </a:r>
          <a:endParaRPr lang="es-ES" sz="1600" dirty="0">
            <a:latin typeface="+mn-lt"/>
          </a:endParaRPr>
        </a:p>
      </dgm:t>
    </dgm:pt>
    <dgm:pt modelId="{BF1C344F-DF37-194C-BA50-2B7C41A66C6D}" type="parTrans" cxnId="{F19D0A24-CB8E-0740-8ADD-43A91F45CE61}">
      <dgm:prSet/>
      <dgm:spPr/>
      <dgm:t>
        <a:bodyPr/>
        <a:lstStyle/>
        <a:p>
          <a:endParaRPr lang="es-ES_tradnl"/>
        </a:p>
      </dgm:t>
    </dgm:pt>
    <dgm:pt modelId="{F9E993BD-F09F-714C-8E93-DD86F0067F8A}" type="sibTrans" cxnId="{F19D0A24-CB8E-0740-8ADD-43A91F45CE61}">
      <dgm:prSet/>
      <dgm:spPr/>
      <dgm:t>
        <a:bodyPr/>
        <a:lstStyle/>
        <a:p>
          <a:endParaRPr lang="es-ES_tradnl"/>
        </a:p>
      </dgm:t>
    </dgm:pt>
    <dgm:pt modelId="{540581AC-B142-4E25-BB79-7D8EC3BD8D95}" type="pres">
      <dgm:prSet presAssocID="{2A347AF1-0CB2-4492-B221-E4F625AECFE6}" presName="linear" presStyleCnt="0">
        <dgm:presLayoutVars>
          <dgm:dir/>
          <dgm:resizeHandles val="exact"/>
        </dgm:presLayoutVars>
      </dgm:prSet>
      <dgm:spPr/>
      <dgm:t>
        <a:bodyPr/>
        <a:lstStyle/>
        <a:p>
          <a:endParaRPr lang="en-GB"/>
        </a:p>
      </dgm:t>
    </dgm:pt>
    <dgm:pt modelId="{72B4BA45-2FDF-4729-957E-0F7FC3AE3892}" type="pres">
      <dgm:prSet presAssocID="{E17DD22B-E981-4BB1-A5A4-7C5481831164}" presName="comp" presStyleCnt="0"/>
      <dgm:spPr/>
      <dgm:t>
        <a:bodyPr/>
        <a:lstStyle/>
        <a:p>
          <a:endParaRPr lang="en-GB"/>
        </a:p>
      </dgm:t>
    </dgm:pt>
    <dgm:pt modelId="{573EB9E2-E348-4467-98CE-B96D3C4F3687}" type="pres">
      <dgm:prSet presAssocID="{E17DD22B-E981-4BB1-A5A4-7C5481831164}" presName="box" presStyleLbl="node1" presStyleIdx="0" presStyleCnt="2"/>
      <dgm:spPr/>
      <dgm:t>
        <a:bodyPr/>
        <a:lstStyle/>
        <a:p>
          <a:endParaRPr lang="en-GB"/>
        </a:p>
      </dgm:t>
    </dgm:pt>
    <dgm:pt modelId="{BD6E84AB-9B27-42F0-BA73-88A27D63BC06}" type="pres">
      <dgm:prSet presAssocID="{E17DD22B-E981-4BB1-A5A4-7C5481831164}" presName="img" presStyleLbl="fgImgPlace1" presStyleIdx="0"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dgm:spPr>
      <dgm:t>
        <a:bodyPr/>
        <a:lstStyle/>
        <a:p>
          <a:endParaRPr lang="en-GB"/>
        </a:p>
      </dgm:t>
    </dgm:pt>
    <dgm:pt modelId="{42A8D718-14AF-4ED8-8275-205365AAC05F}" type="pres">
      <dgm:prSet presAssocID="{E17DD22B-E981-4BB1-A5A4-7C5481831164}" presName="text" presStyleLbl="node1" presStyleIdx="0" presStyleCnt="2">
        <dgm:presLayoutVars>
          <dgm:bulletEnabled val="1"/>
        </dgm:presLayoutVars>
      </dgm:prSet>
      <dgm:spPr/>
      <dgm:t>
        <a:bodyPr/>
        <a:lstStyle/>
        <a:p>
          <a:endParaRPr lang="en-GB"/>
        </a:p>
      </dgm:t>
    </dgm:pt>
    <dgm:pt modelId="{72DFA56E-99C9-4BDB-9A6E-722508DE70BC}" type="pres">
      <dgm:prSet presAssocID="{B88CED5A-0C0D-4B00-BE92-3B8B0E943C0E}" presName="spacer" presStyleCnt="0"/>
      <dgm:spPr/>
      <dgm:t>
        <a:bodyPr/>
        <a:lstStyle/>
        <a:p>
          <a:endParaRPr lang="en-GB"/>
        </a:p>
      </dgm:t>
    </dgm:pt>
    <dgm:pt modelId="{512B1E08-8223-4BA8-9B5A-57F2EF36F4BB}" type="pres">
      <dgm:prSet presAssocID="{62885794-7E41-46F0-9AC9-7C5018E647E7}" presName="comp" presStyleCnt="0"/>
      <dgm:spPr/>
      <dgm:t>
        <a:bodyPr/>
        <a:lstStyle/>
        <a:p>
          <a:endParaRPr lang="en-GB"/>
        </a:p>
      </dgm:t>
    </dgm:pt>
    <dgm:pt modelId="{5E642C4A-BB35-44E2-825A-4CB509BD6B2B}" type="pres">
      <dgm:prSet presAssocID="{62885794-7E41-46F0-9AC9-7C5018E647E7}" presName="box" presStyleLbl="node1" presStyleIdx="1" presStyleCnt="2"/>
      <dgm:spPr/>
      <dgm:t>
        <a:bodyPr/>
        <a:lstStyle/>
        <a:p>
          <a:endParaRPr lang="en-GB"/>
        </a:p>
      </dgm:t>
    </dgm:pt>
    <dgm:pt modelId="{F5D752E9-F6B8-4D7C-AF33-60187E9C7414}" type="pres">
      <dgm:prSet presAssocID="{62885794-7E41-46F0-9AC9-7C5018E647E7}" presName="img" presStyleLbl="fgImgPlace1" presStyleIdx="1" presStyleCnt="2"/>
      <dgm:spPr>
        <a:blipFill>
          <a:blip xmlns:r="http://schemas.openxmlformats.org/officeDocument/2006/relationships" r:embed="rId3">
            <a:extLst>
              <a:ext uri="{28A0092B-C50C-407E-A947-70E740481C1C}">
                <a14:useLocalDpi xmlns:a14="http://schemas.microsoft.com/office/drawing/2010/main" val="0"/>
              </a:ext>
            </a:extLst>
          </a:blip>
          <a:srcRect/>
          <a:stretch>
            <a:fillRect l="-52000" r="-52000"/>
          </a:stretch>
        </a:blipFill>
      </dgm:spPr>
      <dgm:t>
        <a:bodyPr/>
        <a:lstStyle/>
        <a:p>
          <a:endParaRPr lang="en-GB"/>
        </a:p>
      </dgm:t>
    </dgm:pt>
    <dgm:pt modelId="{FA370B86-F2F2-4082-B015-7D55A306B4E9}" type="pres">
      <dgm:prSet presAssocID="{62885794-7E41-46F0-9AC9-7C5018E647E7}" presName="text" presStyleLbl="node1" presStyleIdx="1" presStyleCnt="2">
        <dgm:presLayoutVars>
          <dgm:bulletEnabled val="1"/>
        </dgm:presLayoutVars>
      </dgm:prSet>
      <dgm:spPr/>
      <dgm:t>
        <a:bodyPr/>
        <a:lstStyle/>
        <a:p>
          <a:endParaRPr lang="en-GB"/>
        </a:p>
      </dgm:t>
    </dgm:pt>
  </dgm:ptLst>
  <dgm:cxnLst>
    <dgm:cxn modelId="{F19D0A24-CB8E-0740-8ADD-43A91F45CE61}" srcId="{E17DD22B-E981-4BB1-A5A4-7C5481831164}" destId="{33AC023A-E9CA-864B-8171-AC6D925BAB07}" srcOrd="2" destOrd="0" parTransId="{BF1C344F-DF37-194C-BA50-2B7C41A66C6D}" sibTransId="{F9E993BD-F09F-714C-8E93-DD86F0067F8A}"/>
    <dgm:cxn modelId="{8C78B4E9-04F4-4766-B10C-0F1DF3913350}" type="presOf" srcId="{33AC023A-E9CA-864B-8171-AC6D925BAB07}" destId="{573EB9E2-E348-4467-98CE-B96D3C4F3687}" srcOrd="0" destOrd="3" presId="urn:microsoft.com/office/officeart/2005/8/layout/vList4"/>
    <dgm:cxn modelId="{DA486D5C-8D3E-498A-B220-EE1FAB3745A2}" type="presOf" srcId="{C9354A1D-494C-4D73-A36A-6D081F1AC6B1}" destId="{573EB9E2-E348-4467-98CE-B96D3C4F3687}" srcOrd="0" destOrd="1" presId="urn:microsoft.com/office/officeart/2005/8/layout/vList4"/>
    <dgm:cxn modelId="{B8AE17BB-65DA-42F0-93D5-8CC9EAD5CB8A}" srcId="{2A347AF1-0CB2-4492-B221-E4F625AECFE6}" destId="{E17DD22B-E981-4BB1-A5A4-7C5481831164}" srcOrd="0" destOrd="0" parTransId="{C91E002F-EF47-439C-B469-622E01BA6167}" sibTransId="{B88CED5A-0C0D-4B00-BE92-3B8B0E943C0E}"/>
    <dgm:cxn modelId="{642C5475-75D7-407E-AD1C-C4A5015F8DE1}" srcId="{E17DD22B-E981-4BB1-A5A4-7C5481831164}" destId="{C9354A1D-494C-4D73-A36A-6D081F1AC6B1}" srcOrd="0" destOrd="0" parTransId="{82D1F793-8891-4400-A4A4-6BBF26496F1C}" sibTransId="{46A7EA2D-9481-4B83-9E1A-CAED7570C172}"/>
    <dgm:cxn modelId="{C9234CAB-B23C-49E4-857E-6574A9235F39}" type="presOf" srcId="{E17DD22B-E981-4BB1-A5A4-7C5481831164}" destId="{573EB9E2-E348-4467-98CE-B96D3C4F3687}" srcOrd="0" destOrd="0" presId="urn:microsoft.com/office/officeart/2005/8/layout/vList4"/>
    <dgm:cxn modelId="{B3D4A3C4-B803-4CCE-BD1C-A447C9AB9BAA}" type="presOf" srcId="{62885794-7E41-46F0-9AC9-7C5018E647E7}" destId="{5E642C4A-BB35-44E2-825A-4CB509BD6B2B}" srcOrd="0" destOrd="0" presId="urn:microsoft.com/office/officeart/2005/8/layout/vList4"/>
    <dgm:cxn modelId="{2F5105FC-8AE1-403B-B46E-A8BC2C4A4408}" type="presOf" srcId="{62885794-7E41-46F0-9AC9-7C5018E647E7}" destId="{FA370B86-F2F2-4082-B015-7D55A306B4E9}" srcOrd="1" destOrd="0" presId="urn:microsoft.com/office/officeart/2005/8/layout/vList4"/>
    <dgm:cxn modelId="{C2D4BB99-BB5B-4118-AFBB-952C402D8D14}" type="presOf" srcId="{C42DC93C-88FA-3E46-8841-071563243B54}" destId="{573EB9E2-E348-4467-98CE-B96D3C4F3687}" srcOrd="0" destOrd="2" presId="urn:microsoft.com/office/officeart/2005/8/layout/vList4"/>
    <dgm:cxn modelId="{6884AD4F-1138-489E-B80F-93A814DB65DC}" type="presOf" srcId="{33AC023A-E9CA-864B-8171-AC6D925BAB07}" destId="{42A8D718-14AF-4ED8-8275-205365AAC05F}" srcOrd="1" destOrd="3" presId="urn:microsoft.com/office/officeart/2005/8/layout/vList4"/>
    <dgm:cxn modelId="{44B21274-CF6C-413D-997A-FE1C3E992E07}" type="presOf" srcId="{E17DD22B-E981-4BB1-A5A4-7C5481831164}" destId="{42A8D718-14AF-4ED8-8275-205365AAC05F}" srcOrd="1" destOrd="0" presId="urn:microsoft.com/office/officeart/2005/8/layout/vList4"/>
    <dgm:cxn modelId="{9EFD06D3-F5AD-4B3A-87F6-2273CA70C0C8}" type="presOf" srcId="{C9354A1D-494C-4D73-A36A-6D081F1AC6B1}" destId="{42A8D718-14AF-4ED8-8275-205365AAC05F}" srcOrd="1" destOrd="1" presId="urn:microsoft.com/office/officeart/2005/8/layout/vList4"/>
    <dgm:cxn modelId="{B228AC0A-E64B-4A1C-93B7-E1D307BBB910}" type="presOf" srcId="{2A347AF1-0CB2-4492-B221-E4F625AECFE6}" destId="{540581AC-B142-4E25-BB79-7D8EC3BD8D95}" srcOrd="0" destOrd="0" presId="urn:microsoft.com/office/officeart/2005/8/layout/vList4"/>
    <dgm:cxn modelId="{3C1A7E6B-3D69-4681-AD17-C3050163D9F9}" type="presOf" srcId="{C42DC93C-88FA-3E46-8841-071563243B54}" destId="{42A8D718-14AF-4ED8-8275-205365AAC05F}" srcOrd="1" destOrd="2" presId="urn:microsoft.com/office/officeart/2005/8/layout/vList4"/>
    <dgm:cxn modelId="{9A58FBD9-E385-E849-B9B9-329E1164997D}" srcId="{E17DD22B-E981-4BB1-A5A4-7C5481831164}" destId="{C42DC93C-88FA-3E46-8841-071563243B54}" srcOrd="1" destOrd="0" parTransId="{1FCA57A9-B2F7-EB4D-9BD0-EA94FAE94472}" sibTransId="{99B80A58-E677-254E-BCD3-C5CB1B4C1C2D}"/>
    <dgm:cxn modelId="{BE4815EE-0F72-4F41-8580-A2CBA657D384}" srcId="{2A347AF1-0CB2-4492-B221-E4F625AECFE6}" destId="{62885794-7E41-46F0-9AC9-7C5018E647E7}" srcOrd="1" destOrd="0" parTransId="{2320142E-64BA-4892-9BE0-9A6E4400E5CD}" sibTransId="{144F60D1-0FB9-487E-8F1A-7481E657684F}"/>
    <dgm:cxn modelId="{E4948104-6A10-45A0-8BAD-96A4C016FD96}" type="presParOf" srcId="{540581AC-B142-4E25-BB79-7D8EC3BD8D95}" destId="{72B4BA45-2FDF-4729-957E-0F7FC3AE3892}" srcOrd="0" destOrd="0" presId="urn:microsoft.com/office/officeart/2005/8/layout/vList4"/>
    <dgm:cxn modelId="{46A3D8B6-871F-4F11-A9BB-096AB6BFA124}" type="presParOf" srcId="{72B4BA45-2FDF-4729-957E-0F7FC3AE3892}" destId="{573EB9E2-E348-4467-98CE-B96D3C4F3687}" srcOrd="0" destOrd="0" presId="urn:microsoft.com/office/officeart/2005/8/layout/vList4"/>
    <dgm:cxn modelId="{4F9E46FE-278A-4094-9439-5D7F54B26B4A}" type="presParOf" srcId="{72B4BA45-2FDF-4729-957E-0F7FC3AE3892}" destId="{BD6E84AB-9B27-42F0-BA73-88A27D63BC06}" srcOrd="1" destOrd="0" presId="urn:microsoft.com/office/officeart/2005/8/layout/vList4"/>
    <dgm:cxn modelId="{FA353862-A609-4657-B456-5638250D5572}" type="presParOf" srcId="{72B4BA45-2FDF-4729-957E-0F7FC3AE3892}" destId="{42A8D718-14AF-4ED8-8275-205365AAC05F}" srcOrd="2" destOrd="0" presId="urn:microsoft.com/office/officeart/2005/8/layout/vList4"/>
    <dgm:cxn modelId="{51A336FA-E336-43E8-83C3-C0082DE3E503}" type="presParOf" srcId="{540581AC-B142-4E25-BB79-7D8EC3BD8D95}" destId="{72DFA56E-99C9-4BDB-9A6E-722508DE70BC}" srcOrd="1" destOrd="0" presId="urn:microsoft.com/office/officeart/2005/8/layout/vList4"/>
    <dgm:cxn modelId="{778C0FE1-A3BE-4750-A209-96C5B5F2CD29}" type="presParOf" srcId="{540581AC-B142-4E25-BB79-7D8EC3BD8D95}" destId="{512B1E08-8223-4BA8-9B5A-57F2EF36F4BB}" srcOrd="2" destOrd="0" presId="urn:microsoft.com/office/officeart/2005/8/layout/vList4"/>
    <dgm:cxn modelId="{5820E7DE-F490-426F-BD3D-4324D87D93C9}" type="presParOf" srcId="{512B1E08-8223-4BA8-9B5A-57F2EF36F4BB}" destId="{5E642C4A-BB35-44E2-825A-4CB509BD6B2B}" srcOrd="0" destOrd="0" presId="urn:microsoft.com/office/officeart/2005/8/layout/vList4"/>
    <dgm:cxn modelId="{79C1EA94-D20D-485A-890B-97EBE7A5D586}" type="presParOf" srcId="{512B1E08-8223-4BA8-9B5A-57F2EF36F4BB}" destId="{F5D752E9-F6B8-4D7C-AF33-60187E9C7414}" srcOrd="1" destOrd="0" presId="urn:microsoft.com/office/officeart/2005/8/layout/vList4"/>
    <dgm:cxn modelId="{598F3276-0DEA-456A-B11C-05651436F338}" type="presParOf" srcId="{512B1E08-8223-4BA8-9B5A-57F2EF36F4BB}" destId="{FA370B86-F2F2-4082-B015-7D55A306B4E9}" srcOrd="2" destOrd="0" presId="urn:microsoft.com/office/officeart/2005/8/layout/vList4"/>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C4365E-62F6-454F-A050-733F08DC45BD}">
      <dsp:nvSpPr>
        <dsp:cNvPr id="0" name=""/>
        <dsp:cNvSpPr/>
      </dsp:nvSpPr>
      <dsp:spPr>
        <a:xfrm>
          <a:off x="0" y="402777"/>
          <a:ext cx="3325985" cy="9922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8133" tIns="291592" rIns="258133" bIns="99568" numCol="1" spcCol="1270" anchor="t" anchorCtr="0">
          <a:noAutofit/>
        </a:bodyPr>
        <a:lstStyle/>
        <a:p>
          <a:pPr marL="114300" lvl="1" indent="-114300" algn="l" defTabSz="622300" rtl="0">
            <a:lnSpc>
              <a:spcPct val="90000"/>
            </a:lnSpc>
            <a:spcBef>
              <a:spcPct val="0"/>
            </a:spcBef>
            <a:spcAft>
              <a:spcPct val="15000"/>
            </a:spcAft>
            <a:buChar char="••"/>
          </a:pPr>
          <a:r>
            <a:rPr lang="es-ES" sz="1400" kern="1200" dirty="0" err="1" smtClean="0"/>
            <a:t>Promote</a:t>
          </a:r>
          <a:r>
            <a:rPr lang="es-ES" sz="1400" kern="1200" dirty="0" smtClean="0"/>
            <a:t> </a:t>
          </a:r>
          <a:r>
            <a:rPr lang="es-ES" sz="1400" kern="1200" dirty="0" err="1" smtClean="0"/>
            <a:t>the</a:t>
          </a:r>
          <a:r>
            <a:rPr lang="es-ES" sz="1400" kern="1200" dirty="0" smtClean="0"/>
            <a:t> </a:t>
          </a:r>
          <a:r>
            <a:rPr lang="es-ES" sz="1400" kern="1200" dirty="0" err="1" smtClean="0"/>
            <a:t>participation</a:t>
          </a:r>
          <a:r>
            <a:rPr lang="es-ES" sz="1400" kern="1200" dirty="0" smtClean="0"/>
            <a:t> and </a:t>
          </a:r>
          <a:r>
            <a:rPr lang="es-ES" sz="1400" kern="1200" dirty="0" err="1" smtClean="0"/>
            <a:t>leadership</a:t>
          </a:r>
          <a:r>
            <a:rPr lang="es-ES" sz="1400" kern="1200" dirty="0" smtClean="0"/>
            <a:t> of </a:t>
          </a:r>
          <a:r>
            <a:rPr lang="es-ES" sz="1400" kern="1200" dirty="0" err="1" smtClean="0"/>
            <a:t>the</a:t>
          </a:r>
          <a:r>
            <a:rPr lang="es-ES" sz="1400" kern="1200" dirty="0" smtClean="0"/>
            <a:t> </a:t>
          </a:r>
          <a:r>
            <a:rPr lang="es-ES" sz="1400" kern="1200" dirty="0" err="1" smtClean="0"/>
            <a:t>Spanish</a:t>
          </a:r>
          <a:r>
            <a:rPr lang="es-ES" sz="1400" kern="1200" dirty="0" smtClean="0"/>
            <a:t> R&amp;I </a:t>
          </a:r>
          <a:r>
            <a:rPr lang="es-ES" sz="1400" kern="1200" dirty="0" err="1" smtClean="0"/>
            <a:t>system</a:t>
          </a:r>
          <a:r>
            <a:rPr lang="es-ES" sz="1400" kern="1200" dirty="0" smtClean="0"/>
            <a:t> in H2020. </a:t>
          </a:r>
          <a:endParaRPr lang="es-ES" sz="1400" kern="1200" dirty="0"/>
        </a:p>
      </dsp:txBody>
      <dsp:txXfrm>
        <a:off x="0" y="402777"/>
        <a:ext cx="3325985" cy="992250"/>
      </dsp:txXfrm>
    </dsp:sp>
    <dsp:sp modelId="{0EC35B6B-3E6F-4BDB-BCA9-9FB926CB1C2A}">
      <dsp:nvSpPr>
        <dsp:cNvPr id="0" name=""/>
        <dsp:cNvSpPr/>
      </dsp:nvSpPr>
      <dsp:spPr>
        <a:xfrm>
          <a:off x="166299" y="189265"/>
          <a:ext cx="2328189"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00" tIns="0" rIns="88000" bIns="0" numCol="1" spcCol="1270" anchor="ctr" anchorCtr="0">
          <a:noAutofit/>
        </a:bodyPr>
        <a:lstStyle/>
        <a:p>
          <a:pPr lvl="0" algn="l" defTabSz="622300" rtl="0">
            <a:lnSpc>
              <a:spcPct val="90000"/>
            </a:lnSpc>
            <a:spcBef>
              <a:spcPct val="0"/>
            </a:spcBef>
            <a:spcAft>
              <a:spcPct val="35000"/>
            </a:spcAft>
          </a:pPr>
          <a:r>
            <a:rPr lang="es-ES" sz="1400" kern="1200" dirty="0" err="1" smtClean="0"/>
            <a:t>Objective</a:t>
          </a:r>
          <a:endParaRPr lang="es-ES" sz="1400" kern="1200" dirty="0"/>
        </a:p>
      </dsp:txBody>
      <dsp:txXfrm>
        <a:off x="186474" y="209440"/>
        <a:ext cx="2287839" cy="372930"/>
      </dsp:txXfrm>
    </dsp:sp>
    <dsp:sp modelId="{A5E2DF2C-796D-4B1B-87E8-CE5B6D2C33FD}">
      <dsp:nvSpPr>
        <dsp:cNvPr id="0" name=""/>
        <dsp:cNvSpPr/>
      </dsp:nvSpPr>
      <dsp:spPr>
        <a:xfrm>
          <a:off x="0" y="1670395"/>
          <a:ext cx="3325985" cy="1278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8133" tIns="291592" rIns="258133" bIns="99568" numCol="1" spcCol="1270" anchor="t" anchorCtr="0">
          <a:noAutofit/>
        </a:bodyPr>
        <a:lstStyle/>
        <a:p>
          <a:pPr marL="114300" lvl="1" indent="-114300" algn="l" defTabSz="622300" rtl="0">
            <a:lnSpc>
              <a:spcPct val="90000"/>
            </a:lnSpc>
            <a:spcBef>
              <a:spcPct val="0"/>
            </a:spcBef>
            <a:spcAft>
              <a:spcPct val="15000"/>
            </a:spcAft>
            <a:buChar char="••"/>
          </a:pPr>
          <a:r>
            <a:rPr lang="es-ES" sz="1400" kern="1200" dirty="0" smtClean="0"/>
            <a:t>EXCELLENT SCIENCE: ERC, </a:t>
          </a:r>
          <a:r>
            <a:rPr lang="es-ES" sz="1400" b="1" kern="1200" dirty="0" smtClean="0"/>
            <a:t>MSCA</a:t>
          </a:r>
          <a:r>
            <a:rPr lang="es-ES" sz="1400" kern="1200" dirty="0" smtClean="0"/>
            <a:t>, FET</a:t>
          </a:r>
          <a:endParaRPr lang="es-ES" sz="1400" kern="1200" dirty="0"/>
        </a:p>
        <a:p>
          <a:pPr marL="114300" lvl="1" indent="-114300" algn="l" defTabSz="622300" rtl="0">
            <a:lnSpc>
              <a:spcPct val="90000"/>
            </a:lnSpc>
            <a:spcBef>
              <a:spcPct val="0"/>
            </a:spcBef>
            <a:spcAft>
              <a:spcPct val="15000"/>
            </a:spcAft>
            <a:buChar char="••"/>
          </a:pPr>
          <a:r>
            <a:rPr lang="es-ES" sz="1400" kern="1200" dirty="0" smtClean="0"/>
            <a:t>SWAFS</a:t>
          </a:r>
          <a:endParaRPr lang="es-ES" sz="1400" kern="1200" dirty="0"/>
        </a:p>
        <a:p>
          <a:pPr marL="114300" lvl="1" indent="-114300" algn="l" defTabSz="622300" rtl="0">
            <a:lnSpc>
              <a:spcPct val="90000"/>
            </a:lnSpc>
            <a:spcBef>
              <a:spcPct val="0"/>
            </a:spcBef>
            <a:spcAft>
              <a:spcPct val="15000"/>
            </a:spcAft>
            <a:buChar char="••"/>
          </a:pPr>
          <a:r>
            <a:rPr lang="es-ES" sz="1400" kern="1200" dirty="0" err="1" smtClean="0"/>
            <a:t>Challenge</a:t>
          </a:r>
          <a:r>
            <a:rPr lang="es-ES" sz="1400" kern="1200" dirty="0" smtClean="0"/>
            <a:t> 6</a:t>
          </a:r>
          <a:endParaRPr lang="es-ES" sz="1400" kern="1200" dirty="0"/>
        </a:p>
        <a:p>
          <a:pPr marL="114300" lvl="1" indent="-114300" algn="l" defTabSz="622300" rtl="0">
            <a:lnSpc>
              <a:spcPct val="90000"/>
            </a:lnSpc>
            <a:spcBef>
              <a:spcPct val="0"/>
            </a:spcBef>
            <a:spcAft>
              <a:spcPct val="15000"/>
            </a:spcAft>
            <a:buChar char="••"/>
          </a:pPr>
          <a:r>
            <a:rPr lang="es-ES" sz="1400" kern="1200" dirty="0" smtClean="0"/>
            <a:t>COST</a:t>
          </a:r>
          <a:endParaRPr lang="es-ES" sz="1400" kern="1200" dirty="0"/>
        </a:p>
      </dsp:txBody>
      <dsp:txXfrm>
        <a:off x="0" y="1670395"/>
        <a:ext cx="3325985" cy="1278900"/>
      </dsp:txXfrm>
    </dsp:sp>
    <dsp:sp modelId="{69F2A1A7-C0F7-4EB9-87BF-2E3C27B08D19}">
      <dsp:nvSpPr>
        <dsp:cNvPr id="0" name=""/>
        <dsp:cNvSpPr/>
      </dsp:nvSpPr>
      <dsp:spPr>
        <a:xfrm>
          <a:off x="166299" y="1463755"/>
          <a:ext cx="2328189"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00" tIns="0" rIns="88000" bIns="0" numCol="1" spcCol="1270" anchor="ctr" anchorCtr="0">
          <a:noAutofit/>
        </a:bodyPr>
        <a:lstStyle/>
        <a:p>
          <a:pPr lvl="0" algn="l" defTabSz="622300" rtl="0">
            <a:lnSpc>
              <a:spcPct val="90000"/>
            </a:lnSpc>
            <a:spcBef>
              <a:spcPct val="0"/>
            </a:spcBef>
            <a:spcAft>
              <a:spcPct val="35000"/>
            </a:spcAft>
          </a:pPr>
          <a:r>
            <a:rPr lang="es-ES" sz="1400" kern="1200" dirty="0" err="1" smtClean="0"/>
            <a:t>Areas</a:t>
          </a:r>
          <a:endParaRPr lang="es-ES" sz="1400" kern="1200" dirty="0"/>
        </a:p>
      </dsp:txBody>
      <dsp:txXfrm>
        <a:off x="186474" y="1483930"/>
        <a:ext cx="2287839" cy="372930"/>
      </dsp:txXfrm>
    </dsp:sp>
    <dsp:sp modelId="{C94A247A-6E0F-4B75-9FF8-0178FE83864C}">
      <dsp:nvSpPr>
        <dsp:cNvPr id="0" name=""/>
        <dsp:cNvSpPr/>
      </dsp:nvSpPr>
      <dsp:spPr>
        <a:xfrm>
          <a:off x="0" y="3231535"/>
          <a:ext cx="3325985" cy="5953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8133" tIns="291592" rIns="258133" bIns="99568" numCol="1" spcCol="1270" anchor="t" anchorCtr="0">
          <a:noAutofit/>
        </a:bodyPr>
        <a:lstStyle/>
        <a:p>
          <a:pPr marL="114300" lvl="1" indent="-114300" algn="l" defTabSz="622300" rtl="0">
            <a:lnSpc>
              <a:spcPct val="90000"/>
            </a:lnSpc>
            <a:spcBef>
              <a:spcPct val="0"/>
            </a:spcBef>
            <a:spcAft>
              <a:spcPct val="15000"/>
            </a:spcAft>
            <a:buChar char="••"/>
          </a:pPr>
          <a:r>
            <a:rPr lang="es-ES" sz="1400" kern="1200" dirty="0" err="1" smtClean="0"/>
            <a:t>OPIs</a:t>
          </a:r>
          <a:r>
            <a:rPr lang="es-ES" sz="1400" kern="1200" dirty="0" smtClean="0"/>
            <a:t>, </a:t>
          </a:r>
          <a:r>
            <a:rPr lang="es-ES" sz="1400" kern="1200" dirty="0" err="1" smtClean="0"/>
            <a:t>Universities</a:t>
          </a:r>
          <a:r>
            <a:rPr lang="es-ES" sz="1400" kern="1200" dirty="0" smtClean="0"/>
            <a:t>, </a:t>
          </a:r>
          <a:r>
            <a:rPr lang="es-ES" sz="1400" kern="1200" dirty="0" err="1" smtClean="0"/>
            <a:t>public</a:t>
          </a:r>
          <a:r>
            <a:rPr lang="es-ES" sz="1400" kern="1200" dirty="0" smtClean="0"/>
            <a:t> R&amp;I centres</a:t>
          </a:r>
          <a:endParaRPr lang="es-ES" sz="1400" kern="1200" dirty="0"/>
        </a:p>
      </dsp:txBody>
      <dsp:txXfrm>
        <a:off x="0" y="3231535"/>
        <a:ext cx="3325985" cy="595350"/>
      </dsp:txXfrm>
    </dsp:sp>
    <dsp:sp modelId="{7CA75247-A88D-4125-BB11-A49B14565D9F}">
      <dsp:nvSpPr>
        <dsp:cNvPr id="0" name=""/>
        <dsp:cNvSpPr/>
      </dsp:nvSpPr>
      <dsp:spPr>
        <a:xfrm>
          <a:off x="166299" y="3024895"/>
          <a:ext cx="2328189"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00" tIns="0" rIns="88000" bIns="0" numCol="1" spcCol="1270" anchor="ctr" anchorCtr="0">
          <a:noAutofit/>
        </a:bodyPr>
        <a:lstStyle/>
        <a:p>
          <a:pPr lvl="0" algn="l" defTabSz="622300" rtl="0">
            <a:lnSpc>
              <a:spcPct val="90000"/>
            </a:lnSpc>
            <a:spcBef>
              <a:spcPct val="0"/>
            </a:spcBef>
            <a:spcAft>
              <a:spcPct val="35000"/>
            </a:spcAft>
          </a:pPr>
          <a:r>
            <a:rPr lang="es-ES" sz="1400" kern="1200" dirty="0" smtClean="0"/>
            <a:t>Target </a:t>
          </a:r>
          <a:r>
            <a:rPr lang="es-ES" sz="1400" kern="1200" dirty="0" err="1" smtClean="0"/>
            <a:t>group</a:t>
          </a:r>
          <a:endParaRPr lang="es-ES" sz="1400" kern="1200" dirty="0"/>
        </a:p>
      </dsp:txBody>
      <dsp:txXfrm>
        <a:off x="186474" y="3045070"/>
        <a:ext cx="2287839" cy="372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BDA035-F014-4265-BD4D-E803C6377636}">
      <dsp:nvSpPr>
        <dsp:cNvPr id="0" name=""/>
        <dsp:cNvSpPr/>
      </dsp:nvSpPr>
      <dsp:spPr>
        <a:xfrm>
          <a:off x="671644" y="470091"/>
          <a:ext cx="2813765" cy="2813765"/>
        </a:xfrm>
        <a:prstGeom prst="blockArc">
          <a:avLst>
            <a:gd name="adj1" fmla="val 1080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C0E3270-FBA3-408B-94C0-6C3E9B4573CF}">
      <dsp:nvSpPr>
        <dsp:cNvPr id="0" name=""/>
        <dsp:cNvSpPr/>
      </dsp:nvSpPr>
      <dsp:spPr>
        <a:xfrm>
          <a:off x="671644" y="470091"/>
          <a:ext cx="2813765" cy="2813765"/>
        </a:xfrm>
        <a:prstGeom prst="blockArc">
          <a:avLst>
            <a:gd name="adj1" fmla="val 5400000"/>
            <a:gd name="adj2" fmla="val 108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A0CC05-A23A-48C4-95B1-EFEB8678660A}">
      <dsp:nvSpPr>
        <dsp:cNvPr id="0" name=""/>
        <dsp:cNvSpPr/>
      </dsp:nvSpPr>
      <dsp:spPr>
        <a:xfrm>
          <a:off x="671644" y="470091"/>
          <a:ext cx="2813765" cy="2813765"/>
        </a:xfrm>
        <a:prstGeom prst="blockArc">
          <a:avLst>
            <a:gd name="adj1" fmla="val 0"/>
            <a:gd name="adj2" fmla="val 54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AC3D47-B1E0-4810-BCE2-B6ABD9158376}">
      <dsp:nvSpPr>
        <dsp:cNvPr id="0" name=""/>
        <dsp:cNvSpPr/>
      </dsp:nvSpPr>
      <dsp:spPr>
        <a:xfrm>
          <a:off x="671644" y="470091"/>
          <a:ext cx="2813765" cy="2813765"/>
        </a:xfrm>
        <a:prstGeom prst="blockArc">
          <a:avLst>
            <a:gd name="adj1" fmla="val 16200000"/>
            <a:gd name="adj2" fmla="val 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B906D6-BE4C-460F-8464-2610E0D613C9}">
      <dsp:nvSpPr>
        <dsp:cNvPr id="0" name=""/>
        <dsp:cNvSpPr/>
      </dsp:nvSpPr>
      <dsp:spPr>
        <a:xfrm>
          <a:off x="1430570" y="1229017"/>
          <a:ext cx="1295914" cy="12959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kern="1200" dirty="0"/>
            <a:t>MSCA </a:t>
          </a:r>
          <a:r>
            <a:rPr lang="es-ES" sz="2000" kern="1200" dirty="0" err="1"/>
            <a:t>Support</a:t>
          </a:r>
          <a:endParaRPr lang="es-ES" sz="2000" kern="1200" dirty="0"/>
        </a:p>
      </dsp:txBody>
      <dsp:txXfrm>
        <a:off x="1620352" y="1418799"/>
        <a:ext cx="916350" cy="916350"/>
      </dsp:txXfrm>
    </dsp:sp>
    <dsp:sp modelId="{BC3CAB72-1511-412E-9C32-D3D497DFA5EC}">
      <dsp:nvSpPr>
        <dsp:cNvPr id="0" name=""/>
        <dsp:cNvSpPr/>
      </dsp:nvSpPr>
      <dsp:spPr>
        <a:xfrm>
          <a:off x="1228532" y="-46923"/>
          <a:ext cx="1699989" cy="10993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err="1"/>
            <a:t>Informative</a:t>
          </a:r>
          <a:r>
            <a:rPr lang="es-ES" sz="1400" kern="1200" dirty="0"/>
            <a:t> and training </a:t>
          </a:r>
          <a:r>
            <a:rPr lang="es-ES" sz="1400" kern="1200" dirty="0" err="1"/>
            <a:t>sessions</a:t>
          </a:r>
          <a:endParaRPr lang="es-ES" sz="1400" kern="1200" dirty="0"/>
        </a:p>
      </dsp:txBody>
      <dsp:txXfrm>
        <a:off x="1477490" y="114072"/>
        <a:ext cx="1202073" cy="777354"/>
      </dsp:txXfrm>
    </dsp:sp>
    <dsp:sp modelId="{A10827E4-BAD6-4BFD-861C-210E5830D108}">
      <dsp:nvSpPr>
        <dsp:cNvPr id="0" name=""/>
        <dsp:cNvSpPr/>
      </dsp:nvSpPr>
      <dsp:spPr>
        <a:xfrm>
          <a:off x="2854753" y="1423404"/>
          <a:ext cx="1196000" cy="9071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err="1"/>
            <a:t>Queries</a:t>
          </a:r>
          <a:r>
            <a:rPr lang="es-ES" sz="1400" kern="1200" dirty="0"/>
            <a:t> </a:t>
          </a:r>
          <a:r>
            <a:rPr lang="es-ES" sz="1400" kern="1200" dirty="0" err="1"/>
            <a:t>solving</a:t>
          </a:r>
          <a:endParaRPr lang="es-ES" sz="1400" kern="1200" dirty="0"/>
        </a:p>
      </dsp:txBody>
      <dsp:txXfrm>
        <a:off x="3029903" y="1556252"/>
        <a:ext cx="845700" cy="641444"/>
      </dsp:txXfrm>
    </dsp:sp>
    <dsp:sp modelId="{23E97895-B7BC-4550-9B91-90A78189A673}">
      <dsp:nvSpPr>
        <dsp:cNvPr id="0" name=""/>
        <dsp:cNvSpPr/>
      </dsp:nvSpPr>
      <dsp:spPr>
        <a:xfrm>
          <a:off x="1325129" y="2797630"/>
          <a:ext cx="1506796" cy="9071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err="1"/>
            <a:t>Pre-screening</a:t>
          </a:r>
          <a:r>
            <a:rPr lang="es-ES" sz="1400" kern="1200" dirty="0"/>
            <a:t> </a:t>
          </a:r>
          <a:r>
            <a:rPr lang="es-ES" sz="1400" kern="1200" dirty="0" err="1"/>
            <a:t>of</a:t>
          </a:r>
          <a:r>
            <a:rPr lang="es-ES" sz="1400" kern="1200" dirty="0"/>
            <a:t> </a:t>
          </a:r>
          <a:r>
            <a:rPr lang="es-ES" sz="1400" kern="1200" dirty="0" err="1"/>
            <a:t>proposals</a:t>
          </a:r>
          <a:endParaRPr lang="es-ES" sz="1400" kern="1200" dirty="0"/>
        </a:p>
      </dsp:txBody>
      <dsp:txXfrm>
        <a:off x="1545794" y="2930478"/>
        <a:ext cx="1065466" cy="641444"/>
      </dsp:txXfrm>
    </dsp:sp>
    <dsp:sp modelId="{0176D506-504E-4EBD-9F04-F0BB93BC824A}">
      <dsp:nvSpPr>
        <dsp:cNvPr id="0" name=""/>
        <dsp:cNvSpPr/>
      </dsp:nvSpPr>
      <dsp:spPr>
        <a:xfrm>
          <a:off x="148665" y="1423404"/>
          <a:ext cx="1111273" cy="9071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a:t>Managers </a:t>
          </a:r>
          <a:r>
            <a:rPr lang="en-GB" sz="1400" kern="1200" noProof="0" dirty="0" smtClean="0"/>
            <a:t>Trained</a:t>
          </a:r>
          <a:endParaRPr lang="en-GB" sz="1400" kern="1200" noProof="0" dirty="0"/>
        </a:p>
      </dsp:txBody>
      <dsp:txXfrm>
        <a:off x="311407" y="1556252"/>
        <a:ext cx="785789" cy="6414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EB9E2-E348-4467-98CE-B96D3C4F3687}">
      <dsp:nvSpPr>
        <dsp:cNvPr id="0" name=""/>
        <dsp:cNvSpPr/>
      </dsp:nvSpPr>
      <dsp:spPr>
        <a:xfrm>
          <a:off x="0" y="0"/>
          <a:ext cx="7801165" cy="2001615"/>
        </a:xfrm>
        <a:prstGeom prst="roundRect">
          <a:avLst>
            <a:gd name="adj" fmla="val 10000"/>
          </a:avLst>
        </a:prstGeom>
        <a:no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sz="1800" b="1" kern="1200" dirty="0" smtClean="0">
              <a:solidFill>
                <a:schemeClr val="tx2"/>
              </a:solidFill>
              <a:latin typeface="+mn-lt"/>
              <a:ea typeface="Verdana" pitchFamily="34" charset="0"/>
              <a:cs typeface="Verdana" pitchFamily="34" charset="0"/>
            </a:rPr>
            <a:t>ACADEMIC SECTOR</a:t>
          </a:r>
          <a:endParaRPr lang="es-ES" sz="1800" b="1" kern="1200" dirty="0">
            <a:solidFill>
              <a:schemeClr val="tx2"/>
            </a:solidFill>
            <a:latin typeface="+mn-lt"/>
            <a:ea typeface="Verdana" pitchFamily="34" charset="0"/>
            <a:cs typeface="Verdana" pitchFamily="34" charset="0"/>
          </a:endParaRPr>
        </a:p>
        <a:p>
          <a:pPr marL="171450" lvl="1" indent="-171450" algn="just" defTabSz="711200">
            <a:lnSpc>
              <a:spcPct val="90000"/>
            </a:lnSpc>
            <a:spcBef>
              <a:spcPct val="0"/>
            </a:spcBef>
            <a:spcAft>
              <a:spcPct val="15000"/>
            </a:spcAft>
            <a:buChar char="••"/>
          </a:pPr>
          <a:r>
            <a:rPr lang="fr-BE" sz="1600" kern="1200" dirty="0" smtClean="0">
              <a:solidFill>
                <a:schemeClr val="tx2"/>
              </a:solidFill>
              <a:ea typeface="Verdana" panose="020B0604030504040204" pitchFamily="34" charset="0"/>
              <a:cs typeface="Verdana" panose="020B0604030504040204" pitchFamily="34" charset="0"/>
            </a:rPr>
            <a:t>public or </a:t>
          </a:r>
          <a:r>
            <a:rPr lang="fr-BE" sz="1600" kern="1200" dirty="0" err="1" smtClean="0">
              <a:solidFill>
                <a:schemeClr val="tx2"/>
              </a:solidFill>
              <a:ea typeface="Verdana" panose="020B0604030504040204" pitchFamily="34" charset="0"/>
              <a:cs typeface="Verdana" panose="020B0604030504040204" pitchFamily="34" charset="0"/>
            </a:rPr>
            <a:t>private</a:t>
          </a:r>
          <a:r>
            <a:rPr lang="fr-BE" sz="1600" kern="1200" dirty="0" smtClean="0">
              <a:solidFill>
                <a:schemeClr val="tx2"/>
              </a:solidFill>
              <a:ea typeface="Verdana" panose="020B0604030504040204" pitchFamily="34" charset="0"/>
              <a:cs typeface="Verdana" panose="020B0604030504040204" pitchFamily="34" charset="0"/>
            </a:rPr>
            <a:t> High Education Institutions (HEI) </a:t>
          </a:r>
          <a:r>
            <a:rPr lang="fr-BE" sz="1600" kern="1200" dirty="0" err="1" smtClean="0">
              <a:solidFill>
                <a:schemeClr val="tx2"/>
              </a:solidFill>
              <a:ea typeface="Verdana" panose="020B0604030504040204" pitchFamily="34" charset="0"/>
              <a:cs typeface="Verdana" panose="020B0604030504040204" pitchFamily="34" charset="0"/>
            </a:rPr>
            <a:t>awarding</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academic</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degrees</a:t>
          </a:r>
          <a:endParaRPr lang="es-ES" sz="1600" kern="1200" dirty="0">
            <a:solidFill>
              <a:schemeClr val="tx2"/>
            </a:solidFill>
            <a:latin typeface="+mn-lt"/>
          </a:endParaRPr>
        </a:p>
        <a:p>
          <a:pPr marL="171450" lvl="1" indent="-171450" algn="just" defTabSz="711200">
            <a:lnSpc>
              <a:spcPct val="90000"/>
            </a:lnSpc>
            <a:spcBef>
              <a:spcPct val="0"/>
            </a:spcBef>
            <a:spcAft>
              <a:spcPct val="15000"/>
            </a:spcAft>
            <a:buChar char="••"/>
          </a:pPr>
          <a:r>
            <a:rPr lang="fr-BE" sz="1600" kern="1200" dirty="0" smtClean="0">
              <a:solidFill>
                <a:schemeClr val="tx2"/>
              </a:solidFill>
              <a:ea typeface="Verdana" panose="020B0604030504040204" pitchFamily="34" charset="0"/>
              <a:cs typeface="Verdana" panose="020B0604030504040204" pitchFamily="34" charset="0"/>
            </a:rPr>
            <a:t>public or </a:t>
          </a:r>
          <a:r>
            <a:rPr lang="fr-BE" sz="1600" kern="1200" dirty="0" err="1" smtClean="0">
              <a:solidFill>
                <a:schemeClr val="tx2"/>
              </a:solidFill>
              <a:ea typeface="Verdana" panose="020B0604030504040204" pitchFamily="34" charset="0"/>
              <a:cs typeface="Verdana" panose="020B0604030504040204" pitchFamily="34" charset="0"/>
            </a:rPr>
            <a:t>private</a:t>
          </a:r>
          <a:r>
            <a:rPr lang="fr-BE" sz="1600" kern="1200" dirty="0" smtClean="0">
              <a:solidFill>
                <a:schemeClr val="tx2"/>
              </a:solidFill>
              <a:ea typeface="Verdana" panose="020B0604030504040204" pitchFamily="34" charset="0"/>
              <a:cs typeface="Verdana" panose="020B0604030504040204" pitchFamily="34" charset="0"/>
            </a:rPr>
            <a:t> non-profit </a:t>
          </a:r>
          <a:r>
            <a:rPr lang="fr-BE" sz="1600" kern="1200" dirty="0" err="1" smtClean="0">
              <a:solidFill>
                <a:schemeClr val="tx2"/>
              </a:solidFill>
              <a:ea typeface="Verdana" panose="020B0604030504040204" pitchFamily="34" charset="0"/>
              <a:cs typeface="Verdana" panose="020B0604030504040204" pitchFamily="34" charset="0"/>
            </a:rPr>
            <a:t>research</a:t>
          </a:r>
          <a:r>
            <a:rPr lang="fr-BE" sz="1600" kern="1200" dirty="0" smtClean="0">
              <a:solidFill>
                <a:schemeClr val="tx2"/>
              </a:solidFill>
              <a:ea typeface="Verdana" panose="020B0604030504040204" pitchFamily="34" charset="0"/>
              <a:cs typeface="Verdana" panose="020B0604030504040204" pitchFamily="34" charset="0"/>
            </a:rPr>
            <a:t> organisations </a:t>
          </a:r>
          <a:r>
            <a:rPr lang="fr-BE" sz="1600" kern="1200" dirty="0" err="1" smtClean="0">
              <a:solidFill>
                <a:schemeClr val="tx2"/>
              </a:solidFill>
              <a:ea typeface="Verdana" panose="020B0604030504040204" pitchFamily="34" charset="0"/>
              <a:cs typeface="Verdana" panose="020B0604030504040204" pitchFamily="34" charset="0"/>
            </a:rPr>
            <a:t>whose</a:t>
          </a:r>
          <a:r>
            <a:rPr lang="fr-BE" sz="1600" kern="1200" dirty="0" smtClean="0">
              <a:solidFill>
                <a:schemeClr val="tx2"/>
              </a:solidFill>
              <a:ea typeface="Verdana" panose="020B0604030504040204" pitchFamily="34" charset="0"/>
              <a:cs typeface="Verdana" panose="020B0604030504040204" pitchFamily="34" charset="0"/>
            </a:rPr>
            <a:t> principal mission </a:t>
          </a:r>
          <a:r>
            <a:rPr lang="fr-BE" sz="1600" kern="1200" dirty="0" err="1" smtClean="0">
              <a:solidFill>
                <a:schemeClr val="tx2"/>
              </a:solidFill>
              <a:ea typeface="Verdana" panose="020B0604030504040204" pitchFamily="34" charset="0"/>
              <a:cs typeface="Verdana" panose="020B0604030504040204" pitchFamily="34" charset="0"/>
            </a:rPr>
            <a:t>is</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research</a:t>
          </a:r>
          <a:endParaRPr lang="es-ES" sz="1600" kern="1200" dirty="0">
            <a:solidFill>
              <a:schemeClr val="tx2"/>
            </a:solidFill>
            <a:latin typeface="+mn-lt"/>
          </a:endParaRPr>
        </a:p>
        <a:p>
          <a:pPr marL="171450" lvl="1" indent="-171450" algn="just" defTabSz="711200">
            <a:lnSpc>
              <a:spcPct val="90000"/>
            </a:lnSpc>
            <a:spcBef>
              <a:spcPct val="0"/>
            </a:spcBef>
            <a:spcAft>
              <a:spcPct val="15000"/>
            </a:spcAft>
            <a:buChar char="••"/>
          </a:pPr>
          <a:r>
            <a:rPr lang="fr-BE" sz="1600" kern="1200" dirty="0" smtClean="0">
              <a:solidFill>
                <a:schemeClr val="tx2"/>
              </a:solidFill>
              <a:ea typeface="Verdana" panose="020B0604030504040204" pitchFamily="34" charset="0"/>
              <a:cs typeface="Verdana" panose="020B0604030504040204" pitchFamily="34" charset="0"/>
            </a:rPr>
            <a:t>International </a:t>
          </a:r>
          <a:r>
            <a:rPr lang="fr-BE" sz="1600" kern="1200" dirty="0" err="1" smtClean="0">
              <a:solidFill>
                <a:schemeClr val="tx2"/>
              </a:solidFill>
              <a:ea typeface="Verdana" panose="020B0604030504040204" pitchFamily="34" charset="0"/>
              <a:cs typeface="Verdana" panose="020B0604030504040204" pitchFamily="34" charset="0"/>
            </a:rPr>
            <a:t>European</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interest</a:t>
          </a:r>
          <a:r>
            <a:rPr lang="fr-BE" sz="1600" kern="1200" dirty="0" smtClean="0">
              <a:solidFill>
                <a:schemeClr val="tx2"/>
              </a:solidFill>
              <a:ea typeface="Verdana" panose="020B0604030504040204" pitchFamily="34" charset="0"/>
              <a:cs typeface="Verdana" panose="020B0604030504040204" pitchFamily="34" charset="0"/>
            </a:rPr>
            <a:t> organisations </a:t>
          </a:r>
          <a:r>
            <a:rPr lang="fr-BE" sz="1600" kern="1200" dirty="0" smtClean="0">
              <a:solidFill>
                <a:schemeClr val="tx2"/>
              </a:solidFill>
              <a:latin typeface="+mn-lt"/>
              <a:ea typeface="Verdana" panose="020B0604030504040204" pitchFamily="34" charset="0"/>
              <a:cs typeface="Verdana" panose="020B0604030504040204" pitchFamily="34" charset="0"/>
            </a:rPr>
            <a:t>(</a:t>
          </a:r>
          <a:r>
            <a:rPr lang="fr-BE" sz="1600" kern="1200" dirty="0" err="1" smtClean="0">
              <a:solidFill>
                <a:schemeClr val="tx2"/>
              </a:solidFill>
              <a:latin typeface="+mn-lt"/>
              <a:ea typeface="Verdana" panose="020B0604030504040204" pitchFamily="34" charset="0"/>
              <a:cs typeface="Verdana" panose="020B0604030504040204" pitchFamily="34" charset="0"/>
            </a:rPr>
            <a:t>IEIOs</a:t>
          </a:r>
          <a:r>
            <a:rPr lang="fr-BE" sz="1600" kern="1200" dirty="0" smtClean="0">
              <a:solidFill>
                <a:schemeClr val="tx2"/>
              </a:solidFill>
              <a:latin typeface="+mn-lt"/>
              <a:ea typeface="Verdana" panose="020B0604030504040204" pitchFamily="34" charset="0"/>
              <a:cs typeface="Verdana" panose="020B0604030504040204" pitchFamily="34" charset="0"/>
            </a:rPr>
            <a:t>) </a:t>
          </a:r>
          <a:r>
            <a:rPr lang="fr-BE" sz="1600" kern="1200" dirty="0" smtClean="0">
              <a:latin typeface="+mn-lt"/>
              <a:ea typeface="Verdana" panose="020B0604030504040204" pitchFamily="34" charset="0"/>
              <a:cs typeface="Verdana" panose="020B0604030504040204" pitchFamily="34" charset="0"/>
              <a:hlinkClick xmlns:r="http://schemas.openxmlformats.org/officeDocument/2006/relationships" r:id="rId1"/>
            </a:rPr>
            <a:t>http://eiroforum.org/</a:t>
          </a:r>
          <a:r>
            <a:rPr lang="fr-BE" sz="1600" kern="1200" dirty="0" smtClean="0">
              <a:latin typeface="+mn-lt"/>
              <a:ea typeface="Verdana" panose="020B0604030504040204" pitchFamily="34" charset="0"/>
              <a:cs typeface="Verdana" panose="020B0604030504040204" pitchFamily="34" charset="0"/>
            </a:rPr>
            <a:t> </a:t>
          </a:r>
          <a:endParaRPr lang="es-ES" sz="1600" kern="1200" dirty="0">
            <a:latin typeface="+mn-lt"/>
          </a:endParaRPr>
        </a:p>
      </dsp:txBody>
      <dsp:txXfrm>
        <a:off x="1760394" y="0"/>
        <a:ext cx="6040770" cy="2001615"/>
      </dsp:txXfrm>
    </dsp:sp>
    <dsp:sp modelId="{BD6E84AB-9B27-42F0-BA73-88A27D63BC06}">
      <dsp:nvSpPr>
        <dsp:cNvPr id="0" name=""/>
        <dsp:cNvSpPr/>
      </dsp:nvSpPr>
      <dsp:spPr>
        <a:xfrm>
          <a:off x="200161" y="200161"/>
          <a:ext cx="1560233" cy="1601292"/>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642C4A-BB35-44E2-825A-4CB509BD6B2B}">
      <dsp:nvSpPr>
        <dsp:cNvPr id="0" name=""/>
        <dsp:cNvSpPr/>
      </dsp:nvSpPr>
      <dsp:spPr>
        <a:xfrm>
          <a:off x="0" y="2201776"/>
          <a:ext cx="7801165" cy="2001615"/>
        </a:xfrm>
        <a:prstGeom prst="roundRect">
          <a:avLst>
            <a:gd name="adj" fmla="val 10000"/>
          </a:avLst>
        </a:prstGeom>
        <a:noFill/>
        <a:ln w="25400"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 sz="1800" b="1" kern="1200" dirty="0" smtClean="0">
              <a:solidFill>
                <a:schemeClr val="tx2"/>
              </a:solidFill>
              <a:latin typeface="+mn-lt"/>
              <a:ea typeface="Verdana" pitchFamily="34" charset="0"/>
              <a:cs typeface="Verdana" pitchFamily="34" charset="0"/>
            </a:rPr>
            <a:t>NON –ACADEMIC SECTOR</a:t>
          </a:r>
        </a:p>
        <a:p>
          <a:pPr lvl="0" algn="l" defTabSz="800100">
            <a:lnSpc>
              <a:spcPct val="90000"/>
            </a:lnSpc>
            <a:spcBef>
              <a:spcPct val="0"/>
            </a:spcBef>
            <a:spcAft>
              <a:spcPct val="35000"/>
            </a:spcAft>
          </a:pPr>
          <a:endParaRPr lang="es-ES" sz="1800" b="1" kern="1200" dirty="0" smtClean="0">
            <a:solidFill>
              <a:schemeClr val="tx2"/>
            </a:solidFill>
            <a:latin typeface="+mn-lt"/>
            <a:ea typeface="Verdana" pitchFamily="34" charset="0"/>
            <a:cs typeface="Verdana" pitchFamily="34" charset="0"/>
          </a:endParaRPr>
        </a:p>
        <a:p>
          <a:pPr lvl="0" algn="l" defTabSz="800100">
            <a:lnSpc>
              <a:spcPct val="90000"/>
            </a:lnSpc>
            <a:spcBef>
              <a:spcPct val="0"/>
            </a:spcBef>
            <a:spcAft>
              <a:spcPct val="35000"/>
            </a:spcAft>
          </a:pPr>
          <a:r>
            <a:rPr lang="fr-BE" sz="1600" kern="1200" dirty="0" err="1" smtClean="0">
              <a:solidFill>
                <a:schemeClr val="tx2"/>
              </a:solidFill>
              <a:ea typeface="Verdana" panose="020B0604030504040204" pitchFamily="34" charset="0"/>
              <a:cs typeface="Verdana" panose="020B0604030504040204" pitchFamily="34" charset="0"/>
            </a:rPr>
            <a:t>Any</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other</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socio-economic</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actor</a:t>
          </a:r>
          <a:r>
            <a:rPr lang="fr-BE" sz="1600" kern="1200" dirty="0" smtClean="0">
              <a:solidFill>
                <a:schemeClr val="tx2"/>
              </a:solidFill>
              <a:ea typeface="Verdana" panose="020B0604030504040204" pitchFamily="34" charset="0"/>
              <a:cs typeface="Verdana" panose="020B0604030504040204" pitchFamily="34" charset="0"/>
            </a:rPr>
            <a:t> not </a:t>
          </a:r>
          <a:r>
            <a:rPr lang="fr-BE" sz="1600" kern="1200" dirty="0" err="1" smtClean="0">
              <a:solidFill>
                <a:schemeClr val="tx2"/>
              </a:solidFill>
              <a:ea typeface="Verdana" panose="020B0604030504040204" pitchFamily="34" charset="0"/>
              <a:cs typeface="Verdana" panose="020B0604030504040204" pitchFamily="34" charset="0"/>
            </a:rPr>
            <a:t>included</a:t>
          </a:r>
          <a:r>
            <a:rPr lang="fr-BE" sz="1600" kern="1200" dirty="0" smtClean="0">
              <a:solidFill>
                <a:schemeClr val="tx2"/>
              </a:solidFill>
              <a:ea typeface="Verdana" panose="020B0604030504040204" pitchFamily="34" charset="0"/>
              <a:cs typeface="Verdana" panose="020B0604030504040204" pitchFamily="34" charset="0"/>
            </a:rPr>
            <a:t> in the </a:t>
          </a:r>
          <a:r>
            <a:rPr lang="fr-BE" sz="1600" kern="1200" dirty="0" err="1" smtClean="0">
              <a:solidFill>
                <a:schemeClr val="tx2"/>
              </a:solidFill>
              <a:ea typeface="Verdana" panose="020B0604030504040204" pitchFamily="34" charset="0"/>
              <a:cs typeface="Verdana" panose="020B0604030504040204" pitchFamily="34" charset="0"/>
            </a:rPr>
            <a:t>academic</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sector</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definition</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i.e</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SMEs</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enterprises</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NGOs</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hospitals</a:t>
          </a:r>
          <a:r>
            <a:rPr lang="fr-BE" sz="1600" kern="1200" dirty="0" smtClean="0">
              <a:solidFill>
                <a:schemeClr val="tx2"/>
              </a:solidFill>
              <a:ea typeface="Verdana" panose="020B0604030504040204" pitchFamily="34" charset="0"/>
              <a:cs typeface="Verdana" panose="020B0604030504040204" pitchFamily="34" charset="0"/>
            </a:rPr>
            <a:t>, </a:t>
          </a:r>
          <a:r>
            <a:rPr lang="fr-BE" sz="1600" kern="1200" dirty="0" err="1" smtClean="0">
              <a:solidFill>
                <a:schemeClr val="tx2"/>
              </a:solidFill>
              <a:ea typeface="Verdana" panose="020B0604030504040204" pitchFamily="34" charset="0"/>
              <a:cs typeface="Verdana" panose="020B0604030504040204" pitchFamily="34" charset="0"/>
            </a:rPr>
            <a:t>government</a:t>
          </a:r>
          <a:r>
            <a:rPr lang="fr-BE" sz="1600" kern="1200" dirty="0" smtClean="0">
              <a:solidFill>
                <a:schemeClr val="tx2"/>
              </a:solidFill>
              <a:ea typeface="Verdana" panose="020B0604030504040204" pitchFamily="34" charset="0"/>
              <a:cs typeface="Verdana" panose="020B0604030504040204" pitchFamily="34" charset="0"/>
            </a:rPr>
            <a:t> bodies, </a:t>
          </a:r>
          <a:r>
            <a:rPr lang="fr-BE" sz="1600" kern="1200" dirty="0" err="1" smtClean="0">
              <a:solidFill>
                <a:schemeClr val="tx2"/>
              </a:solidFill>
              <a:ea typeface="Verdana" panose="020B0604030504040204" pitchFamily="34" charset="0"/>
              <a:cs typeface="Verdana" panose="020B0604030504040204" pitchFamily="34" charset="0"/>
            </a:rPr>
            <a:t>museums</a:t>
          </a:r>
          <a:r>
            <a:rPr lang="fr-BE" sz="1600" kern="1200" dirty="0" smtClean="0">
              <a:solidFill>
                <a:schemeClr val="tx2"/>
              </a:solidFill>
              <a:ea typeface="Verdana" panose="020B0604030504040204" pitchFamily="34" charset="0"/>
              <a:cs typeface="Verdana" panose="020B0604030504040204" pitchFamily="34" charset="0"/>
            </a:rPr>
            <a:t>…)</a:t>
          </a:r>
          <a:endParaRPr lang="es-ES" sz="1600" b="1" kern="1200" dirty="0">
            <a:solidFill>
              <a:schemeClr val="tx2"/>
            </a:solidFill>
            <a:latin typeface="+mn-lt"/>
            <a:ea typeface="Verdana" pitchFamily="34" charset="0"/>
            <a:cs typeface="Verdana" pitchFamily="34" charset="0"/>
          </a:endParaRPr>
        </a:p>
      </dsp:txBody>
      <dsp:txXfrm>
        <a:off x="1760394" y="2201776"/>
        <a:ext cx="6040770" cy="2001615"/>
      </dsp:txXfrm>
    </dsp:sp>
    <dsp:sp modelId="{F5D752E9-F6B8-4D7C-AF33-60187E9C7414}">
      <dsp:nvSpPr>
        <dsp:cNvPr id="0" name=""/>
        <dsp:cNvSpPr/>
      </dsp:nvSpPr>
      <dsp:spPr>
        <a:xfrm>
          <a:off x="200161" y="2401938"/>
          <a:ext cx="1560233" cy="1601292"/>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52000" r="-5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B0DACD6F-66C5-D446-8369-9B39A79353DF}" type="datetimeFigureOut">
              <a:rPr lang="es-ES" smtClean="0"/>
              <a:t>19/12/2019</a:t>
            </a:fld>
            <a:endParaRPr lang="es-ES_tradnl"/>
          </a:p>
        </p:txBody>
      </p:sp>
      <p:sp>
        <p:nvSpPr>
          <p:cNvPr id="4" name="Marcador de pie de página 3"/>
          <p:cNvSpPr>
            <a:spLocks noGrp="1"/>
          </p:cNvSpPr>
          <p:nvPr>
            <p:ph type="ftr" sz="quarter" idx="2"/>
          </p:nvPr>
        </p:nvSpPr>
        <p:spPr>
          <a:xfrm>
            <a:off x="1" y="9430091"/>
            <a:ext cx="2945659" cy="496411"/>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50444" y="9430091"/>
            <a:ext cx="2945659" cy="496411"/>
          </a:xfrm>
          <a:prstGeom prst="rect">
            <a:avLst/>
          </a:prstGeom>
        </p:spPr>
        <p:txBody>
          <a:bodyPr vert="horz" lIns="91440" tIns="45720" rIns="91440" bIns="45720" rtlCol="0" anchor="b"/>
          <a:lstStyle>
            <a:lvl1pPr algn="r">
              <a:defRPr sz="1200"/>
            </a:lvl1pPr>
          </a:lstStyle>
          <a:p>
            <a:fld id="{C4BD2255-590F-D840-A900-2C9D3FAC0F37}" type="slidenum">
              <a:rPr lang="es-ES_tradnl" smtClean="0"/>
              <a:t>‹Nº›</a:t>
            </a:fld>
            <a:endParaRPr lang="es-ES_tradnl"/>
          </a:p>
        </p:txBody>
      </p:sp>
    </p:spTree>
    <p:extLst>
      <p:ext uri="{BB962C8B-B14F-4D97-AF65-F5344CB8AC3E}">
        <p14:creationId xmlns:p14="http://schemas.microsoft.com/office/powerpoint/2010/main" val="1991260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4829DB28-4CBA-43B6-909F-669292005D6A}" type="datetimeFigureOut">
              <a:rPr lang="es-ES" smtClean="0"/>
              <a:t>19/12/2019</a:t>
            </a:fld>
            <a:endParaRPr lang="es-ES"/>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8607CC88-E249-4AA1-A3AD-068FFC1BD3EF}" type="slidenum">
              <a:rPr lang="es-ES" smtClean="0"/>
              <a:t>‹Nº›</a:t>
            </a:fld>
            <a:endParaRPr lang="es-ES"/>
          </a:p>
        </p:txBody>
      </p:sp>
    </p:spTree>
    <p:extLst>
      <p:ext uri="{BB962C8B-B14F-4D97-AF65-F5344CB8AC3E}">
        <p14:creationId xmlns:p14="http://schemas.microsoft.com/office/powerpoint/2010/main" val="3331153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607CC88-E249-4AA1-A3AD-068FFC1BD3EF}" type="slidenum">
              <a:rPr lang="es-ES" smtClean="0"/>
              <a:t>1</a:t>
            </a:fld>
            <a:endParaRPr lang="es-ES"/>
          </a:p>
        </p:txBody>
      </p:sp>
    </p:spTree>
    <p:extLst>
      <p:ext uri="{BB962C8B-B14F-4D97-AF65-F5344CB8AC3E}">
        <p14:creationId xmlns:p14="http://schemas.microsoft.com/office/powerpoint/2010/main" val="3913018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baseline="0" dirty="0" smtClean="0"/>
          </a:p>
        </p:txBody>
      </p:sp>
      <p:sp>
        <p:nvSpPr>
          <p:cNvPr id="4" name="3 Marcador de número de diapositiva"/>
          <p:cNvSpPr>
            <a:spLocks noGrp="1"/>
          </p:cNvSpPr>
          <p:nvPr>
            <p:ph type="sldNum" sz="quarter" idx="10"/>
          </p:nvPr>
        </p:nvSpPr>
        <p:spPr/>
        <p:txBody>
          <a:bodyPr/>
          <a:lstStyle/>
          <a:p>
            <a:pPr>
              <a:defRPr/>
            </a:pPr>
            <a:fld id="{8EF23C2A-259F-4937-A19A-BFC075C08454}" type="slidenum">
              <a:rPr lang="es-ES" smtClean="0"/>
              <a:pPr>
                <a:defRPr/>
              </a:pPr>
              <a:t>12</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13</a:t>
            </a:fld>
            <a:endParaRPr lang="es-ES"/>
          </a:p>
        </p:txBody>
      </p:sp>
    </p:spTree>
    <p:extLst>
      <p:ext uri="{BB962C8B-B14F-4D97-AF65-F5344CB8AC3E}">
        <p14:creationId xmlns:p14="http://schemas.microsoft.com/office/powerpoint/2010/main" val="4235540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charset="0"/>
              </a:rPr>
              <a:t>RISE consortium has a minimum 3 independent organisations from 3 different countries where 2 of which are MS/AC</a:t>
            </a:r>
            <a:endParaRPr lang="en-GB" sz="1000" dirty="0"/>
          </a:p>
          <a:p>
            <a:r>
              <a:rPr lang="en-GB" dirty="0">
                <a:latin typeface="Arial" charset="0"/>
              </a:rPr>
              <a:t>There is no typical size or optimal structure of RISE consortia but the quality of implementation and impact are expected</a:t>
            </a:r>
            <a:endParaRPr lang="en-GB" sz="1000" dirty="0"/>
          </a:p>
          <a:p>
            <a:r>
              <a:rPr lang="en-GB" dirty="0">
                <a:latin typeface="Arial" charset="0"/>
              </a:rPr>
              <a:t>Project built on the research and innovation</a:t>
            </a:r>
            <a:endParaRPr lang="en-GB" sz="1000" dirty="0"/>
          </a:p>
          <a:p>
            <a:pPr lvl="0"/>
            <a:r>
              <a:rPr lang="en-GB" dirty="0">
                <a:latin typeface="Arial" charset="0"/>
              </a:rPr>
              <a:t>Basic Research, Applied Research, research and development,</a:t>
            </a:r>
          </a:p>
          <a:p>
            <a:pPr lvl="0"/>
            <a:r>
              <a:rPr lang="en-GB" dirty="0">
                <a:latin typeface="Arial" charset="0"/>
              </a:rPr>
              <a:t>but also innovation, support entrepreneurship and help to turn creative ideas into innovative products, services or processes</a:t>
            </a:r>
          </a:p>
          <a:p>
            <a:r>
              <a:rPr lang="en-GB" dirty="0">
                <a:latin typeface="Arial" charset="0"/>
              </a:rPr>
              <a:t>Project implemented by the secondment of staff </a:t>
            </a:r>
            <a:r>
              <a:rPr lang="en-GB" b="1" dirty="0">
                <a:latin typeface="Arial" charset="0"/>
              </a:rPr>
              <a:t>(no recruitments)</a:t>
            </a:r>
            <a:endParaRPr lang="en-GB" sz="1000" dirty="0"/>
          </a:p>
          <a:p>
            <a:r>
              <a:rPr lang="en-GB" dirty="0">
                <a:latin typeface="Arial" charset="0"/>
              </a:rPr>
              <a:t>Each member of staff seconded for a period of minimum 1 to maximum 12 months</a:t>
            </a:r>
            <a:endParaRPr lang="en-GB" sz="1000" dirty="0"/>
          </a:p>
          <a:p>
            <a:r>
              <a:rPr lang="en-GB" dirty="0">
                <a:latin typeface="Arial" charset="0"/>
              </a:rPr>
              <a:t>The maximum duration of the project is 4 years</a:t>
            </a:r>
            <a:endParaRPr lang="en-GB" sz="1000" dirty="0"/>
          </a:p>
          <a:p>
            <a:r>
              <a:rPr lang="en-GB" dirty="0">
                <a:latin typeface="Arial" charset="0"/>
              </a:rPr>
              <a:t>The maximum project size is 540 person / months (up to 2.430.000M€)</a:t>
            </a:r>
            <a:endParaRPr lang="en-GB" sz="1000" dirty="0"/>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16</a:t>
            </a:fld>
            <a:endParaRPr lang="en-GB"/>
          </a:p>
        </p:txBody>
      </p:sp>
    </p:spTree>
    <p:extLst>
      <p:ext uri="{BB962C8B-B14F-4D97-AF65-F5344CB8AC3E}">
        <p14:creationId xmlns:p14="http://schemas.microsoft.com/office/powerpoint/2010/main" val="1778398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17</a:t>
            </a:fld>
            <a:endParaRPr lang="es-ES"/>
          </a:p>
        </p:txBody>
      </p:sp>
    </p:spTree>
    <p:extLst>
      <p:ext uri="{BB962C8B-B14F-4D97-AF65-F5344CB8AC3E}">
        <p14:creationId xmlns:p14="http://schemas.microsoft.com/office/powerpoint/2010/main" val="265321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19</a:t>
            </a:fld>
            <a:endParaRPr lang="es-ES"/>
          </a:p>
        </p:txBody>
      </p:sp>
    </p:spTree>
    <p:extLst>
      <p:ext uri="{BB962C8B-B14F-4D97-AF65-F5344CB8AC3E}">
        <p14:creationId xmlns:p14="http://schemas.microsoft.com/office/powerpoint/2010/main" val="265321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20</a:t>
            </a:fld>
            <a:endParaRPr lang="es-ES"/>
          </a:p>
        </p:txBody>
      </p:sp>
    </p:spTree>
    <p:extLst>
      <p:ext uri="{BB962C8B-B14F-4D97-AF65-F5344CB8AC3E}">
        <p14:creationId xmlns:p14="http://schemas.microsoft.com/office/powerpoint/2010/main" val="265321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21</a:t>
            </a:fld>
            <a:endParaRPr lang="es-ES"/>
          </a:p>
        </p:txBody>
      </p:sp>
    </p:spTree>
    <p:extLst>
      <p:ext uri="{BB962C8B-B14F-4D97-AF65-F5344CB8AC3E}">
        <p14:creationId xmlns:p14="http://schemas.microsoft.com/office/powerpoint/2010/main" val="265321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sz="1200" dirty="0" smtClean="0">
              <a:solidFill>
                <a:schemeClr val="tx2"/>
              </a:solidFill>
            </a:endParaRPr>
          </a:p>
        </p:txBody>
      </p:sp>
      <p:sp>
        <p:nvSpPr>
          <p:cNvPr id="4" name="3 Marcador de número de diapositiva"/>
          <p:cNvSpPr>
            <a:spLocks noGrp="1"/>
          </p:cNvSpPr>
          <p:nvPr>
            <p:ph type="sldNum" sz="quarter" idx="10"/>
          </p:nvPr>
        </p:nvSpPr>
        <p:spPr/>
        <p:txBody>
          <a:bodyPr/>
          <a:lstStyle/>
          <a:p>
            <a:pPr>
              <a:defRPr/>
            </a:pPr>
            <a:fld id="{8EF23C2A-259F-4937-A19A-BFC075C08454}" type="slidenum">
              <a:rPr lang="es-ES" smtClean="0"/>
              <a:pPr>
                <a:defRPr/>
              </a:pPr>
              <a:t>23</a:t>
            </a:fld>
            <a:endParaRPr lang="es-ES"/>
          </a:p>
        </p:txBody>
      </p:sp>
    </p:spTree>
    <p:extLst>
      <p:ext uri="{BB962C8B-B14F-4D97-AF65-F5344CB8AC3E}">
        <p14:creationId xmlns:p14="http://schemas.microsoft.com/office/powerpoint/2010/main" val="2709603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p:spPr>
        <p:txBody>
          <a:bodyPr/>
          <a:lstStyle/>
          <a:p>
            <a:r>
              <a:rPr lang="en-GB" dirty="0">
                <a:latin typeface="Arial" charset="0"/>
              </a:rPr>
              <a:t>Tip 1 = read the documents well</a:t>
            </a:r>
          </a:p>
          <a:p>
            <a:endParaRPr lang="en-GB" dirty="0">
              <a:latin typeface="Arial" charset="0"/>
            </a:endParaRPr>
          </a:p>
          <a:p>
            <a:pPr marL="228257" indent="-228257">
              <a:buAutoNum type="arabicPeriod"/>
            </a:pPr>
            <a:r>
              <a:rPr lang="en-GB" dirty="0">
                <a:latin typeface="Arial" charset="0"/>
              </a:rPr>
              <a:t>Guide for applicants as the </a:t>
            </a:r>
            <a:r>
              <a:rPr lang="en-GB" b="1" dirty="0">
                <a:latin typeface="Arial" charset="0"/>
              </a:rPr>
              <a:t>key document</a:t>
            </a:r>
            <a:r>
              <a:rPr lang="en-GB" dirty="0">
                <a:latin typeface="Arial" charset="0"/>
              </a:rPr>
              <a:t> </a:t>
            </a:r>
          </a:p>
          <a:p>
            <a:pPr marL="228257" indent="-228257">
              <a:buAutoNum type="arabicPeriod"/>
            </a:pPr>
            <a:r>
              <a:rPr lang="en-GB" dirty="0">
                <a:latin typeface="Arial" charset="0"/>
              </a:rPr>
              <a:t>Work programme</a:t>
            </a:r>
            <a:endParaRPr lang="en-GB" sz="1000" dirty="0"/>
          </a:p>
          <a:p>
            <a:endParaRPr lang="en-GB" sz="1000" dirty="0">
              <a:latin typeface="Arial" charset="0"/>
            </a:endParaRPr>
          </a:p>
          <a:p>
            <a:r>
              <a:rPr lang="en-GB" sz="1000" dirty="0">
                <a:latin typeface="Arial" charset="0"/>
              </a:rPr>
              <a:t>Grid, links to FAQs</a:t>
            </a:r>
            <a:endParaRPr lang="en-GB" dirty="0">
              <a:latin typeface="Arial" charset="0"/>
            </a:endParaRPr>
          </a:p>
        </p:txBody>
      </p:sp>
      <p:sp>
        <p:nvSpPr>
          <p:cNvPr id="201732"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871" indent="-285721" eaLnBrk="0" hangingPunct="0">
              <a:defRPr sz="1200">
                <a:solidFill>
                  <a:srgbClr val="0F5494"/>
                </a:solidFill>
                <a:latin typeface="Verdana" pitchFamily="34" charset="0"/>
              </a:defRPr>
            </a:lvl2pPr>
            <a:lvl3pPr marL="1142880" indent="-228577" eaLnBrk="0" hangingPunct="0">
              <a:defRPr sz="1200">
                <a:solidFill>
                  <a:srgbClr val="0F5494"/>
                </a:solidFill>
                <a:latin typeface="Verdana" pitchFamily="34" charset="0"/>
              </a:defRPr>
            </a:lvl3pPr>
            <a:lvl4pPr marL="1600032" indent="-228577" eaLnBrk="0" hangingPunct="0">
              <a:defRPr sz="1200">
                <a:solidFill>
                  <a:srgbClr val="0F5494"/>
                </a:solidFill>
                <a:latin typeface="Verdana" pitchFamily="34" charset="0"/>
              </a:defRPr>
            </a:lvl4pPr>
            <a:lvl5pPr marL="2057185" indent="-228577" eaLnBrk="0" hangingPunct="0">
              <a:defRPr sz="1200">
                <a:solidFill>
                  <a:srgbClr val="0F5494"/>
                </a:solidFill>
                <a:latin typeface="Verdana" pitchFamily="34" charset="0"/>
              </a:defRPr>
            </a:lvl5pPr>
            <a:lvl6pPr marL="2514338" indent="-228577" eaLnBrk="0" fontAlgn="base" hangingPunct="0">
              <a:spcBef>
                <a:spcPct val="0"/>
              </a:spcBef>
              <a:spcAft>
                <a:spcPct val="0"/>
              </a:spcAft>
              <a:defRPr sz="1200">
                <a:solidFill>
                  <a:srgbClr val="0F5494"/>
                </a:solidFill>
                <a:latin typeface="Verdana" pitchFamily="34" charset="0"/>
              </a:defRPr>
            </a:lvl6pPr>
            <a:lvl7pPr marL="2971489" indent="-228577" eaLnBrk="0" fontAlgn="base" hangingPunct="0">
              <a:spcBef>
                <a:spcPct val="0"/>
              </a:spcBef>
              <a:spcAft>
                <a:spcPct val="0"/>
              </a:spcAft>
              <a:defRPr sz="1200">
                <a:solidFill>
                  <a:srgbClr val="0F5494"/>
                </a:solidFill>
                <a:latin typeface="Verdana" pitchFamily="34" charset="0"/>
              </a:defRPr>
            </a:lvl7pPr>
            <a:lvl8pPr marL="3428641" indent="-228577" eaLnBrk="0" fontAlgn="base" hangingPunct="0">
              <a:spcBef>
                <a:spcPct val="0"/>
              </a:spcBef>
              <a:spcAft>
                <a:spcPct val="0"/>
              </a:spcAft>
              <a:defRPr sz="1200">
                <a:solidFill>
                  <a:srgbClr val="0F5494"/>
                </a:solidFill>
                <a:latin typeface="Verdana" pitchFamily="34" charset="0"/>
              </a:defRPr>
            </a:lvl8pPr>
            <a:lvl9pPr marL="3885794" indent="-228577" eaLnBrk="0" fontAlgn="base" hangingPunct="0">
              <a:spcBef>
                <a:spcPct val="0"/>
              </a:spcBef>
              <a:spcAft>
                <a:spcPct val="0"/>
              </a:spcAft>
              <a:defRPr sz="1200">
                <a:solidFill>
                  <a:srgbClr val="0F5494"/>
                </a:solidFill>
                <a:latin typeface="Verdana" pitchFamily="34" charset="0"/>
              </a:defRPr>
            </a:lvl9pPr>
          </a:lstStyle>
          <a:p>
            <a:pPr eaLnBrk="1" hangingPunct="1"/>
            <a:fld id="{B4C86C3B-BFF7-4DD4-A953-A254144DB120}" type="slidenum">
              <a:rPr lang="en-GB" altLang="en-US" smtClean="0">
                <a:solidFill>
                  <a:schemeClr val="tx1"/>
                </a:solidFill>
                <a:latin typeface="Arial" charset="0"/>
              </a:rPr>
              <a:pPr eaLnBrk="1" hangingPunct="1"/>
              <a:t>25</a:t>
            </a:fld>
            <a:endParaRPr lang="en-GB" altLang="en-US" smtClean="0">
              <a:solidFill>
                <a:schemeClr val="tx1"/>
              </a:solidFill>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latin typeface="Arial" charset="0"/>
              </a:rPr>
              <a:t>TIP 1 </a:t>
            </a:r>
            <a:r>
              <a:rPr lang="en-GB" dirty="0">
                <a:latin typeface="Arial" charset="0"/>
              </a:rPr>
              <a:t>– described the project carefully to meet all criteria!</a:t>
            </a:r>
          </a:p>
          <a:p>
            <a:endParaRPr lang="en-GB" dirty="0">
              <a:latin typeface="Arial" charset="0"/>
            </a:endParaRPr>
          </a:p>
          <a:p>
            <a:r>
              <a:rPr lang="en-GB" dirty="0">
                <a:latin typeface="Arial" charset="0"/>
              </a:rPr>
              <a:t>A </a:t>
            </a:r>
            <a:r>
              <a:rPr lang="en-GB" b="1" dirty="0">
                <a:latin typeface="Arial" charset="0"/>
              </a:rPr>
              <a:t>successful RISE project</a:t>
            </a:r>
            <a:r>
              <a:rPr lang="en-GB" dirty="0">
                <a:latin typeface="Arial" charset="0"/>
              </a:rPr>
              <a:t> = combination of excellence (E) in the research and innovation activities and the quality and efficiency of the implementation (I) to derive maximal Impact (</a:t>
            </a:r>
            <a:r>
              <a:rPr lang="en-GB" dirty="0" err="1">
                <a:latin typeface="Arial" charset="0"/>
              </a:rPr>
              <a:t>Im</a:t>
            </a:r>
            <a:r>
              <a:rPr lang="en-GB" dirty="0">
                <a:latin typeface="Arial" charset="0"/>
              </a:rPr>
              <a:t>).</a:t>
            </a:r>
            <a:endParaRPr lang="en-GB" sz="1000" dirty="0"/>
          </a:p>
          <a:p>
            <a:r>
              <a:rPr lang="en-GB" dirty="0">
                <a:latin typeface="Arial" charset="0"/>
              </a:rPr>
              <a:t> </a:t>
            </a:r>
            <a:endParaRPr lang="en-GB" sz="1000" dirty="0"/>
          </a:p>
          <a:p>
            <a:r>
              <a:rPr lang="en-GB" dirty="0">
                <a:latin typeface="Arial" charset="0"/>
              </a:rPr>
              <a:t>In particular:</a:t>
            </a:r>
            <a:endParaRPr lang="en-GB" sz="1000" dirty="0"/>
          </a:p>
          <a:p>
            <a:r>
              <a:rPr lang="en-GB" u="sng" dirty="0">
                <a:latin typeface="Arial" charset="0"/>
              </a:rPr>
              <a:t>1. Implementation plans</a:t>
            </a:r>
            <a:endParaRPr lang="en-GB" sz="1000" dirty="0"/>
          </a:p>
          <a:p>
            <a:r>
              <a:rPr lang="en-GB" dirty="0">
                <a:latin typeface="Arial" charset="0"/>
              </a:rPr>
              <a:t>In applications please pay attention to how you describe your implementation plan. </a:t>
            </a:r>
            <a:endParaRPr lang="en-GB" sz="1000" dirty="0"/>
          </a:p>
          <a:p>
            <a:r>
              <a:rPr lang="en-GB" dirty="0">
                <a:latin typeface="Arial" charset="0"/>
              </a:rPr>
              <a:t>The R&amp;I project is built around secondments, therefore, once you have your idea then you have to design the plan for how to allocate resources and make the most of the different competencies in the consortium for the various WP and tasks. </a:t>
            </a:r>
            <a:endParaRPr lang="en-GB" sz="1000" dirty="0"/>
          </a:p>
          <a:p>
            <a:r>
              <a:rPr lang="en-GB" dirty="0">
                <a:latin typeface="Arial" charset="0"/>
              </a:rPr>
              <a:t> </a:t>
            </a:r>
            <a:endParaRPr lang="en-GB" sz="1000" dirty="0"/>
          </a:p>
          <a:p>
            <a:r>
              <a:rPr lang="en-GB" u="sng" dirty="0">
                <a:latin typeface="Arial" charset="0"/>
              </a:rPr>
              <a:t>2. Secondments</a:t>
            </a:r>
            <a:endParaRPr lang="en-GB" sz="1000" dirty="0"/>
          </a:p>
          <a:p>
            <a:r>
              <a:rPr lang="en-GB" dirty="0">
                <a:latin typeface="Arial" charset="0"/>
              </a:rPr>
              <a:t>For the secondments we only ask for indicative tables of the exchanges for the duration of the project.</a:t>
            </a:r>
            <a:endParaRPr lang="en-GB" sz="1000" dirty="0"/>
          </a:p>
          <a:p>
            <a:r>
              <a:rPr lang="en-GB" dirty="0">
                <a:latin typeface="Arial" charset="0"/>
              </a:rPr>
              <a:t> </a:t>
            </a:r>
            <a:endParaRPr lang="en-GB" sz="1000" dirty="0"/>
          </a:p>
          <a:p>
            <a:r>
              <a:rPr lang="en-GB" u="sng" dirty="0">
                <a:latin typeface="Arial" charset="0"/>
              </a:rPr>
              <a:t>3. Outputs</a:t>
            </a:r>
            <a:endParaRPr lang="en-GB" sz="1000" dirty="0"/>
          </a:p>
          <a:p>
            <a:pPr lvl="0"/>
            <a:r>
              <a:rPr lang="en-GB" dirty="0">
                <a:latin typeface="Arial" charset="0"/>
              </a:rPr>
              <a:t>Research, training, transfer of knowledge, workshops, reports, relevant scientific deliverables</a:t>
            </a:r>
            <a:endParaRPr lang="en-GB" sz="1000" dirty="0"/>
          </a:p>
          <a:p>
            <a:pPr lvl="0"/>
            <a:r>
              <a:rPr lang="en-GB" dirty="0">
                <a:latin typeface="Arial" charset="0"/>
              </a:rPr>
              <a:t>reach goals for each work package and to monitor progress. </a:t>
            </a:r>
            <a:endParaRPr lang="en-GB" sz="1000" dirty="0"/>
          </a:p>
          <a:p>
            <a:pPr lvl="0"/>
            <a:r>
              <a:rPr lang="en-GB" dirty="0">
                <a:latin typeface="Arial" charset="0"/>
              </a:rPr>
              <a:t>The publications are linked to the deliverables and shall be reported along open access principles.</a:t>
            </a:r>
            <a:endParaRPr lang="en-GB" sz="1000" dirty="0"/>
          </a:p>
          <a:p>
            <a:pPr lvl="0"/>
            <a:r>
              <a:rPr lang="en-GB" dirty="0">
                <a:latin typeface="Arial" charset="0"/>
              </a:rPr>
              <a:t>Dissemination and communication (impact)</a:t>
            </a:r>
            <a:endParaRPr lang="en-GB" sz="1000" dirty="0"/>
          </a:p>
        </p:txBody>
      </p:sp>
      <p:sp>
        <p:nvSpPr>
          <p:cNvPr id="4" name="Slide Number Placeholder 3"/>
          <p:cNvSpPr>
            <a:spLocks noGrp="1"/>
          </p:cNvSpPr>
          <p:nvPr>
            <p:ph type="sldNum" sz="quarter" idx="10"/>
          </p:nvPr>
        </p:nvSpPr>
        <p:spPr/>
        <p:txBody>
          <a:bodyPr/>
          <a:lstStyle/>
          <a:p>
            <a:pPr>
              <a:defRPr/>
            </a:pPr>
            <a:fld id="{9F26A518-DE30-4B01-B6F4-DAFE94F5F8ED}" type="slidenum">
              <a:rPr lang="en-GB" smtClean="0"/>
              <a:pPr>
                <a:defRPr/>
              </a:pPr>
              <a:t>26</a:t>
            </a:fld>
            <a:endParaRPr lang="en-GB"/>
          </a:p>
        </p:txBody>
      </p:sp>
    </p:spTree>
    <p:extLst>
      <p:ext uri="{BB962C8B-B14F-4D97-AF65-F5344CB8AC3E}">
        <p14:creationId xmlns:p14="http://schemas.microsoft.com/office/powerpoint/2010/main" val="215662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2</a:t>
            </a:fld>
            <a:endParaRPr lang="es-ES"/>
          </a:p>
        </p:txBody>
      </p:sp>
    </p:spTree>
    <p:extLst>
      <p:ext uri="{BB962C8B-B14F-4D97-AF65-F5344CB8AC3E}">
        <p14:creationId xmlns:p14="http://schemas.microsoft.com/office/powerpoint/2010/main" val="2751884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000" dirty="0"/>
              <a:t>Areas of </a:t>
            </a:r>
            <a:r>
              <a:rPr lang="fr-BE" sz="1000" dirty="0" err="1"/>
              <a:t>research</a:t>
            </a:r>
            <a:r>
              <a:rPr lang="fr-BE" sz="1000" dirty="0"/>
              <a:t>: </a:t>
            </a:r>
            <a:r>
              <a:rPr lang="en-GB" sz="1000" dirty="0"/>
              <a:t>Diagnostic tools (e.g. genetic, imaging); </a:t>
            </a:r>
            <a:r>
              <a:rPr lang="en-GB" sz="1000" dirty="0" err="1"/>
              <a:t>Nanochemistry</a:t>
            </a:r>
            <a:r>
              <a:rPr lang="en-GB" sz="1000" dirty="0"/>
              <a:t>; Nanotechnology, </a:t>
            </a:r>
            <a:r>
              <a:rPr lang="en-GB" sz="1000" dirty="0" err="1"/>
              <a:t>nano</a:t>
            </a:r>
            <a:r>
              <a:rPr lang="en-GB" sz="1000" dirty="0"/>
              <a:t>-materials, </a:t>
            </a:r>
            <a:r>
              <a:rPr lang="en-GB" sz="1000" dirty="0" err="1"/>
              <a:t>nano</a:t>
            </a:r>
            <a:r>
              <a:rPr lang="en-GB" sz="1000" dirty="0"/>
              <a:t> engineering; Medical engineering and technology</a:t>
            </a:r>
          </a:p>
          <a:p>
            <a:endParaRPr lang="en-GB" sz="1000" dirty="0"/>
          </a:p>
          <a:p>
            <a:r>
              <a:rPr lang="en-GB" sz="1000" dirty="0"/>
              <a:t>The main objective of VIVOIMAG is to develop bone implants including a new contrast agent sensitive to enzymatic activity of </a:t>
            </a:r>
            <a:r>
              <a:rPr lang="en-GB" sz="1000" dirty="0" err="1"/>
              <a:t>metaloproteases</a:t>
            </a:r>
            <a:r>
              <a:rPr lang="en-GB" sz="1000" dirty="0"/>
              <a:t>, which will permit for the first time to follow the integration and cell differentiation activity in bone tissue bioreactors in vitro and in grafts in vivo using existing </a:t>
            </a:r>
            <a:r>
              <a:rPr lang="en-GB" sz="1000" dirty="0" err="1"/>
              <a:t>non invasive</a:t>
            </a:r>
            <a:r>
              <a:rPr lang="en-GB" sz="1000" dirty="0"/>
              <a:t> magnetic resonance imaging techniques. The proposal aims at integrating a magnetically functionalized extracellular matrix material into the bone scaffolds, seeding them with cells, implanting them in animal models and following the fate of the implants in vivo using MRI. The aim is to obtain similar results with the magnetically modified scaffolds as the ones obtained currently but having now endowed the grafts with enzymatic reporting activity that can be monitored noninvasively in the living animal. There are currently no methods to detect in situ and in vivo this enzymatic activity without previously sacrificing the transplanted animals, therefore the successful accomplishment of this project would have huge and prolonged impact in the medical field of tissue regeneration.</a:t>
            </a:r>
          </a:p>
          <a:p>
            <a:endParaRPr lang="en-GB" sz="1000" dirty="0"/>
          </a:p>
          <a:p>
            <a:r>
              <a:rPr lang="en-GB" sz="1000" dirty="0"/>
              <a:t>The VIVOIMAG project brings together a multidisciplinary consortium of specialists in different areas of bone implant research, nanoparticles formulation and characterization, magnetic resonance and </a:t>
            </a:r>
            <a:r>
              <a:rPr lang="en-GB" sz="1000" dirty="0" err="1"/>
              <a:t>scintigraphic</a:t>
            </a:r>
            <a:r>
              <a:rPr lang="en-GB" sz="1000" dirty="0"/>
              <a:t> imaging, who will join forces in order to propose and assess a novel technique for the evaluation of the progress of bone implants in vivo, which can substitute existing invasive techniques based on biopsies.</a:t>
            </a:r>
          </a:p>
          <a:p>
            <a:r>
              <a:rPr lang="en-GB" sz="1000" dirty="0"/>
              <a:t>A well planned exchange program among academic and industrial partners will facilitate knowledge sharing, maximize collaborative work and finally achievement of project objectives. The consortium, being aware of the scientific and social importance of bone tissue engineering, has planned a series of dissemination and training activities, aiming at making project knowledge and outcomes available to the scientific community and society.</a:t>
            </a:r>
          </a:p>
          <a:p>
            <a:endParaRPr lang="fr-BE" sz="1000" dirty="0"/>
          </a:p>
          <a:p>
            <a:r>
              <a:rPr lang="fr-BE" sz="1000" dirty="0"/>
              <a:t>CONSORTIUM</a:t>
            </a:r>
          </a:p>
          <a:p>
            <a:r>
              <a:rPr lang="en-GB" sz="1000" dirty="0">
                <a:latin typeface="Arial" charset="0"/>
              </a:rPr>
              <a:t>1 NATIONAL CENTER FOR SCIENTIFIC RESEARCH "DEMOKRITOS" DEMO Greece </a:t>
            </a:r>
          </a:p>
          <a:p>
            <a:r>
              <a:rPr lang="en-GB" sz="1000" dirty="0">
                <a:latin typeface="Arial" charset="0"/>
              </a:rPr>
              <a:t>2 AGENCIA ESTATAL CONSEJO SUPERIOR DE </a:t>
            </a:r>
            <a:r>
              <a:rPr lang="es-ES" sz="1000" dirty="0">
                <a:latin typeface="Arial" charset="0"/>
              </a:rPr>
              <a:t>INVESTIGACIONES CIENTIFICAS CSIC </a:t>
            </a:r>
            <a:r>
              <a:rPr lang="es-ES" sz="1000" dirty="0" err="1">
                <a:latin typeface="Arial" charset="0"/>
              </a:rPr>
              <a:t>Spain</a:t>
            </a:r>
            <a:r>
              <a:rPr lang="es-ES" sz="1000" dirty="0">
                <a:latin typeface="Arial" charset="0"/>
              </a:rPr>
              <a:t> </a:t>
            </a:r>
          </a:p>
          <a:p>
            <a:r>
              <a:rPr lang="en-GB" sz="1000" dirty="0">
                <a:latin typeface="Arial" charset="0"/>
              </a:rPr>
              <a:t>3 UNIVERSITE DE MONS UMONS Belgium </a:t>
            </a:r>
          </a:p>
          <a:p>
            <a:r>
              <a:rPr lang="de-DE" sz="1000" dirty="0">
                <a:latin typeface="Arial" charset="0"/>
              </a:rPr>
              <a:t>4 BONUS THERAPEUTIC LTD BONUS Israel </a:t>
            </a:r>
          </a:p>
          <a:p>
            <a:r>
              <a:rPr lang="es-ES" sz="1000" dirty="0">
                <a:latin typeface="Arial" charset="0"/>
              </a:rPr>
              <a:t>5 BIOIMAG SOLUCIONES DE CONTRASTE SL </a:t>
            </a:r>
            <a:r>
              <a:rPr lang="es-ES" sz="1000" dirty="0" err="1">
                <a:latin typeface="Arial" charset="0"/>
              </a:rPr>
              <a:t>Bioimag</a:t>
            </a:r>
            <a:r>
              <a:rPr lang="es-ES" sz="1000" dirty="0">
                <a:latin typeface="Arial" charset="0"/>
              </a:rPr>
              <a:t> </a:t>
            </a:r>
            <a:r>
              <a:rPr lang="es-ES" sz="1000" dirty="0" err="1">
                <a:latin typeface="Arial" charset="0"/>
              </a:rPr>
              <a:t>Spain</a:t>
            </a:r>
            <a:r>
              <a:rPr lang="es-ES" sz="1000" dirty="0">
                <a:latin typeface="Arial" charset="0"/>
              </a:rPr>
              <a:t> </a:t>
            </a:r>
          </a:p>
          <a:p>
            <a:r>
              <a:rPr lang="en-GB" sz="1000" dirty="0">
                <a:latin typeface="Arial" charset="0"/>
              </a:rPr>
              <a:t>6 TEXNOLOGIKES LYSEIS BIOEKPOMPIS OE </a:t>
            </a:r>
            <a:r>
              <a:rPr lang="en-GB" sz="1000" dirty="0" err="1">
                <a:latin typeface="Arial" charset="0"/>
              </a:rPr>
              <a:t>BETSolutions</a:t>
            </a:r>
            <a:r>
              <a:rPr lang="en-GB" sz="1000" dirty="0">
                <a:latin typeface="Arial" charset="0"/>
              </a:rPr>
              <a:t> Greece</a:t>
            </a:r>
            <a:endParaRPr lang="en-GB" sz="1000" dirty="0"/>
          </a:p>
        </p:txBody>
      </p:sp>
      <p:sp>
        <p:nvSpPr>
          <p:cNvPr id="4" name="Slide Number Placeholder 3"/>
          <p:cNvSpPr>
            <a:spLocks noGrp="1"/>
          </p:cNvSpPr>
          <p:nvPr>
            <p:ph type="sldNum" sz="quarter" idx="10"/>
          </p:nvPr>
        </p:nvSpPr>
        <p:spPr/>
        <p:txBody>
          <a:bodyPr/>
          <a:lstStyle/>
          <a:p>
            <a:pPr>
              <a:defRPr/>
            </a:pPr>
            <a:fld id="{9F26A518-DE30-4B01-B6F4-DAFE94F5F8ED}" type="slidenum">
              <a:rPr lang="en-GB" smtClean="0"/>
              <a:pPr>
                <a:defRPr/>
              </a:pPr>
              <a:t>28</a:t>
            </a:fld>
            <a:endParaRPr lang="en-GB"/>
          </a:p>
        </p:txBody>
      </p:sp>
    </p:spTree>
    <p:extLst>
      <p:ext uri="{BB962C8B-B14F-4D97-AF65-F5344CB8AC3E}">
        <p14:creationId xmlns:p14="http://schemas.microsoft.com/office/powerpoint/2010/main" val="900406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fr-BE" sz="1000" dirty="0"/>
              <a:t>Research </a:t>
            </a:r>
            <a:r>
              <a:rPr lang="fr-BE" sz="1000" dirty="0" err="1"/>
              <a:t>fields</a:t>
            </a:r>
            <a:r>
              <a:rPr lang="fr-BE" sz="1000" dirty="0"/>
              <a:t>: </a:t>
            </a:r>
            <a:r>
              <a:rPr lang="en-GB" sz="1000" dirty="0"/>
              <a:t>Education: systems and institutions, teaching and Social economics; Environment, resources and sustainability; Computer games, multi-media, augmented and virtual</a:t>
            </a:r>
          </a:p>
          <a:p>
            <a:endParaRPr lang="en-GB" sz="1000" dirty="0"/>
          </a:p>
          <a:p>
            <a:r>
              <a:rPr lang="en-GB" sz="1000" dirty="0"/>
              <a:t>Recreational SCUBA diving has become a mass leisure activity engaging millions of divers worldwide. The diving industry generates large direct and indirect revenues for coastal communities and Marine Protected Areas (MPAs). Other benefits linked to diving include the promotion of ocean stewardship, contribution to scientific research, fostering social inclusion and personal development. Yet, diving has also negative impacts, due to damage or disturbance of marine habitats and organisms and to conflicts with local communities for the access to/use of the same resources, equity issues, or cultural clashes. These aspects clearly relate to the three pillars of sustainability, covering environmental, economic and social dimensions and can only be addressed by a systemic approach.</a:t>
            </a:r>
          </a:p>
          <a:p>
            <a:r>
              <a:rPr lang="en-GB" sz="1000" dirty="0"/>
              <a:t>The central objective of GREEN BUBBLES is to maximise the benefits associated with diving while minimising its negative impacts, thus achieving the environmental, economic and social sustainability of the system. This will be done by: 1) Carefully assessing and modelling the system itself; 2) Developing innovative products based on the issues and needs highlighted by assessment and modelling; 3) Promoting the uptake of such products by the system designing tailored business models and marketing plans. Direct engagement with selected stakeholders (divers, professionals, diving operators, certification agencies - CAs, MPAs, NGOs) will ensure relevant feedback throughout the project’s lifetime, as well as effective uptake of results at the end of the project. Cutting across sectors and disciplines, and engaging participants from 3 continents, GREEN BUBBLES will put the European diving system in focus thanks to dedicated R&amp;I with, about and for the European diving industry and will take advantage of parallel comparative work on the much more studied coral reef diving system. </a:t>
            </a:r>
          </a:p>
          <a:p>
            <a:endParaRPr lang="fr-BE" sz="1000" dirty="0"/>
          </a:p>
          <a:p>
            <a:r>
              <a:rPr lang="fr-BE" sz="1000" dirty="0"/>
              <a:t>CONSORTIUM</a:t>
            </a:r>
          </a:p>
          <a:p>
            <a:r>
              <a:rPr lang="it-IT" sz="1000" dirty="0">
                <a:latin typeface="Arial" charset="0"/>
              </a:rPr>
              <a:t>1 UNIVERSITA POLITECNICA DELLE MARCHE UNIVPM </a:t>
            </a:r>
            <a:r>
              <a:rPr lang="it-IT" sz="1000" dirty="0" err="1">
                <a:latin typeface="Arial" charset="0"/>
              </a:rPr>
              <a:t>Italy</a:t>
            </a:r>
            <a:r>
              <a:rPr lang="it-IT" sz="1000" dirty="0">
                <a:latin typeface="Arial" charset="0"/>
              </a:rPr>
              <a:t> </a:t>
            </a:r>
          </a:p>
          <a:p>
            <a:r>
              <a:rPr lang="it-IT" sz="1000" dirty="0">
                <a:latin typeface="Arial" charset="0"/>
              </a:rPr>
              <a:t>2 STUDIO ASSOCIATO GAIA SNC DEI DOTTORI ANTONIO SARA E MARTINA MILANESE GAIA </a:t>
            </a:r>
            <a:r>
              <a:rPr lang="it-IT" sz="1000" dirty="0" err="1">
                <a:latin typeface="Arial" charset="0"/>
              </a:rPr>
              <a:t>Italy</a:t>
            </a:r>
            <a:r>
              <a:rPr lang="it-IT" sz="1000" dirty="0">
                <a:latin typeface="Arial" charset="0"/>
              </a:rPr>
              <a:t> </a:t>
            </a:r>
          </a:p>
          <a:p>
            <a:r>
              <a:rPr lang="it-IT" sz="1000" dirty="0">
                <a:latin typeface="Arial" charset="0"/>
              </a:rPr>
              <a:t>3 UBICA SRL UBICA </a:t>
            </a:r>
            <a:r>
              <a:rPr lang="it-IT" sz="1000" dirty="0" err="1">
                <a:latin typeface="Arial" charset="0"/>
              </a:rPr>
              <a:t>Italy</a:t>
            </a:r>
            <a:r>
              <a:rPr lang="it-IT" sz="1000" dirty="0">
                <a:latin typeface="Arial" charset="0"/>
              </a:rPr>
              <a:t> </a:t>
            </a:r>
          </a:p>
          <a:p>
            <a:r>
              <a:rPr lang="en-GB" sz="1000" dirty="0">
                <a:latin typeface="Arial" charset="0"/>
              </a:rPr>
              <a:t>4 BOGAZICI ULUSLARARASI EGITIM DANISMANLIK MERKEZI VE TICARET LIMITED SIRKETI BURC Turkey </a:t>
            </a:r>
          </a:p>
          <a:p>
            <a:r>
              <a:rPr lang="en-GB" sz="1000" dirty="0">
                <a:latin typeface="Arial" charset="0"/>
              </a:rPr>
              <a:t>5 Divers Alert Network Europe Foundation DANEU Malta </a:t>
            </a:r>
          </a:p>
          <a:p>
            <a:r>
              <a:rPr lang="en-GB" sz="1000" dirty="0">
                <a:latin typeface="Arial" charset="0"/>
              </a:rPr>
              <a:t>6 STICHTING NHTV INTERNATIONALE HOGESCHOOL BREDA NHTV Netherlands</a:t>
            </a:r>
          </a:p>
          <a:p>
            <a:r>
              <a:rPr lang="en-GB" sz="1000" dirty="0"/>
              <a:t>7 NOORDWES-UNIVERSITEIT ZA</a:t>
            </a:r>
          </a:p>
          <a:p>
            <a:r>
              <a:rPr lang="en-GB" sz="1000" dirty="0"/>
              <a:t>8 COE THE COLLEGE OF EXPLORATION US</a:t>
            </a:r>
          </a:p>
          <a:p>
            <a:r>
              <a:rPr lang="en-GB" sz="1000" dirty="0"/>
              <a:t>9 DANSA DIVERS ALERT NETWORK SOUTHERN AFRICA ZA</a:t>
            </a:r>
          </a:p>
          <a:p>
            <a:r>
              <a:rPr lang="en-GB" sz="1000" dirty="0"/>
              <a:t>10 SU BOARD OF TRUSTEES OF THE LELAND STANFORD JUNIOR UNIVERSITY US</a:t>
            </a:r>
          </a:p>
          <a:p>
            <a:endParaRPr lang="en-GB" sz="1000" dirty="0"/>
          </a:p>
          <a:p>
            <a:endParaRPr lang="en-GB" sz="1000" dirty="0"/>
          </a:p>
        </p:txBody>
      </p:sp>
      <p:sp>
        <p:nvSpPr>
          <p:cNvPr id="4" name="Slide Number Placeholder 3"/>
          <p:cNvSpPr>
            <a:spLocks noGrp="1"/>
          </p:cNvSpPr>
          <p:nvPr>
            <p:ph type="sldNum" sz="quarter" idx="10"/>
          </p:nvPr>
        </p:nvSpPr>
        <p:spPr/>
        <p:txBody>
          <a:bodyPr/>
          <a:lstStyle/>
          <a:p>
            <a:fld id="{88D7E7D6-7E42-421C-B25C-D2D56647AFB2}" type="slidenum">
              <a:rPr lang="en-GB" altLang="en-US" smtClean="0"/>
              <a:pPr/>
              <a:t>29</a:t>
            </a:fld>
            <a:endParaRPr lang="en-GB" altLang="en-US"/>
          </a:p>
        </p:txBody>
      </p:sp>
    </p:spTree>
    <p:extLst>
      <p:ext uri="{BB962C8B-B14F-4D97-AF65-F5344CB8AC3E}">
        <p14:creationId xmlns:p14="http://schemas.microsoft.com/office/powerpoint/2010/main" val="26200318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000" dirty="0"/>
              <a:t>Research </a:t>
            </a:r>
            <a:r>
              <a:rPr lang="fr-BE" sz="1000" dirty="0" err="1"/>
              <a:t>field</a:t>
            </a:r>
            <a:r>
              <a:rPr lang="fr-BE" sz="1000" dirty="0"/>
              <a:t>: </a:t>
            </a:r>
            <a:r>
              <a:rPr lang="en-GB" sz="1000" dirty="0"/>
              <a:t>Fundamental interactions and fields; Particle physics</a:t>
            </a:r>
          </a:p>
          <a:p>
            <a:r>
              <a:rPr lang="en-GB" sz="1000" dirty="0"/>
              <a:t>European particle physics groups interested in searching signals of new physics both with neutrinos, at T2K experiment, and at the intensity frontier, with the Belle-II experiment at the SUPERKEKB machine, want to share between them and with KEK laboratory their knowledge in data analysis and detector technologies. Such knowledge sharing will enhance skills and competences of all participants, will allow Europe to play a primary role in the search for deviations from the actually known fundamental physics in the flavour sector and, last but not least, will produce an unprecedented collaboration with Japanese scientists on the ground of dissemination and outreach.</a:t>
            </a:r>
          </a:p>
          <a:p>
            <a:endParaRPr lang="fr-BE" sz="1000" dirty="0"/>
          </a:p>
          <a:p>
            <a:r>
              <a:rPr lang="fr-BE" sz="1000" dirty="0"/>
              <a:t>CONSORTIUM</a:t>
            </a:r>
          </a:p>
          <a:p>
            <a:r>
              <a:rPr lang="it-IT" sz="1000" dirty="0">
                <a:latin typeface="Arial" charset="0"/>
              </a:rPr>
              <a:t>1 ISTITUTO NAZIONALE DI FISICA NUCLEARE INFN </a:t>
            </a:r>
            <a:r>
              <a:rPr lang="it-IT" sz="1000" dirty="0" err="1">
                <a:latin typeface="Arial" charset="0"/>
              </a:rPr>
              <a:t>Italy</a:t>
            </a:r>
            <a:r>
              <a:rPr lang="it-IT" sz="1000" dirty="0">
                <a:latin typeface="Arial" charset="0"/>
              </a:rPr>
              <a:t> </a:t>
            </a:r>
          </a:p>
          <a:p>
            <a:r>
              <a:rPr lang="en-GB" sz="1000" dirty="0">
                <a:latin typeface="Arial" charset="0"/>
              </a:rPr>
              <a:t>2 STIFTUNG DEUTSCHES ELEKTRONENSYNCHROTRON DESY </a:t>
            </a:r>
            <a:r>
              <a:rPr lang="en-GB" sz="1000" dirty="0" err="1">
                <a:latin typeface="Arial" charset="0"/>
              </a:rPr>
              <a:t>DESY</a:t>
            </a:r>
            <a:r>
              <a:rPr lang="en-GB" sz="1000" dirty="0">
                <a:latin typeface="Arial" charset="0"/>
              </a:rPr>
              <a:t> Germany </a:t>
            </a:r>
          </a:p>
          <a:p>
            <a:r>
              <a:rPr lang="en-GB" sz="1000" dirty="0">
                <a:latin typeface="Arial" charset="0"/>
              </a:rPr>
              <a:t>3 OESTERREICHISCHE AKADEMIE DER WISSENSCHAFTEN OEAWHEPHY Austria </a:t>
            </a:r>
          </a:p>
          <a:p>
            <a:r>
              <a:rPr lang="en-GB" sz="1000" dirty="0">
                <a:latin typeface="Arial" charset="0"/>
              </a:rPr>
              <a:t>4 THE HENRYK NIEWODNICZANSKI INSTITUTE OF NUCLEAR PHYSICS, POLISH ACADEMY OF SCIENCES </a:t>
            </a:r>
            <a:r>
              <a:rPr lang="pl-PL" sz="1000" dirty="0">
                <a:latin typeface="Arial" charset="0"/>
              </a:rPr>
              <a:t>IFJ PAN Poland </a:t>
            </a:r>
            <a:endParaRPr lang="fr-BE" sz="1000" dirty="0">
              <a:latin typeface="Arial" charset="0"/>
            </a:endParaRPr>
          </a:p>
          <a:p>
            <a:r>
              <a:rPr lang="en-GB" sz="1000" dirty="0">
                <a:latin typeface="Arial" charset="0"/>
              </a:rPr>
              <a:t>5 UNIVERZITA KARLOVA V PRAZE UKP Czech Republic </a:t>
            </a:r>
          </a:p>
          <a:p>
            <a:r>
              <a:rPr lang="en-GB" sz="1000" dirty="0">
                <a:latin typeface="Arial" charset="0"/>
              </a:rPr>
              <a:t>6 INSTITUT JOZEF STEFAN JSI Slovenia </a:t>
            </a:r>
          </a:p>
          <a:p>
            <a:r>
              <a:rPr lang="en-GB" sz="1000" dirty="0">
                <a:latin typeface="Arial" charset="0"/>
              </a:rPr>
              <a:t>7 MIDDLE EAST TECHNICAL UNIVERSITY METU Turkey </a:t>
            </a:r>
          </a:p>
          <a:p>
            <a:r>
              <a:rPr lang="fr-BE" sz="1000" dirty="0">
                <a:latin typeface="Arial" charset="0"/>
              </a:rPr>
              <a:t>8 CENTRE NATIONAL DE LA RECHERCHE SCIENTIFIQUE CNRS France </a:t>
            </a:r>
          </a:p>
          <a:p>
            <a:r>
              <a:rPr lang="fr-BE" sz="1000" dirty="0">
                <a:latin typeface="Arial" charset="0"/>
              </a:rPr>
              <a:t>9 COMMISSARIAT A </a:t>
            </a:r>
            <a:r>
              <a:rPr lang="fr-BE" sz="1000" dirty="0" err="1">
                <a:latin typeface="Arial" charset="0"/>
              </a:rPr>
              <a:t>L ENERGIE</a:t>
            </a:r>
            <a:r>
              <a:rPr lang="fr-BE" sz="1000" dirty="0">
                <a:latin typeface="Arial" charset="0"/>
              </a:rPr>
              <a:t> ATOMIQUE ET AUX ENERGIES ALTERNATIVES CEA France </a:t>
            </a:r>
          </a:p>
          <a:p>
            <a:r>
              <a:rPr lang="pt-BR" sz="1000" dirty="0">
                <a:latin typeface="Arial" charset="0"/>
              </a:rPr>
              <a:t>10 INSTITUTO DE FISICA DE ALTAS ENERGIAS IFAE Spain </a:t>
            </a:r>
          </a:p>
          <a:p>
            <a:r>
              <a:rPr lang="pl-PL" sz="1000" dirty="0">
                <a:latin typeface="Arial" charset="0"/>
              </a:rPr>
              <a:t>11 NARODOWE CENTRUM BADAN JADROWYCH NCBJ Poland </a:t>
            </a:r>
            <a:endParaRPr lang="fr-BE" sz="1000" dirty="0">
              <a:latin typeface="Arial" charset="0"/>
            </a:endParaRPr>
          </a:p>
          <a:p>
            <a:r>
              <a:rPr lang="en-GB" sz="1000" dirty="0">
                <a:latin typeface="Arial" charset="0"/>
              </a:rPr>
              <a:t>12 QUEEN MARY UNIVERSITY OF LONDON QMUL United Kingdom </a:t>
            </a:r>
          </a:p>
          <a:p>
            <a:r>
              <a:rPr lang="en-GB" sz="1000" dirty="0">
                <a:latin typeface="Arial" charset="0"/>
              </a:rPr>
              <a:t>13 SCIENCE AND TECHNOLOGY FACILITIES COUNCIL STFC-RAL United Kingdom </a:t>
            </a:r>
          </a:p>
          <a:p>
            <a:r>
              <a:rPr lang="en-GB" sz="1000" dirty="0">
                <a:latin typeface="Arial" charset="0"/>
              </a:rPr>
              <a:t>14 COSTRUZIONI APPARECCHIATURE </a:t>
            </a:r>
            <a:r>
              <a:rPr lang="it-IT" sz="1000" dirty="0">
                <a:latin typeface="Arial" charset="0"/>
              </a:rPr>
              <a:t>ELETTRONICHE NUCLEARI C.A.E.N. SPA CAEN </a:t>
            </a:r>
            <a:r>
              <a:rPr lang="it-IT" sz="1000" dirty="0" err="1">
                <a:latin typeface="Arial" charset="0"/>
              </a:rPr>
              <a:t>Italy</a:t>
            </a:r>
            <a:endParaRPr lang="it-IT" sz="1000" dirty="0">
              <a:latin typeface="Arial" charset="0"/>
            </a:endParaRPr>
          </a:p>
          <a:p>
            <a:r>
              <a:rPr lang="en-GB" sz="1000" dirty="0"/>
              <a:t>15 KEK INTER-UNIVERSITY RESEARCH INSTITUTE CORPORATION, HIGH ENERGY ACCELERATOR RESEARCH ORGANISATION JP</a:t>
            </a:r>
          </a:p>
          <a:p>
            <a:r>
              <a:rPr lang="en-GB" sz="1000" dirty="0"/>
              <a:t>16 U-Tokyo NATIONAL UNIVERSITY CORPORATION THEUNIVERSITY OF TOKYO JP</a:t>
            </a:r>
          </a:p>
          <a:p>
            <a:endParaRPr lang="en-GB" sz="1000" dirty="0"/>
          </a:p>
        </p:txBody>
      </p:sp>
      <p:sp>
        <p:nvSpPr>
          <p:cNvPr id="4" name="Slide Number Placeholder 3"/>
          <p:cNvSpPr>
            <a:spLocks noGrp="1"/>
          </p:cNvSpPr>
          <p:nvPr>
            <p:ph type="sldNum" sz="quarter" idx="10"/>
          </p:nvPr>
        </p:nvSpPr>
        <p:spPr/>
        <p:txBody>
          <a:bodyPr/>
          <a:lstStyle/>
          <a:p>
            <a:fld id="{88D7E7D6-7E42-421C-B25C-D2D56647AFB2}" type="slidenum">
              <a:rPr lang="en-GB" altLang="en-US" smtClean="0"/>
              <a:pPr/>
              <a:t>30</a:t>
            </a:fld>
            <a:endParaRPr lang="en-GB" altLang="en-US"/>
          </a:p>
        </p:txBody>
      </p:sp>
    </p:spTree>
    <p:extLst>
      <p:ext uri="{BB962C8B-B14F-4D97-AF65-F5344CB8AC3E}">
        <p14:creationId xmlns:p14="http://schemas.microsoft.com/office/powerpoint/2010/main" val="5469330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p:spPr>
        <p:txBody>
          <a:bodyPr/>
          <a:lstStyle/>
          <a:p>
            <a:pPr defTabSz="914398">
              <a:defRPr/>
            </a:pPr>
            <a:r>
              <a:rPr lang="en-GB" sz="1000" dirty="0"/>
              <a:t>Next MSCA RISE calls</a:t>
            </a:r>
          </a:p>
          <a:p>
            <a:pPr defTabSz="914398">
              <a:defRPr/>
            </a:pPr>
            <a:r>
              <a:rPr lang="en-GB" sz="1000" dirty="0">
                <a:solidFill>
                  <a:schemeClr val="bg1"/>
                </a:solidFill>
              </a:rPr>
              <a:t>Indicative budget and deadlines for the next 2 years</a:t>
            </a:r>
            <a:endParaRPr lang="en-GB" altLang="en-US" noProof="0" dirty="0" smtClean="0"/>
          </a:p>
        </p:txBody>
      </p:sp>
      <p:sp>
        <p:nvSpPr>
          <p:cNvPr id="17412"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4062" indent="-286178" eaLnBrk="0" hangingPunct="0">
              <a:defRPr sz="1200">
                <a:solidFill>
                  <a:srgbClr val="0F5494"/>
                </a:solidFill>
                <a:latin typeface="Verdana" pitchFamily="34" charset="0"/>
              </a:defRPr>
            </a:lvl2pPr>
            <a:lvl3pPr marL="1144712" indent="-228942" eaLnBrk="0" hangingPunct="0">
              <a:defRPr sz="1200">
                <a:solidFill>
                  <a:srgbClr val="0F5494"/>
                </a:solidFill>
                <a:latin typeface="Verdana" pitchFamily="34" charset="0"/>
              </a:defRPr>
            </a:lvl3pPr>
            <a:lvl4pPr marL="1602596" indent="-228942" eaLnBrk="0" hangingPunct="0">
              <a:defRPr sz="1200">
                <a:solidFill>
                  <a:srgbClr val="0F5494"/>
                </a:solidFill>
                <a:latin typeface="Verdana" pitchFamily="34" charset="0"/>
              </a:defRPr>
            </a:lvl4pPr>
            <a:lvl5pPr marL="2060482" indent="-228942" eaLnBrk="0" hangingPunct="0">
              <a:defRPr sz="1200">
                <a:solidFill>
                  <a:srgbClr val="0F5494"/>
                </a:solidFill>
                <a:latin typeface="Verdana" pitchFamily="34" charset="0"/>
              </a:defRPr>
            </a:lvl5pPr>
            <a:lvl6pPr marL="2518367" indent="-228942" eaLnBrk="0" fontAlgn="base" hangingPunct="0">
              <a:spcBef>
                <a:spcPct val="0"/>
              </a:spcBef>
              <a:spcAft>
                <a:spcPct val="0"/>
              </a:spcAft>
              <a:defRPr sz="1200">
                <a:solidFill>
                  <a:srgbClr val="0F5494"/>
                </a:solidFill>
                <a:latin typeface="Verdana" pitchFamily="34" charset="0"/>
              </a:defRPr>
            </a:lvl6pPr>
            <a:lvl7pPr marL="2976251" indent="-228942" eaLnBrk="0" fontAlgn="base" hangingPunct="0">
              <a:spcBef>
                <a:spcPct val="0"/>
              </a:spcBef>
              <a:spcAft>
                <a:spcPct val="0"/>
              </a:spcAft>
              <a:defRPr sz="1200">
                <a:solidFill>
                  <a:srgbClr val="0F5494"/>
                </a:solidFill>
                <a:latin typeface="Verdana" pitchFamily="34" charset="0"/>
              </a:defRPr>
            </a:lvl7pPr>
            <a:lvl8pPr marL="3434136" indent="-228942" eaLnBrk="0" fontAlgn="base" hangingPunct="0">
              <a:spcBef>
                <a:spcPct val="0"/>
              </a:spcBef>
              <a:spcAft>
                <a:spcPct val="0"/>
              </a:spcAft>
              <a:defRPr sz="1200">
                <a:solidFill>
                  <a:srgbClr val="0F5494"/>
                </a:solidFill>
                <a:latin typeface="Verdana" pitchFamily="34" charset="0"/>
              </a:defRPr>
            </a:lvl8pPr>
            <a:lvl9pPr marL="3892020" indent="-228942" eaLnBrk="0" fontAlgn="base" hangingPunct="0">
              <a:spcBef>
                <a:spcPct val="0"/>
              </a:spcBef>
              <a:spcAft>
                <a:spcPct val="0"/>
              </a:spcAft>
              <a:defRPr sz="1200">
                <a:solidFill>
                  <a:srgbClr val="0F5494"/>
                </a:solidFill>
                <a:latin typeface="Verdana" pitchFamily="34" charset="0"/>
              </a:defRPr>
            </a:lvl9pPr>
          </a:lstStyle>
          <a:p>
            <a:pPr eaLnBrk="1" hangingPunct="1"/>
            <a:fld id="{02CF97CF-F0D6-4E05-978C-78E1FE3A9784}" type="slidenum">
              <a:rPr lang="en-GB" altLang="en-US" smtClean="0">
                <a:solidFill>
                  <a:schemeClr val="tx1"/>
                </a:solidFill>
                <a:latin typeface="Arial" charset="0"/>
              </a:rPr>
              <a:pPr eaLnBrk="1" hangingPunct="1"/>
              <a:t>31</a:t>
            </a:fld>
            <a:endParaRPr lang="en-GB" altLang="en-US" smtClean="0">
              <a:solidFill>
                <a:schemeClr val="tx1"/>
              </a:solidFill>
              <a:latin typeface="Arial" charset="0"/>
            </a:endParaRPr>
          </a:p>
        </p:txBody>
      </p:sp>
    </p:spTree>
    <p:extLst>
      <p:ext uri="{BB962C8B-B14F-4D97-AF65-F5344CB8AC3E}">
        <p14:creationId xmlns:p14="http://schemas.microsoft.com/office/powerpoint/2010/main" val="5182786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2935">
              <a:defRPr/>
            </a:pPr>
            <a:r>
              <a:rPr lang="en-GB" dirty="0"/>
              <a:t>Thank you for your attention</a:t>
            </a:r>
            <a:r>
              <a:rPr lang="en-GB" dirty="0" smtClean="0"/>
              <a:t>!</a:t>
            </a:r>
          </a:p>
          <a:p>
            <a:pPr defTabSz="912935">
              <a:defRPr/>
            </a:pPr>
            <a:r>
              <a:rPr lang="en-GB" dirty="0" smtClean="0"/>
              <a:t>NCP + FMB contact</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9F26A518-DE30-4B01-B6F4-DAFE94F5F8ED}" type="slidenum">
              <a:rPr lang="en-GB" smtClean="0"/>
              <a:pPr>
                <a:defRPr/>
              </a:pPr>
              <a:t>32</a:t>
            </a:fld>
            <a:endParaRPr lang="en-GB"/>
          </a:p>
        </p:txBody>
      </p:sp>
    </p:spTree>
    <p:extLst>
      <p:ext uri="{BB962C8B-B14F-4D97-AF65-F5344CB8AC3E}">
        <p14:creationId xmlns:p14="http://schemas.microsoft.com/office/powerpoint/2010/main" val="7762134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8607CC88-E249-4AA1-A3AD-068FFC1BD3EF}" type="slidenum">
              <a:rPr lang="es-ES" smtClean="0"/>
              <a:t>33</a:t>
            </a:fld>
            <a:endParaRPr lang="es-ES"/>
          </a:p>
        </p:txBody>
      </p:sp>
    </p:spTree>
    <p:extLst>
      <p:ext uri="{BB962C8B-B14F-4D97-AF65-F5344CB8AC3E}">
        <p14:creationId xmlns:p14="http://schemas.microsoft.com/office/powerpoint/2010/main" val="3005900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200" baseline="0" dirty="0" smtClean="0">
              <a:solidFill>
                <a:srgbClr val="7030A0"/>
              </a:solidFill>
              <a:latin typeface="+mn-lt"/>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dirty="0" smtClean="0">
              <a:solidFill>
                <a:srgbClr val="7030A0"/>
              </a:solidFill>
              <a:latin typeface="+mn-lt"/>
              <a:cs typeface="+mn-cs"/>
            </a:endParaRPr>
          </a:p>
          <a:p>
            <a:endParaRPr lang="es-ES" dirty="0" smtClean="0"/>
          </a:p>
          <a:p>
            <a:endParaRPr lang="es-ES" sz="1200" b="0" i="0" kern="1200" baseline="0" dirty="0" smtClean="0">
              <a:solidFill>
                <a:schemeClr val="tx1"/>
              </a:solidFill>
              <a:effectLst/>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4759D6E4-4617-4A92-BADA-E6C383568ACA}" type="slidenum">
              <a:rPr lang="es-ES" smtClean="0"/>
              <a:pPr/>
              <a:t>4</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altLang="es-ES" dirty="0" smtClean="0"/>
          </a:p>
        </p:txBody>
      </p:sp>
      <p:sp>
        <p:nvSpPr>
          <p:cNvPr id="4" name="3 Marcador de número de diapositiva"/>
          <p:cNvSpPr>
            <a:spLocks noGrp="1"/>
          </p:cNvSpPr>
          <p:nvPr>
            <p:ph type="sldNum" sz="quarter" idx="5"/>
          </p:nvPr>
        </p:nvSpPr>
        <p:spPr/>
        <p:txBody>
          <a:bodyPr/>
          <a:lstStyle/>
          <a:p>
            <a:pPr>
              <a:defRPr/>
            </a:pPr>
            <a:fld id="{D9D0FD86-53D3-4165-96CF-B84C2EB8D4C1}" type="slidenum">
              <a:rPr lang="es-ES">
                <a:solidFill>
                  <a:prstClr val="black"/>
                </a:solidFill>
              </a:rPr>
              <a:pPr>
                <a:defRPr/>
              </a:pPr>
              <a:t>5</a:t>
            </a:fld>
            <a:endParaRPr lang="es-E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17575" y="744538"/>
            <a:ext cx="4962525" cy="3722687"/>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F33AFDD-10FA-4246-B7E7-6DAA0E21AC3F}" type="slidenum">
              <a:rPr lang="es-ES" smtClean="0"/>
              <a:t>6</a:t>
            </a:fld>
            <a:endParaRPr lang="es-ES"/>
          </a:p>
        </p:txBody>
      </p:sp>
    </p:spTree>
    <p:extLst>
      <p:ext uri="{BB962C8B-B14F-4D97-AF65-F5344CB8AC3E}">
        <p14:creationId xmlns:p14="http://schemas.microsoft.com/office/powerpoint/2010/main" val="4027611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917575" y="744538"/>
            <a:ext cx="4962525" cy="3722687"/>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F33AFDD-10FA-4246-B7E7-6DAA0E21AC3F}" type="slidenum">
              <a:rPr lang="es-ES" smtClean="0"/>
              <a:t>7</a:t>
            </a:fld>
            <a:endParaRPr lang="es-ES"/>
          </a:p>
        </p:txBody>
      </p:sp>
    </p:spTree>
    <p:extLst>
      <p:ext uri="{BB962C8B-B14F-4D97-AF65-F5344CB8AC3E}">
        <p14:creationId xmlns:p14="http://schemas.microsoft.com/office/powerpoint/2010/main" val="1191093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2 Marcador de notas"/>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ES" dirty="0" smtClean="0"/>
              <a:t>Hay que ajustar las propuestas</a:t>
            </a:r>
            <a:r>
              <a:rPr lang="es-ES" altLang="es-ES" baseline="0" dirty="0" smtClean="0"/>
              <a:t> a uno de estos 8 paneles si bien veremos más adelante que en ITN hay además dos paneles multidisciplinares.</a:t>
            </a:r>
          </a:p>
          <a:p>
            <a:pPr eaLnBrk="1" hangingPunct="1">
              <a:spcBef>
                <a:spcPct val="0"/>
              </a:spcBef>
            </a:pPr>
            <a:r>
              <a:rPr lang="es-ES" altLang="es-ES" baseline="0" dirty="0" smtClean="0"/>
              <a:t>Intersectorial: esta es una de las </a:t>
            </a:r>
            <a:r>
              <a:rPr lang="es-ES" altLang="es-ES" baseline="0" dirty="0" err="1" smtClean="0"/>
              <a:t>moviilidades</a:t>
            </a:r>
            <a:r>
              <a:rPr lang="es-ES" altLang="es-ES" baseline="0" dirty="0" smtClean="0"/>
              <a:t> intersectoriales o la participación del sector no académico como se define en este programa es más importante. Par CAPACITAR a los investigadores en habilidades </a:t>
            </a:r>
            <a:r>
              <a:rPr lang="es-ES" altLang="es-ES" baseline="0" dirty="0" err="1" smtClean="0"/>
              <a:t>trasnversales</a:t>
            </a:r>
            <a:r>
              <a:rPr lang="es-ES" altLang="es-ES" baseline="0" dirty="0" smtClean="0"/>
              <a:t> más allá del laboratorio potenciando así su futura empleabilidad.</a:t>
            </a:r>
          </a:p>
          <a:p>
            <a:pPr eaLnBrk="1" hangingPunct="1">
              <a:spcBef>
                <a:spcPct val="0"/>
              </a:spcBef>
            </a:pPr>
            <a:r>
              <a:rPr lang="es-ES" altLang="es-ES" baseline="0" dirty="0" smtClean="0"/>
              <a:t>Hacer visible lo que se está haciendo con fondos públicos.</a:t>
            </a:r>
            <a:endParaRPr lang="es-ES" altLang="es-ES" dirty="0"/>
          </a:p>
        </p:txBody>
      </p:sp>
      <p:sp>
        <p:nvSpPr>
          <p:cNvPr id="68612" name="3 Marcador de número de diapositiva"/>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0747D938-89D9-4273-B872-434448F8202D}" type="slidenum">
              <a:rPr lang="es-ES" altLang="es-ES">
                <a:solidFill>
                  <a:srgbClr val="000000"/>
                </a:solidFill>
              </a:rPr>
              <a:pPr/>
              <a:t>9</a:t>
            </a:fld>
            <a:endParaRPr lang="es-ES" altLang="es-ES">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2 Marcador de notas"/>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s-ES" dirty="0" smtClean="0"/>
              <a:t>Hay que ajustar las propuestas</a:t>
            </a:r>
            <a:r>
              <a:rPr lang="es-ES" altLang="es-ES" baseline="0" dirty="0" smtClean="0"/>
              <a:t> a uno de estos 8 paneles si bien veremos más adelante que en ITN hay además dos paneles multidisciplinares.</a:t>
            </a:r>
          </a:p>
          <a:p>
            <a:pPr eaLnBrk="1" hangingPunct="1">
              <a:spcBef>
                <a:spcPct val="0"/>
              </a:spcBef>
            </a:pPr>
            <a:r>
              <a:rPr lang="es-ES" altLang="es-ES" baseline="0" dirty="0" smtClean="0"/>
              <a:t>Intersectorial: esta es una de las </a:t>
            </a:r>
            <a:r>
              <a:rPr lang="es-ES" altLang="es-ES" baseline="0" dirty="0" err="1" smtClean="0"/>
              <a:t>moviilidades</a:t>
            </a:r>
            <a:r>
              <a:rPr lang="es-ES" altLang="es-ES" baseline="0" dirty="0" smtClean="0"/>
              <a:t> intersectoriales o la participación del sector no académico como se define en este programa es más importante. Par CAPACITAR a los investigadores en habilidades </a:t>
            </a:r>
            <a:r>
              <a:rPr lang="es-ES" altLang="es-ES" baseline="0" dirty="0" err="1" smtClean="0"/>
              <a:t>trasnversales</a:t>
            </a:r>
            <a:r>
              <a:rPr lang="es-ES" altLang="es-ES" baseline="0" dirty="0" smtClean="0"/>
              <a:t> más allá del laboratorio potenciando así su futura empleabilidad.</a:t>
            </a:r>
          </a:p>
          <a:p>
            <a:pPr eaLnBrk="1" hangingPunct="1">
              <a:spcBef>
                <a:spcPct val="0"/>
              </a:spcBef>
            </a:pPr>
            <a:r>
              <a:rPr lang="es-ES" altLang="es-ES" baseline="0" dirty="0" smtClean="0"/>
              <a:t>Hacer visible lo que se está haciendo con fondos públicos.</a:t>
            </a:r>
            <a:endParaRPr lang="es-ES" altLang="es-ES" dirty="0"/>
          </a:p>
        </p:txBody>
      </p:sp>
      <p:sp>
        <p:nvSpPr>
          <p:cNvPr id="68612" name="3 Marcador de número de diapositiva"/>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0747D938-89D9-4273-B872-434448F8202D}" type="slidenum">
              <a:rPr lang="es-ES" altLang="es-ES">
                <a:solidFill>
                  <a:srgbClr val="000000"/>
                </a:solidFill>
              </a:rPr>
              <a:pPr/>
              <a:t>10</a:t>
            </a:fld>
            <a:endParaRPr lang="es-ES" altLang="es-E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baseline="0" dirty="0" smtClean="0"/>
          </a:p>
        </p:txBody>
      </p:sp>
      <p:sp>
        <p:nvSpPr>
          <p:cNvPr id="4" name="3 Marcador de número de diapositiva"/>
          <p:cNvSpPr>
            <a:spLocks noGrp="1"/>
          </p:cNvSpPr>
          <p:nvPr>
            <p:ph type="sldNum" sz="quarter" idx="10"/>
          </p:nvPr>
        </p:nvSpPr>
        <p:spPr/>
        <p:txBody>
          <a:bodyPr/>
          <a:lstStyle/>
          <a:p>
            <a:pPr>
              <a:defRPr/>
            </a:pPr>
            <a:fld id="{8EF23C2A-259F-4937-A19A-BFC075C08454}" type="slidenum">
              <a:rPr lang="es-ES" smtClean="0"/>
              <a:pPr>
                <a:defRPr/>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lvl1pPr algn="l">
              <a:defRPr sz="3200">
                <a:solidFill>
                  <a:schemeClr val="tx2"/>
                </a:solidFill>
              </a:defRPr>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a:xfrm>
            <a:off x="457200" y="1412776"/>
            <a:ext cx="8229600" cy="4525963"/>
          </a:xfrm>
        </p:spPr>
        <p:txBody>
          <a:bodyPr/>
          <a:lstStyle>
            <a:lvl1pPr>
              <a:defRPr sz="2800"/>
            </a:lvl1pPr>
            <a:lvl2pPr>
              <a:defRPr sz="2400"/>
            </a:lvl2pPr>
            <a:lvl3pPr>
              <a:defRPr sz="2000"/>
            </a:lvl3pPr>
            <a:lvl4pPr>
              <a:defRPr sz="1800"/>
            </a:lvl4pPr>
            <a:lvl5pPr>
              <a:defRPr sz="16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687958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lvl1pPr>
              <a:defRPr sz="3200">
                <a:solidFill>
                  <a:schemeClr val="tx2"/>
                </a:solidFill>
              </a:defRPr>
            </a:lvl1pPr>
          </a:lstStyle>
          <a:p>
            <a:r>
              <a:rPr lang="es-ES" dirty="0" smtClean="0"/>
              <a:t>Haga clic para modificar el estilo de título del patrón</a:t>
            </a:r>
            <a:endParaRPr lang="es-ES"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3213700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3579318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80188" y="6069013"/>
            <a:ext cx="2286000"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21754857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80188" y="6069013"/>
            <a:ext cx="2286000"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17976140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normAutofit/>
          </a:bodyPr>
          <a:lstStyle>
            <a:lvl1pPr>
              <a:defRPr sz="3200">
                <a:solidFill>
                  <a:schemeClr val="tx2"/>
                </a:solidFill>
              </a:defRPr>
            </a:lvl1pPr>
          </a:lstStyle>
          <a:p>
            <a:r>
              <a:rPr lang="es-ES" dirty="0" smtClean="0"/>
              <a:t>Haga clic para modificar el estilo de título del patrón</a:t>
            </a:r>
            <a:endParaRPr lang="es-ES" dirty="0"/>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4203896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noAutofit/>
          </a:bodyPr>
          <a:lstStyle>
            <a:lvl1pPr algn="l">
              <a:defRPr sz="3200" b="1" cap="all">
                <a:solidFill>
                  <a:schemeClr val="tx2"/>
                </a:solidFill>
              </a:defRPr>
            </a:lvl1p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3721534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lvl1pPr algn="l">
              <a:defRPr sz="3200">
                <a:solidFill>
                  <a:schemeClr val="tx2"/>
                </a:solidFill>
              </a:defRPr>
            </a:lvl1pPr>
          </a:lstStyle>
          <a:p>
            <a:r>
              <a:rPr lang="es-ES" dirty="0" smtClean="0"/>
              <a:t>Haga clic para modificar el estilo de título del patrón</a:t>
            </a:r>
            <a:endParaRPr lang="es-ES"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3716529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lvl1pPr algn="l">
              <a:defRPr sz="3200">
                <a:solidFill>
                  <a:schemeClr val="tx2"/>
                </a:solidFill>
              </a:defRPr>
            </a:lvl1p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4154330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lvl1pPr>
              <a:defRPr sz="3200"/>
            </a:lvl1pPr>
          </a:lstStyle>
          <a:p>
            <a:r>
              <a:rPr lang="es-ES" dirty="0" smtClean="0"/>
              <a:t>Haga clic para modificar el estilo de título del patrón</a:t>
            </a:r>
            <a:endParaRPr lang="es-ES" dirty="0"/>
          </a:p>
        </p:txBody>
      </p:sp>
      <p:sp>
        <p:nvSpPr>
          <p:cNvPr id="3" name="2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2015212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103800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3691857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C8EA40A-B527-42B9-B36B-AFCD9D6DA567}" type="datetimeFigureOut">
              <a:rPr lang="es-ES" smtClean="0"/>
              <a:t>19/12/2019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9C4E36A-4A34-4A77-978C-12E8CC5D686E}" type="slidenum">
              <a:rPr lang="es-ES" smtClean="0"/>
              <a:t>‹Nº›</a:t>
            </a:fld>
            <a:endParaRPr lang="es-ES"/>
          </a:p>
        </p:txBody>
      </p:sp>
    </p:spTree>
    <p:extLst>
      <p:ext uri="{BB962C8B-B14F-4D97-AF65-F5344CB8AC3E}">
        <p14:creationId xmlns:p14="http://schemas.microsoft.com/office/powerpoint/2010/main" val="3562339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EA40A-B527-42B9-B36B-AFCD9D6DA567}" type="datetimeFigureOut">
              <a:rPr lang="es-ES" smtClean="0"/>
              <a:t>19/12/2019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4E36A-4A34-4A77-978C-12E8CC5D686E}" type="slidenum">
              <a:rPr lang="es-ES" smtClean="0"/>
              <a:t>‹Nº›</a:t>
            </a:fld>
            <a:endParaRPr lang="es-ES"/>
          </a:p>
        </p:txBody>
      </p:sp>
      <p:pic>
        <p:nvPicPr>
          <p:cNvPr id="7" name="6 Imagen"/>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 name="Picture 2" descr="A:\General\MSCA\Jornadas_Reuniones ES 2018\LogoMinisterioBandera-FECYT.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251537" y="6152647"/>
            <a:ext cx="3701415" cy="49139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4038668" y="6116910"/>
            <a:ext cx="1323975"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996623"/>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Bitstream Vera Serif" panose="02060603050605020204"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www.euraxess.es/eng/european-projects/pipers-policy-into-practice-euraxess-researcher-skills-for-career-development" TargetMode="External"/><Relationship Id="rId5" Type="http://schemas.openxmlformats.org/officeDocument/2006/relationships/hyperlink" Target="http://ec.europa.eu/euraxess/pdf/research_policies/SGHRM_IDTP_Report_Final.pdf" TargetMode="External"/><Relationship Id="rId4" Type="http://schemas.openxmlformats.org/officeDocument/2006/relationships/hyperlink" Target="http://ec.europa.eu/euraxess/pdf/research_policies/Principles_for_Innovative_Doctoral_Training.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13" Type="http://schemas.microsoft.com/office/2007/relationships/hdphoto" Target="../media/hdphoto7.wdp"/><Relationship Id="rId3" Type="http://schemas.microsoft.com/office/2007/relationships/hdphoto" Target="../media/hdphoto2.wdp"/><Relationship Id="rId7" Type="http://schemas.microsoft.com/office/2007/relationships/hdphoto" Target="../media/hdphoto4.wdp"/><Relationship Id="rId12"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2.png"/><Relationship Id="rId11" Type="http://schemas.microsoft.com/office/2007/relationships/hdphoto" Target="../media/hdphoto6.wdp"/><Relationship Id="rId5" Type="http://schemas.microsoft.com/office/2007/relationships/hdphoto" Target="../media/hdphoto3.wdp"/><Relationship Id="rId15" Type="http://schemas.microsoft.com/office/2007/relationships/hdphoto" Target="../media/hdphoto8.wdp"/><Relationship Id="rId10" Type="http://schemas.openxmlformats.org/officeDocument/2006/relationships/image" Target="../media/image34.png"/><Relationship Id="rId4" Type="http://schemas.openxmlformats.org/officeDocument/2006/relationships/image" Target="../media/image31.png"/><Relationship Id="rId9" Type="http://schemas.microsoft.com/office/2007/relationships/hdphoto" Target="../media/hdphoto5.wdp"/><Relationship Id="rId1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ec.europa.eu/research/participants/data/ref/h2020/other/wp/2018-2020/annexes/h2020-wp1820-annex-ga_en.pdf"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microsoft.com/office/2007/relationships/hdphoto" Target="../media/hdphoto9.wdp"/><Relationship Id="rId4" Type="http://schemas.openxmlformats.org/officeDocument/2006/relationships/image" Target="../media/image62.png"/></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hyperlink" Target="https://www.net4mobilityplus.eu/contacts/"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www.net4mobilityplus.eu/" TargetMode="External"/><Relationship Id="rId3" Type="http://schemas.openxmlformats.org/officeDocument/2006/relationships/hyperlink" Target="http://ec.europa.eu/research/participants/portal/desktop/en/home.html" TargetMode="External"/><Relationship Id="rId7" Type="http://schemas.openxmlformats.org/officeDocument/2006/relationships/hyperlink" Target="http://www.euraxess.e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ec.europa.eu/euraxess/pdf/brochure_rights/eur_21620_es-en.pdf" TargetMode="External"/><Relationship Id="rId5" Type="http://schemas.openxmlformats.org/officeDocument/2006/relationships/hyperlink" Target="http://www.madrimasd.org/blogs/msca" TargetMode="External"/><Relationship Id="rId4" Type="http://schemas.openxmlformats.org/officeDocument/2006/relationships/hyperlink" Target="http://mariecurieactions.blogspot.com.es/" TargetMode="External"/><Relationship Id="rId9" Type="http://schemas.openxmlformats.org/officeDocument/2006/relationships/hyperlink" Target="http://eshorizonte2020.e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notesSlide" Target="../notesSlides/notesSlide4.xml"/><Relationship Id="rId7" Type="http://schemas.openxmlformats.org/officeDocument/2006/relationships/image" Target="../media/image13.jpeg"/><Relationship Id="rId12" Type="http://schemas.microsoft.com/office/2007/relationships/diagramDrawing" Target="../diagrams/drawing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2.jpeg"/><Relationship Id="rId11" Type="http://schemas.openxmlformats.org/officeDocument/2006/relationships/diagramColors" Target="../diagrams/colors1.xml"/><Relationship Id="rId5" Type="http://schemas.openxmlformats.org/officeDocument/2006/relationships/image" Target="../media/image11.png"/><Relationship Id="rId10" Type="http://schemas.openxmlformats.org/officeDocument/2006/relationships/diagramQuickStyle" Target="../diagrams/quickStyle1.xml"/><Relationship Id="rId4" Type="http://schemas.openxmlformats.org/officeDocument/2006/relationships/oleObject" Target="../embeddings/Microsoft_Excel_97-2003_Worksheet1.xls"/><Relationship Id="rId9"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hyperlink" Target="mailto:cristina.gomez@oficinaeuropea.es" TargetMode="Externa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image" Target="../media/image14.png"/><Relationship Id="rId5" Type="http://schemas.openxmlformats.org/officeDocument/2006/relationships/diagramQuickStyle" Target="../diagrams/quickStyle2.xml"/><Relationship Id="rId10" Type="http://schemas.openxmlformats.org/officeDocument/2006/relationships/hyperlink" Target="mailto:msca@oficinaeuropea.es" TargetMode="External"/><Relationship Id="rId4" Type="http://schemas.openxmlformats.org/officeDocument/2006/relationships/diagramLayout" Target="../diagrams/layout2.xml"/><Relationship Id="rId9" Type="http://schemas.openxmlformats.org/officeDocument/2006/relationships/hyperlink" Target="mailto:Cristina.gracia@fecyt.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S" dirty="0"/>
          </a:p>
        </p:txBody>
      </p:sp>
      <p:sp>
        <p:nvSpPr>
          <p:cNvPr id="3" name="2 Subtítulo"/>
          <p:cNvSpPr>
            <a:spLocks noGrp="1"/>
          </p:cNvSpPr>
          <p:nvPr>
            <p:ph type="subTitle" idx="1"/>
          </p:nvPr>
        </p:nvSpPr>
        <p:spPr/>
        <p:txBody>
          <a:bodyPr/>
          <a:lstStyle/>
          <a:p>
            <a:endParaRPr lang="es-ES"/>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4 CuadroTexto"/>
          <p:cNvSpPr txBox="1"/>
          <p:nvPr/>
        </p:nvSpPr>
        <p:spPr>
          <a:xfrm>
            <a:off x="179512" y="116632"/>
            <a:ext cx="5760640" cy="6524863"/>
          </a:xfrm>
          <a:prstGeom prst="rect">
            <a:avLst/>
          </a:prstGeom>
          <a:noFill/>
        </p:spPr>
        <p:txBody>
          <a:bodyPr wrap="square" rtlCol="0">
            <a:spAutoFit/>
          </a:bodyPr>
          <a:lstStyle/>
          <a:p>
            <a:endParaRPr lang="es-ES" sz="3200" dirty="0">
              <a:solidFill>
                <a:schemeClr val="bg1"/>
              </a:solidFill>
              <a:latin typeface="Verdana" pitchFamily="34" charset="0"/>
              <a:ea typeface="Verdana" pitchFamily="34" charset="0"/>
              <a:cs typeface="Verdana" pitchFamily="34" charset="0"/>
            </a:endParaRPr>
          </a:p>
          <a:p>
            <a:r>
              <a:rPr lang="es-ES" sz="3000" dirty="0">
                <a:solidFill>
                  <a:schemeClr val="bg1"/>
                </a:solidFill>
                <a:latin typeface="Verdana" pitchFamily="34" charset="0"/>
                <a:ea typeface="Verdana" pitchFamily="34" charset="0"/>
                <a:cs typeface="Verdana" pitchFamily="34" charset="0"/>
              </a:rPr>
              <a:t>Acciones RISE </a:t>
            </a:r>
          </a:p>
          <a:p>
            <a:endParaRPr lang="es-ES" sz="3000" dirty="0">
              <a:solidFill>
                <a:schemeClr val="bg1"/>
              </a:solidFill>
              <a:latin typeface="Verdana" pitchFamily="34" charset="0"/>
              <a:ea typeface="Verdana" pitchFamily="34" charset="0"/>
              <a:cs typeface="Verdana" pitchFamily="34" charset="0"/>
            </a:endParaRPr>
          </a:p>
          <a:p>
            <a:r>
              <a:rPr lang="es-ES" sz="3000" dirty="0">
                <a:solidFill>
                  <a:schemeClr val="bg1"/>
                </a:solidFill>
                <a:latin typeface="Verdana" pitchFamily="34" charset="0"/>
                <a:ea typeface="Verdana" pitchFamily="34" charset="0"/>
                <a:cs typeface="Verdana" pitchFamily="34" charset="0"/>
              </a:rPr>
              <a:t>Marie </a:t>
            </a:r>
            <a:r>
              <a:rPr lang="es-ES" sz="3000" dirty="0" err="1">
                <a:solidFill>
                  <a:schemeClr val="bg1"/>
                </a:solidFill>
                <a:latin typeface="Verdana" pitchFamily="34" charset="0"/>
                <a:ea typeface="Verdana" pitchFamily="34" charset="0"/>
                <a:cs typeface="Verdana" pitchFamily="34" charset="0"/>
              </a:rPr>
              <a:t>Sklodowska</a:t>
            </a:r>
            <a:r>
              <a:rPr lang="es-ES" sz="3000" dirty="0">
                <a:solidFill>
                  <a:schemeClr val="bg1"/>
                </a:solidFill>
                <a:latin typeface="Verdana" pitchFamily="34" charset="0"/>
                <a:ea typeface="Verdana" pitchFamily="34" charset="0"/>
                <a:cs typeface="Verdana" pitchFamily="34" charset="0"/>
              </a:rPr>
              <a:t>-Curie (MSCA)</a:t>
            </a:r>
          </a:p>
          <a:p>
            <a:endParaRPr lang="es-ES" sz="3000" dirty="0">
              <a:solidFill>
                <a:schemeClr val="bg1"/>
              </a:solidFill>
              <a:latin typeface="Verdana" pitchFamily="34" charset="0"/>
              <a:ea typeface="Verdana" pitchFamily="34" charset="0"/>
              <a:cs typeface="Verdana" pitchFamily="34" charset="0"/>
            </a:endParaRPr>
          </a:p>
          <a:p>
            <a:r>
              <a:rPr lang="es-ES" sz="3000" dirty="0">
                <a:solidFill>
                  <a:schemeClr val="bg1"/>
                </a:solidFill>
                <a:latin typeface="Verdana" pitchFamily="34" charset="0"/>
                <a:ea typeface="Verdana" pitchFamily="34" charset="0"/>
                <a:cs typeface="Verdana" pitchFamily="34" charset="0"/>
              </a:rPr>
              <a:t>Horizonte 2020</a:t>
            </a:r>
          </a:p>
          <a:p>
            <a:endParaRPr lang="es-ES" sz="3000" dirty="0">
              <a:solidFill>
                <a:schemeClr val="bg1"/>
              </a:solidFill>
              <a:latin typeface="Verdana" pitchFamily="34" charset="0"/>
              <a:ea typeface="Verdana" pitchFamily="34" charset="0"/>
              <a:cs typeface="Verdana" pitchFamily="34" charset="0"/>
            </a:endParaRPr>
          </a:p>
          <a:p>
            <a:r>
              <a:rPr lang="es-ES" sz="4000" dirty="0">
                <a:solidFill>
                  <a:schemeClr val="bg1"/>
                </a:solidFill>
                <a:latin typeface="Verdana" pitchFamily="34" charset="0"/>
                <a:ea typeface="Verdana" pitchFamily="34" charset="0"/>
                <a:cs typeface="Verdana" pitchFamily="34" charset="0"/>
              </a:rPr>
              <a:t/>
            </a:r>
            <a:br>
              <a:rPr lang="es-ES" sz="4000" dirty="0">
                <a:solidFill>
                  <a:schemeClr val="bg1"/>
                </a:solidFill>
                <a:latin typeface="Verdana" pitchFamily="34" charset="0"/>
                <a:ea typeface="Verdana" pitchFamily="34" charset="0"/>
                <a:cs typeface="Verdana" pitchFamily="34" charset="0"/>
              </a:rPr>
            </a:br>
            <a:endParaRPr lang="es-ES" sz="4000" dirty="0">
              <a:solidFill>
                <a:schemeClr val="bg1"/>
              </a:solidFill>
              <a:latin typeface="Bitstream Vera Serif" panose="02060603050605020204" pitchFamily="18" charset="0"/>
            </a:endParaRPr>
          </a:p>
          <a:p>
            <a:endParaRPr lang="es-ES" sz="3200" dirty="0" smtClean="0">
              <a:solidFill>
                <a:schemeClr val="bg1"/>
              </a:solidFill>
              <a:latin typeface="Verdana" pitchFamily="34" charset="0"/>
              <a:ea typeface="Verdana" pitchFamily="34" charset="0"/>
              <a:cs typeface="Verdana" pitchFamily="34" charset="0"/>
            </a:endParaRPr>
          </a:p>
          <a:p>
            <a:r>
              <a:rPr lang="es-ES" sz="3200" dirty="0">
                <a:solidFill>
                  <a:schemeClr val="bg1"/>
                </a:solidFill>
                <a:latin typeface="Verdana" pitchFamily="34" charset="0"/>
                <a:ea typeface="Verdana" pitchFamily="34" charset="0"/>
                <a:cs typeface="Verdana" pitchFamily="34" charset="0"/>
              </a:rPr>
              <a:t/>
            </a:r>
            <a:br>
              <a:rPr lang="es-ES" sz="3200" dirty="0">
                <a:solidFill>
                  <a:schemeClr val="bg1"/>
                </a:solidFill>
                <a:latin typeface="Verdana" pitchFamily="34" charset="0"/>
                <a:ea typeface="Verdana" pitchFamily="34" charset="0"/>
                <a:cs typeface="Verdana" pitchFamily="34" charset="0"/>
              </a:rPr>
            </a:br>
            <a:endParaRPr lang="es-ES" sz="3200" dirty="0">
              <a:solidFill>
                <a:schemeClr val="bg1"/>
              </a:solidFill>
              <a:latin typeface="Bitstream Vera Serif" panose="02060603050605020204" pitchFamily="18" charset="0"/>
            </a:endParaRPr>
          </a:p>
        </p:txBody>
      </p:sp>
      <p:sp>
        <p:nvSpPr>
          <p:cNvPr id="7" name="6 CuadroTexto"/>
          <p:cNvSpPr txBox="1"/>
          <p:nvPr/>
        </p:nvSpPr>
        <p:spPr>
          <a:xfrm>
            <a:off x="179512" y="3402871"/>
            <a:ext cx="9145016" cy="2246769"/>
          </a:xfrm>
          <a:prstGeom prst="rect">
            <a:avLst/>
          </a:prstGeom>
          <a:noFill/>
        </p:spPr>
        <p:txBody>
          <a:bodyPr wrap="square" rtlCol="0">
            <a:spAutoFit/>
          </a:bodyPr>
          <a:lstStyle/>
          <a:p>
            <a:endParaRPr lang="es-ES" sz="2000" b="1" i="1" dirty="0">
              <a:solidFill>
                <a:srgbClr val="FFFF00"/>
              </a:solidFill>
              <a:latin typeface="+mj-lt"/>
            </a:endParaRPr>
          </a:p>
          <a:p>
            <a:r>
              <a:rPr lang="es-ES" sz="2000" dirty="0" smtClean="0">
                <a:solidFill>
                  <a:schemeClr val="bg1"/>
                </a:solidFill>
              </a:rPr>
              <a:t>Madrid, 19 de diciembre 2019</a:t>
            </a:r>
            <a:endParaRPr lang="es-ES" sz="2000" b="1" i="1" dirty="0" smtClean="0">
              <a:solidFill>
                <a:schemeClr val="bg1"/>
              </a:solidFill>
              <a:latin typeface="+mj-lt"/>
            </a:endParaRPr>
          </a:p>
          <a:p>
            <a:endParaRPr lang="es-ES" sz="2000" b="1" i="1" dirty="0" smtClean="0">
              <a:solidFill>
                <a:srgbClr val="FFFF00"/>
              </a:solidFill>
              <a:latin typeface="+mj-lt"/>
            </a:endParaRPr>
          </a:p>
          <a:p>
            <a:endParaRPr lang="es-ES" sz="2000" b="1" i="1" dirty="0" smtClean="0">
              <a:solidFill>
                <a:srgbClr val="FFFF00"/>
              </a:solidFill>
              <a:latin typeface="+mj-lt"/>
            </a:endParaRPr>
          </a:p>
          <a:p>
            <a:r>
              <a:rPr lang="es-ES" sz="2000" b="1" i="1" dirty="0" smtClean="0">
                <a:solidFill>
                  <a:srgbClr val="FFFF00"/>
                </a:solidFill>
                <a:latin typeface="+mj-lt"/>
              </a:rPr>
              <a:t>Cristina Gracia, Punto Nacional de Contacto MSCA</a:t>
            </a:r>
          </a:p>
          <a:p>
            <a:r>
              <a:rPr lang="es-ES" sz="2000" b="1" i="1" dirty="0" smtClean="0">
                <a:solidFill>
                  <a:srgbClr val="FFFF00"/>
                </a:solidFill>
                <a:latin typeface="+mj-lt"/>
              </a:rPr>
              <a:t>FECYT </a:t>
            </a:r>
          </a:p>
          <a:p>
            <a:endParaRPr lang="es-ES" sz="2000" b="1" i="1" dirty="0" smtClean="0">
              <a:solidFill>
                <a:srgbClr val="FFFF00"/>
              </a:solidFill>
              <a:latin typeface="+mj-lt"/>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5877272"/>
            <a:ext cx="239077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2120" y="548680"/>
            <a:ext cx="3325039" cy="4703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7627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6 Marcador de número de diapositiva"/>
          <p:cNvSpPr txBox="1">
            <a:spLocks noChangeArrowheads="1"/>
          </p:cNvSpPr>
          <p:nvPr/>
        </p:nvSpPr>
        <p:spPr bwMode="auto">
          <a:xfrm>
            <a:off x="690245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fld id="{A5F725CF-19AE-41A8-B400-E362B122D2C0}" type="slidenum">
              <a:rPr lang="es-ES" altLang="es-ES" sz="1200">
                <a:solidFill>
                  <a:srgbClr val="898989"/>
                </a:solidFill>
              </a:rPr>
              <a:pPr algn="r" eaLnBrk="1" hangingPunct="1">
                <a:spcBef>
                  <a:spcPct val="0"/>
                </a:spcBef>
                <a:buFontTx/>
                <a:buNone/>
              </a:pPr>
              <a:t>10</a:t>
            </a:fld>
            <a:endParaRPr lang="es-ES" altLang="es-ES" sz="1200">
              <a:solidFill>
                <a:srgbClr val="898989"/>
              </a:solidFill>
            </a:endParaRPr>
          </a:p>
        </p:txBody>
      </p:sp>
      <p:sp>
        <p:nvSpPr>
          <p:cNvPr id="10" name="1 Título"/>
          <p:cNvSpPr>
            <a:spLocks noGrp="1"/>
          </p:cNvSpPr>
          <p:nvPr>
            <p:ph type="title"/>
          </p:nvPr>
        </p:nvSpPr>
        <p:spPr>
          <a:xfrm>
            <a:off x="14288" y="31750"/>
            <a:ext cx="8534400" cy="758825"/>
          </a:xfrm>
        </p:spPr>
        <p:txBody>
          <a:bodyPr rtlCol="0"/>
          <a:lstStyle/>
          <a:p>
            <a:pPr eaLnBrk="1" fontAlgn="auto" hangingPunct="1">
              <a:spcAft>
                <a:spcPts val="0"/>
              </a:spcAft>
              <a:defRPr/>
            </a:pPr>
            <a:r>
              <a:rPr lang="es-ES" dirty="0">
                <a:solidFill>
                  <a:schemeClr val="tx1"/>
                </a:solidFill>
                <a:latin typeface="+mj-lt"/>
                <a:ea typeface="Verdana" pitchFamily="34" charset="0"/>
                <a:cs typeface="Verdana" pitchFamily="34" charset="0"/>
              </a:rPr>
              <a:t>II. </a:t>
            </a:r>
            <a:r>
              <a:rPr lang="es-ES" dirty="0" smtClean="0">
                <a:solidFill>
                  <a:schemeClr val="tx1"/>
                </a:solidFill>
                <a:latin typeface="+mj-lt"/>
                <a:ea typeface="Verdana" pitchFamily="34" charset="0"/>
                <a:cs typeface="Verdana" pitchFamily="34" charset="0"/>
              </a:rPr>
              <a:t>MSCA: </a:t>
            </a:r>
            <a:r>
              <a:rPr lang="es-ES" dirty="0" err="1" smtClean="0">
                <a:solidFill>
                  <a:schemeClr val="tx1"/>
                </a:solidFill>
                <a:latin typeface="+mj-lt"/>
                <a:ea typeface="Verdana" pitchFamily="34" charset="0"/>
                <a:cs typeface="Verdana" pitchFamily="34" charset="0"/>
              </a:rPr>
              <a:t>some</a:t>
            </a:r>
            <a:r>
              <a:rPr lang="es-ES" dirty="0" smtClean="0">
                <a:solidFill>
                  <a:schemeClr val="tx1"/>
                </a:solidFill>
                <a:latin typeface="+mj-lt"/>
                <a:ea typeface="Verdana" pitchFamily="34" charset="0"/>
                <a:cs typeface="Verdana" pitchFamily="34" charset="0"/>
              </a:rPr>
              <a:t> </a:t>
            </a:r>
            <a:r>
              <a:rPr lang="es-ES" dirty="0" err="1" smtClean="0">
                <a:solidFill>
                  <a:schemeClr val="tx1"/>
                </a:solidFill>
                <a:latin typeface="+mj-lt"/>
                <a:ea typeface="Verdana" pitchFamily="34" charset="0"/>
                <a:cs typeface="Verdana" pitchFamily="34" charset="0"/>
              </a:rPr>
              <a:t>key</a:t>
            </a:r>
            <a:r>
              <a:rPr lang="es-ES" dirty="0" smtClean="0">
                <a:solidFill>
                  <a:schemeClr val="tx1"/>
                </a:solidFill>
                <a:latin typeface="+mj-lt"/>
                <a:ea typeface="Verdana" pitchFamily="34" charset="0"/>
                <a:cs typeface="Verdana" pitchFamily="34" charset="0"/>
              </a:rPr>
              <a:t> </a:t>
            </a:r>
            <a:r>
              <a:rPr lang="es-ES" dirty="0" err="1" smtClean="0">
                <a:solidFill>
                  <a:schemeClr val="tx1"/>
                </a:solidFill>
                <a:latin typeface="+mj-lt"/>
                <a:ea typeface="Verdana" pitchFamily="34" charset="0"/>
                <a:cs typeface="Verdana" pitchFamily="34" charset="0"/>
              </a:rPr>
              <a:t>concepts</a:t>
            </a:r>
            <a:endParaRPr lang="es-ES" dirty="0">
              <a:solidFill>
                <a:schemeClr val="tx1"/>
              </a:solidFill>
              <a:latin typeface="+mj-lt"/>
              <a:ea typeface="Verdana" pitchFamily="34" charset="0"/>
              <a:cs typeface="Verdana" pitchFamily="34" charset="0"/>
            </a:endParaRPr>
          </a:p>
        </p:txBody>
      </p:sp>
      <p:sp>
        <p:nvSpPr>
          <p:cNvPr id="11273" name="5 Marcador de contenido"/>
          <p:cNvSpPr txBox="1">
            <a:spLocks noChangeArrowheads="1"/>
          </p:cNvSpPr>
          <p:nvPr/>
        </p:nvSpPr>
        <p:spPr bwMode="auto">
          <a:xfrm>
            <a:off x="-288032" y="332656"/>
            <a:ext cx="421196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ts val="1200"/>
              </a:spcBef>
              <a:spcAft>
                <a:spcPts val="1200"/>
              </a:spcAft>
              <a:buClr>
                <a:schemeClr val="tx1"/>
              </a:buClr>
            </a:pPr>
            <a:endParaRPr lang="es-ES" altLang="es-ES" sz="2000" dirty="0">
              <a:ea typeface="Verdana" pitchFamily="34" charset="0"/>
              <a:cs typeface="Verdana" pitchFamily="34" charset="0"/>
            </a:endParaRPr>
          </a:p>
          <a:p>
            <a:pPr lvl="1" eaLnBrk="1" hangingPunct="1">
              <a:spcBef>
                <a:spcPts val="1200"/>
              </a:spcBef>
              <a:spcAft>
                <a:spcPts val="1200"/>
              </a:spcAft>
              <a:buClr>
                <a:schemeClr val="tx1"/>
              </a:buClr>
              <a:buFont typeface="Arial" panose="020B0604020202020204" pitchFamily="34" charset="0"/>
              <a:buChar char="•"/>
            </a:pPr>
            <a:r>
              <a:rPr lang="es-ES" altLang="es-ES" sz="2000" b="1" dirty="0" smtClean="0">
                <a:ea typeface="Verdana" pitchFamily="34" charset="0"/>
                <a:cs typeface="Verdana" pitchFamily="34" charset="0"/>
              </a:rPr>
              <a:t>Triple </a:t>
            </a:r>
            <a:r>
              <a:rPr lang="es-ES" altLang="es-ES" sz="2000" b="1" dirty="0">
                <a:ea typeface="Verdana" pitchFamily="34" charset="0"/>
                <a:cs typeface="Verdana" pitchFamily="34" charset="0"/>
              </a:rPr>
              <a:t>“i” </a:t>
            </a:r>
            <a:r>
              <a:rPr lang="es-ES" altLang="es-ES" sz="2000" b="1" dirty="0" err="1" smtClean="0">
                <a:ea typeface="Verdana" pitchFamily="34" charset="0"/>
                <a:cs typeface="Verdana" pitchFamily="34" charset="0"/>
              </a:rPr>
              <a:t>Mobility</a:t>
            </a:r>
            <a:endParaRPr lang="es-ES" altLang="es-ES" sz="2000" b="1" dirty="0" smtClean="0">
              <a:ea typeface="Verdana" pitchFamily="34" charset="0"/>
              <a:cs typeface="Verdana" pitchFamily="34" charset="0"/>
            </a:endParaRPr>
          </a:p>
          <a:p>
            <a:pPr lvl="1" eaLnBrk="1" hangingPunct="1">
              <a:spcBef>
                <a:spcPts val="1200"/>
              </a:spcBef>
              <a:spcAft>
                <a:spcPts val="1200"/>
              </a:spcAft>
              <a:buClr>
                <a:schemeClr val="tx1"/>
              </a:buClr>
              <a:buFont typeface="Arial" panose="020B0604020202020204" pitchFamily="34" charset="0"/>
              <a:buChar char="•"/>
            </a:pPr>
            <a:r>
              <a:rPr lang="es-ES" altLang="es-ES" sz="2000" b="1" dirty="0" err="1" smtClean="0">
                <a:ea typeface="Verdana" pitchFamily="34" charset="0"/>
                <a:cs typeface="Verdana" pitchFamily="34" charset="0"/>
              </a:rPr>
              <a:t>Strong</a:t>
            </a:r>
            <a:r>
              <a:rPr lang="es-ES" altLang="es-ES" sz="2000" b="1" dirty="0" smtClean="0">
                <a:ea typeface="Verdana" pitchFamily="34" charset="0"/>
                <a:cs typeface="Verdana" pitchFamily="34" charset="0"/>
              </a:rPr>
              <a:t> </a:t>
            </a:r>
            <a:r>
              <a:rPr lang="es-ES" altLang="es-ES" sz="2000" b="1" dirty="0" err="1">
                <a:ea typeface="Verdana" pitchFamily="34" charset="0"/>
                <a:cs typeface="Verdana" pitchFamily="34" charset="0"/>
              </a:rPr>
              <a:t>industry</a:t>
            </a:r>
            <a:r>
              <a:rPr lang="es-ES" altLang="es-ES" sz="2000" b="1" dirty="0">
                <a:ea typeface="Verdana" pitchFamily="34" charset="0"/>
                <a:cs typeface="Verdana" pitchFamily="34" charset="0"/>
              </a:rPr>
              <a:t> </a:t>
            </a:r>
            <a:r>
              <a:rPr lang="es-ES" altLang="es-ES" sz="2000" b="1" dirty="0" err="1">
                <a:ea typeface="Verdana" pitchFamily="34" charset="0"/>
                <a:cs typeface="Verdana" pitchFamily="34" charset="0"/>
              </a:rPr>
              <a:t>participation</a:t>
            </a:r>
            <a:endParaRPr lang="es-ES" altLang="es-ES" sz="2000" b="1" dirty="0">
              <a:ea typeface="Verdana" pitchFamily="34" charset="0"/>
              <a:cs typeface="Verdana" pitchFamily="34" charset="0"/>
            </a:endParaRPr>
          </a:p>
          <a:p>
            <a:pPr lvl="1">
              <a:spcBef>
                <a:spcPts val="1200"/>
              </a:spcBef>
              <a:spcAft>
                <a:spcPts val="1200"/>
              </a:spcAft>
              <a:buClr>
                <a:schemeClr val="tx1"/>
              </a:buClr>
              <a:buFont typeface="Arial" panose="020B0604020202020204" pitchFamily="34" charset="0"/>
              <a:buChar char="•"/>
            </a:pPr>
            <a:r>
              <a:rPr lang="es-ES" altLang="es-ES" sz="2000" dirty="0" err="1">
                <a:ea typeface="Verdana" pitchFamily="34" charset="0"/>
                <a:cs typeface="Verdana" pitchFamily="34" charset="0"/>
              </a:rPr>
              <a:t>Emphasis</a:t>
            </a:r>
            <a:r>
              <a:rPr lang="es-ES" altLang="es-ES" sz="2000" dirty="0">
                <a:ea typeface="Verdana" pitchFamily="34" charset="0"/>
                <a:cs typeface="Verdana" pitchFamily="34" charset="0"/>
              </a:rPr>
              <a:t> </a:t>
            </a:r>
            <a:r>
              <a:rPr lang="es-ES" altLang="es-ES" sz="2000" dirty="0" err="1">
                <a:ea typeface="Verdana" pitchFamily="34" charset="0"/>
                <a:cs typeface="Verdana" pitchFamily="34" charset="0"/>
              </a:rPr>
              <a:t>on</a:t>
            </a:r>
            <a:r>
              <a:rPr lang="es-ES" altLang="es-ES" sz="2000" dirty="0">
                <a:ea typeface="Verdana" pitchFamily="34" charset="0"/>
                <a:cs typeface="Verdana" pitchFamily="34" charset="0"/>
              </a:rPr>
              <a:t> </a:t>
            </a:r>
            <a:r>
              <a:rPr lang="es-ES" altLang="es-ES" sz="2000" dirty="0" err="1">
                <a:ea typeface="Verdana" pitchFamily="34" charset="0"/>
                <a:cs typeface="Verdana" pitchFamily="34" charset="0"/>
              </a:rPr>
              <a:t>communication</a:t>
            </a:r>
            <a:r>
              <a:rPr lang="es-ES" altLang="es-ES" sz="2000" dirty="0">
                <a:ea typeface="Verdana" pitchFamily="34" charset="0"/>
                <a:cs typeface="Verdana" pitchFamily="34" charset="0"/>
              </a:rPr>
              <a:t> and </a:t>
            </a:r>
            <a:r>
              <a:rPr lang="es-ES" altLang="es-ES" sz="2000" b="1" dirty="0" err="1">
                <a:ea typeface="Verdana" pitchFamily="34" charset="0"/>
                <a:cs typeface="Verdana" pitchFamily="34" charset="0"/>
              </a:rPr>
              <a:t>public</a:t>
            </a:r>
            <a:r>
              <a:rPr lang="es-ES" altLang="es-ES" sz="2000" b="1" dirty="0">
                <a:ea typeface="Verdana" pitchFamily="34" charset="0"/>
                <a:cs typeface="Verdana" pitchFamily="34" charset="0"/>
              </a:rPr>
              <a:t> </a:t>
            </a:r>
            <a:r>
              <a:rPr lang="es-ES" altLang="es-ES" sz="2000" b="1" dirty="0" err="1">
                <a:ea typeface="Verdana" pitchFamily="34" charset="0"/>
                <a:cs typeface="Verdana" pitchFamily="34" charset="0"/>
              </a:rPr>
              <a:t>engagement</a:t>
            </a:r>
            <a:r>
              <a:rPr lang="es-ES" altLang="es-ES" sz="2000" b="1" dirty="0">
                <a:ea typeface="Verdana" pitchFamily="34" charset="0"/>
                <a:cs typeface="Verdana" pitchFamily="34" charset="0"/>
              </a:rPr>
              <a:t> </a:t>
            </a:r>
            <a:r>
              <a:rPr lang="es-ES" altLang="es-ES" sz="2000" b="1" dirty="0" err="1">
                <a:ea typeface="Verdana" pitchFamily="34" charset="0"/>
                <a:cs typeface="Verdana" pitchFamily="34" charset="0"/>
              </a:rPr>
              <a:t>activities</a:t>
            </a:r>
            <a:endParaRPr lang="es-ES" altLang="es-ES" sz="2000" b="1" dirty="0">
              <a:ea typeface="Verdana" pitchFamily="34" charset="0"/>
              <a:cs typeface="Verdana" pitchFamily="34" charset="0"/>
            </a:endParaRPr>
          </a:p>
          <a:p>
            <a:pPr lvl="1" eaLnBrk="1" hangingPunct="1">
              <a:spcBef>
                <a:spcPts val="1200"/>
              </a:spcBef>
              <a:spcAft>
                <a:spcPts val="1200"/>
              </a:spcAft>
              <a:buClr>
                <a:schemeClr val="tx1"/>
              </a:buClr>
              <a:buFont typeface="Arial" panose="020B0604020202020204" pitchFamily="34" charset="0"/>
              <a:buChar char="•"/>
            </a:pPr>
            <a:r>
              <a:rPr lang="es-ES" altLang="es-ES" sz="2000" dirty="0" err="1" smtClean="0">
                <a:ea typeface="Verdana" pitchFamily="34" charset="0"/>
                <a:cs typeface="Verdana" pitchFamily="34" charset="0"/>
              </a:rPr>
              <a:t>Strong</a:t>
            </a:r>
            <a:r>
              <a:rPr lang="es-ES" altLang="es-ES" sz="2000" dirty="0" smtClean="0">
                <a:ea typeface="Verdana" pitchFamily="34" charset="0"/>
                <a:cs typeface="Verdana" pitchFamily="34" charset="0"/>
              </a:rPr>
              <a:t> </a:t>
            </a:r>
            <a:r>
              <a:rPr lang="es-ES" altLang="es-ES" sz="2000" dirty="0" err="1" smtClean="0">
                <a:ea typeface="Verdana" pitchFamily="34" charset="0"/>
                <a:cs typeface="Verdana" pitchFamily="34" charset="0"/>
              </a:rPr>
              <a:t>focus</a:t>
            </a:r>
            <a:r>
              <a:rPr lang="es-ES" altLang="es-ES" sz="2000" dirty="0" smtClean="0">
                <a:ea typeface="Verdana" pitchFamily="34" charset="0"/>
                <a:cs typeface="Verdana" pitchFamily="34" charset="0"/>
              </a:rPr>
              <a:t> </a:t>
            </a:r>
            <a:r>
              <a:rPr lang="es-ES" altLang="es-ES" sz="2000" dirty="0" err="1" smtClean="0">
                <a:ea typeface="Verdana" pitchFamily="34" charset="0"/>
                <a:cs typeface="Verdana" pitchFamily="34" charset="0"/>
              </a:rPr>
              <a:t>on</a:t>
            </a:r>
            <a:r>
              <a:rPr lang="es-ES" altLang="es-ES" sz="2000" dirty="0" smtClean="0">
                <a:ea typeface="Verdana" pitchFamily="34" charset="0"/>
                <a:cs typeface="Verdana" pitchFamily="34" charset="0"/>
              </a:rPr>
              <a:t> </a:t>
            </a:r>
            <a:r>
              <a:rPr lang="es-ES" altLang="es-ES" sz="2000" dirty="0" err="1" smtClean="0">
                <a:ea typeface="Verdana" pitchFamily="34" charset="0"/>
                <a:cs typeface="Verdana" pitchFamily="34" charset="0"/>
              </a:rPr>
              <a:t>career</a:t>
            </a:r>
            <a:r>
              <a:rPr lang="es-ES" altLang="es-ES" sz="2000" dirty="0" smtClean="0">
                <a:ea typeface="Verdana" pitchFamily="34" charset="0"/>
                <a:cs typeface="Verdana" pitchFamily="34" charset="0"/>
              </a:rPr>
              <a:t> </a:t>
            </a:r>
            <a:r>
              <a:rPr lang="es-ES" altLang="es-ES" sz="2000" dirty="0" err="1" smtClean="0">
                <a:ea typeface="Verdana" pitchFamily="34" charset="0"/>
                <a:cs typeface="Verdana" pitchFamily="34" charset="0"/>
              </a:rPr>
              <a:t>development</a:t>
            </a:r>
            <a:r>
              <a:rPr lang="es-ES" altLang="es-ES" sz="2000" dirty="0" smtClean="0">
                <a:ea typeface="Verdana" pitchFamily="34" charset="0"/>
                <a:cs typeface="Verdana" pitchFamily="34" charset="0"/>
              </a:rPr>
              <a:t>; </a:t>
            </a:r>
            <a:r>
              <a:rPr lang="es-ES" altLang="es-ES" sz="2000" dirty="0" err="1" smtClean="0">
                <a:ea typeface="Verdana" pitchFamily="34" charset="0"/>
                <a:cs typeface="Verdana" pitchFamily="34" charset="0"/>
              </a:rPr>
              <a:t>adquisition</a:t>
            </a:r>
            <a:r>
              <a:rPr lang="es-ES" altLang="es-ES" sz="2000" dirty="0" smtClean="0">
                <a:ea typeface="Verdana" pitchFamily="34" charset="0"/>
                <a:cs typeface="Verdana" pitchFamily="34" charset="0"/>
              </a:rPr>
              <a:t> </a:t>
            </a:r>
            <a:r>
              <a:rPr lang="es-ES" altLang="es-ES" sz="2000" dirty="0">
                <a:ea typeface="Verdana" pitchFamily="34" charset="0"/>
                <a:cs typeface="Verdana" pitchFamily="34" charset="0"/>
              </a:rPr>
              <a:t>of </a:t>
            </a:r>
            <a:r>
              <a:rPr lang="es-ES" altLang="es-ES" sz="2000" b="1" dirty="0">
                <a:ea typeface="Verdana" pitchFamily="34" charset="0"/>
                <a:cs typeface="Verdana" pitchFamily="34" charset="0"/>
              </a:rPr>
              <a:t>new</a:t>
            </a:r>
            <a:r>
              <a:rPr lang="es-ES" altLang="es-ES" sz="2000" dirty="0">
                <a:ea typeface="Verdana" pitchFamily="34" charset="0"/>
                <a:cs typeface="Verdana" pitchFamily="34" charset="0"/>
              </a:rPr>
              <a:t> and </a:t>
            </a:r>
            <a:r>
              <a:rPr lang="es-ES" altLang="es-ES" sz="2000" b="1" dirty="0" err="1">
                <a:ea typeface="Verdana" pitchFamily="34" charset="0"/>
                <a:cs typeface="Verdana" pitchFamily="34" charset="0"/>
              </a:rPr>
              <a:t>complementary</a:t>
            </a:r>
            <a:r>
              <a:rPr lang="es-ES" altLang="es-ES" sz="2000" b="1" dirty="0">
                <a:ea typeface="Verdana" pitchFamily="34" charset="0"/>
                <a:cs typeface="Verdana" pitchFamily="34" charset="0"/>
              </a:rPr>
              <a:t> </a:t>
            </a:r>
            <a:r>
              <a:rPr lang="es-ES" altLang="es-ES" sz="2000" b="1" dirty="0" err="1">
                <a:ea typeface="Verdana" pitchFamily="34" charset="0"/>
                <a:cs typeface="Verdana" pitchFamily="34" charset="0"/>
              </a:rPr>
              <a:t>skills</a:t>
            </a:r>
            <a:endParaRPr lang="es-ES" altLang="es-ES" sz="2000" b="1" dirty="0">
              <a:ea typeface="Verdana" pitchFamily="34" charset="0"/>
              <a:cs typeface="Verdana" pitchFamily="34" charset="0"/>
            </a:endParaRPr>
          </a:p>
          <a:p>
            <a:pPr lvl="1" eaLnBrk="1" hangingPunct="1">
              <a:spcBef>
                <a:spcPts val="1200"/>
              </a:spcBef>
              <a:spcAft>
                <a:spcPts val="1200"/>
              </a:spcAft>
              <a:buClr>
                <a:schemeClr val="tx1"/>
              </a:buClr>
              <a:buFont typeface="Arial" panose="020B0604020202020204" pitchFamily="34" charset="0"/>
              <a:buChar char="•"/>
            </a:pPr>
            <a:r>
              <a:rPr lang="es-ES" altLang="es-ES" sz="2000" b="1" dirty="0" err="1" smtClean="0">
                <a:ea typeface="Verdana" pitchFamily="34" charset="0"/>
                <a:cs typeface="Verdana" pitchFamily="34" charset="0"/>
              </a:rPr>
              <a:t>Excellent</a:t>
            </a:r>
            <a:r>
              <a:rPr lang="es-ES" altLang="es-ES" sz="2000" b="1" dirty="0" smtClean="0">
                <a:ea typeface="Verdana" pitchFamily="34" charset="0"/>
                <a:cs typeface="Verdana" pitchFamily="34" charset="0"/>
              </a:rPr>
              <a:t> </a:t>
            </a:r>
            <a:r>
              <a:rPr lang="es-ES" altLang="es-ES" sz="2000" b="1" dirty="0" err="1">
                <a:ea typeface="Verdana" pitchFamily="34" charset="0"/>
                <a:cs typeface="Verdana" pitchFamily="34" charset="0"/>
              </a:rPr>
              <a:t>working</a:t>
            </a:r>
            <a:r>
              <a:rPr lang="es-ES" altLang="es-ES" sz="2000" b="1" dirty="0">
                <a:ea typeface="Verdana" pitchFamily="34" charset="0"/>
                <a:cs typeface="Verdana" pitchFamily="34" charset="0"/>
              </a:rPr>
              <a:t> </a:t>
            </a:r>
            <a:r>
              <a:rPr lang="es-ES" altLang="es-ES" sz="2000" b="1" dirty="0" err="1">
                <a:ea typeface="Verdana" pitchFamily="34" charset="0"/>
                <a:cs typeface="Verdana" pitchFamily="34" charset="0"/>
              </a:rPr>
              <a:t>conditions</a:t>
            </a:r>
            <a:r>
              <a:rPr lang="es-ES" altLang="es-ES" sz="2000" dirty="0">
                <a:ea typeface="Verdana" pitchFamily="34" charset="0"/>
                <a:cs typeface="Verdana" pitchFamily="34" charset="0"/>
              </a:rPr>
              <a:t>, </a:t>
            </a:r>
            <a:r>
              <a:rPr lang="es-ES" altLang="es-ES" sz="2000" dirty="0" err="1">
                <a:ea typeface="Verdana" pitchFamily="34" charset="0"/>
                <a:cs typeface="Verdana" pitchFamily="34" charset="0"/>
              </a:rPr>
              <a:t>gender</a:t>
            </a:r>
            <a:r>
              <a:rPr lang="es-ES" altLang="es-ES" sz="2000" dirty="0">
                <a:ea typeface="Verdana" pitchFamily="34" charset="0"/>
                <a:cs typeface="Verdana" pitchFamily="34" charset="0"/>
              </a:rPr>
              <a:t> balance and open </a:t>
            </a:r>
            <a:r>
              <a:rPr lang="es-ES" altLang="es-ES" sz="2000" dirty="0" err="1">
                <a:ea typeface="Verdana" pitchFamily="34" charset="0"/>
                <a:cs typeface="Verdana" pitchFamily="34" charset="0"/>
              </a:rPr>
              <a:t>recruitment</a:t>
            </a:r>
            <a:endParaRPr lang="es-ES" altLang="es-ES" sz="2000" dirty="0">
              <a:ea typeface="Verdana" pitchFamily="34" charset="0"/>
              <a:cs typeface="Verdana" pitchFamily="34" charset="0"/>
            </a:endParaRPr>
          </a:p>
        </p:txBody>
      </p:sp>
      <p:pic>
        <p:nvPicPr>
          <p:cNvPr id="13" name="Imagen 5">
            <a:extLst>
              <a:ext uri="{FF2B5EF4-FFF2-40B4-BE49-F238E27FC236}">
                <a16:creationId xmlns:a16="http://schemas.microsoft.com/office/drawing/2014/main" xmlns="" id="{88B43EAC-BE43-A542-A906-5101AB5B9E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0919" y="1556172"/>
            <a:ext cx="4677545" cy="3457004"/>
          </a:xfrm>
          <a:prstGeom prst="rect">
            <a:avLst/>
          </a:prstGeom>
        </p:spPr>
      </p:pic>
    </p:spTree>
    <p:extLst>
      <p:ext uri="{BB962C8B-B14F-4D97-AF65-F5344CB8AC3E}">
        <p14:creationId xmlns:p14="http://schemas.microsoft.com/office/powerpoint/2010/main" val="3322578461"/>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a:xfrm>
            <a:off x="6990861" y="6492875"/>
            <a:ext cx="2133600" cy="365125"/>
          </a:xfrm>
        </p:spPr>
        <p:txBody>
          <a:bodyPr/>
          <a:lstStyle/>
          <a:p>
            <a:pPr>
              <a:defRPr/>
            </a:pPr>
            <a:fld id="{B52C1D07-FA5D-4CBE-89D6-94108A529D45}" type="slidenum">
              <a:rPr lang="es-ES" smtClean="0"/>
              <a:pPr>
                <a:defRPr/>
              </a:pPr>
              <a:t>11</a:t>
            </a:fld>
            <a:endParaRPr lang="es-E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784936"/>
            <a:ext cx="3960440" cy="3143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11957" y="5373216"/>
            <a:ext cx="7488832" cy="830997"/>
          </a:xfrm>
          <a:prstGeom prst="rect">
            <a:avLst/>
          </a:prstGeom>
          <a:noFill/>
        </p:spPr>
        <p:txBody>
          <a:bodyPr wrap="square" rtlCol="0">
            <a:spAutoFit/>
          </a:bodyPr>
          <a:lstStyle/>
          <a:p>
            <a:pPr marL="171450" indent="-171450">
              <a:buFont typeface="Arial" panose="020B0604020202020204" pitchFamily="34" charset="0"/>
              <a:buChar char="•"/>
            </a:pPr>
            <a:r>
              <a:rPr lang="es-ES" sz="1000" dirty="0">
                <a:solidFill>
                  <a:schemeClr val="tx2"/>
                </a:solidFill>
                <a:hlinkClick r:id="rId4"/>
              </a:rPr>
              <a:t>http://</a:t>
            </a:r>
            <a:r>
              <a:rPr lang="es-ES" sz="1000" dirty="0" smtClean="0">
                <a:solidFill>
                  <a:schemeClr val="tx2"/>
                </a:solidFill>
                <a:hlinkClick r:id="rId4"/>
              </a:rPr>
              <a:t>ec.europa.eu/euraxess/pdf/research_policies/Principles_for_Innovative_Doctoral_Training.pdf</a:t>
            </a:r>
            <a:endParaRPr lang="es-ES" sz="1000" dirty="0" smtClean="0">
              <a:solidFill>
                <a:schemeClr val="tx2"/>
              </a:solidFill>
            </a:endParaRPr>
          </a:p>
          <a:p>
            <a:pPr marL="171450" indent="-171450">
              <a:buFont typeface="Arial" panose="020B0604020202020204" pitchFamily="34" charset="0"/>
              <a:buChar char="•"/>
            </a:pPr>
            <a:r>
              <a:rPr lang="es-ES" sz="1000" dirty="0">
                <a:solidFill>
                  <a:schemeClr val="tx2"/>
                </a:solidFill>
                <a:hlinkClick r:id="rId5"/>
              </a:rPr>
              <a:t>http://</a:t>
            </a:r>
            <a:r>
              <a:rPr lang="es-ES" sz="1000" dirty="0" smtClean="0">
                <a:solidFill>
                  <a:schemeClr val="tx2"/>
                </a:solidFill>
                <a:hlinkClick r:id="rId5"/>
              </a:rPr>
              <a:t>ec.europa.eu/euraxess/pdf/research_policies/SGHRM_IDTP_Report_Final.pdf</a:t>
            </a:r>
            <a:r>
              <a:rPr lang="es-ES" sz="1000" dirty="0" smtClean="0">
                <a:solidFill>
                  <a:schemeClr val="tx2"/>
                </a:solidFill>
              </a:rPr>
              <a:t> </a:t>
            </a:r>
          </a:p>
          <a:p>
            <a:pPr marL="171450" indent="-171450">
              <a:buFont typeface="Arial" panose="020B0604020202020204" pitchFamily="34" charset="0"/>
              <a:buChar char="•"/>
            </a:pPr>
            <a:r>
              <a:rPr lang="es-ES" sz="1000" dirty="0">
                <a:solidFill>
                  <a:schemeClr val="tx2"/>
                </a:solidFill>
                <a:hlinkClick r:id="rId6"/>
              </a:rPr>
              <a:t>http://</a:t>
            </a:r>
            <a:r>
              <a:rPr lang="es-ES" sz="1000" dirty="0" smtClean="0">
                <a:solidFill>
                  <a:schemeClr val="tx2"/>
                </a:solidFill>
                <a:hlinkClick r:id="rId6"/>
              </a:rPr>
              <a:t>www.euraxess.es/eng/european-projects/pipers-policy-into-practice-euraxess-researcher-skills-for-career-development</a:t>
            </a:r>
            <a:endParaRPr lang="es-ES" sz="1000" dirty="0" smtClean="0">
              <a:solidFill>
                <a:schemeClr val="tx2"/>
              </a:solidFill>
            </a:endParaRPr>
          </a:p>
          <a:p>
            <a:pPr marL="171450" indent="-171450">
              <a:buFont typeface="Arial" panose="020B0604020202020204" pitchFamily="34" charset="0"/>
              <a:buChar char="•"/>
            </a:pPr>
            <a:endParaRPr lang="es-ES" b="1" dirty="0"/>
          </a:p>
        </p:txBody>
      </p:sp>
      <p:sp>
        <p:nvSpPr>
          <p:cNvPr id="11" name="1 Título"/>
          <p:cNvSpPr txBox="1">
            <a:spLocks/>
          </p:cNvSpPr>
          <p:nvPr/>
        </p:nvSpPr>
        <p:spPr>
          <a:xfrm>
            <a:off x="0" y="196305"/>
            <a:ext cx="9118322" cy="792088"/>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r>
              <a:rPr lang="es-ES" sz="3000" dirty="0" smtClean="0">
                <a:solidFill>
                  <a:srgbClr val="000000"/>
                </a:solidFill>
                <a:latin typeface="+mj-lt"/>
                <a:ea typeface="Verdana" pitchFamily="34" charset="0"/>
                <a:cs typeface="Verdana" pitchFamily="34" charset="0"/>
              </a:rPr>
              <a:t>II. MSCA: </a:t>
            </a:r>
            <a:r>
              <a:rPr lang="es-ES" sz="3000" dirty="0" err="1" smtClean="0">
                <a:solidFill>
                  <a:srgbClr val="000000"/>
                </a:solidFill>
                <a:latin typeface="+mj-lt"/>
                <a:ea typeface="Verdana" pitchFamily="34" charset="0"/>
                <a:cs typeface="Verdana" pitchFamily="34" charset="0"/>
              </a:rPr>
              <a:t>focus</a:t>
            </a:r>
            <a:r>
              <a:rPr lang="es-ES" sz="3000" dirty="0" smtClean="0">
                <a:solidFill>
                  <a:srgbClr val="000000"/>
                </a:solidFill>
                <a:latin typeface="+mj-lt"/>
                <a:ea typeface="Verdana" pitchFamily="34" charset="0"/>
                <a:cs typeface="Verdana" pitchFamily="34" charset="0"/>
              </a:rPr>
              <a:t> </a:t>
            </a:r>
            <a:r>
              <a:rPr lang="es-ES" sz="3000" dirty="0" err="1" smtClean="0">
                <a:solidFill>
                  <a:srgbClr val="000000"/>
                </a:solidFill>
                <a:latin typeface="+mj-lt"/>
                <a:ea typeface="Verdana" pitchFamily="34" charset="0"/>
                <a:cs typeface="Verdana" pitchFamily="34" charset="0"/>
              </a:rPr>
              <a:t>on</a:t>
            </a:r>
            <a:r>
              <a:rPr lang="es-ES" sz="3000" dirty="0" smtClean="0">
                <a:solidFill>
                  <a:srgbClr val="000000"/>
                </a:solidFill>
                <a:latin typeface="+mj-lt"/>
                <a:ea typeface="Verdana" pitchFamily="34" charset="0"/>
                <a:cs typeface="Verdana" pitchFamily="34" charset="0"/>
              </a:rPr>
              <a:t> </a:t>
            </a:r>
            <a:r>
              <a:rPr lang="es-ES" sz="3000" dirty="0" err="1" smtClean="0">
                <a:solidFill>
                  <a:srgbClr val="000000"/>
                </a:solidFill>
                <a:latin typeface="+mj-lt"/>
                <a:ea typeface="Verdana" pitchFamily="34" charset="0"/>
                <a:cs typeface="Verdana" pitchFamily="34" charset="0"/>
              </a:rPr>
              <a:t>researchers</a:t>
            </a:r>
            <a:r>
              <a:rPr lang="es-ES" sz="3000" dirty="0" smtClean="0">
                <a:solidFill>
                  <a:srgbClr val="000000"/>
                </a:solidFill>
                <a:latin typeface="+mj-lt"/>
                <a:ea typeface="Verdana" pitchFamily="34" charset="0"/>
                <a:cs typeface="Verdana" pitchFamily="34" charset="0"/>
              </a:rPr>
              <a:t>’ </a:t>
            </a:r>
            <a:r>
              <a:rPr lang="es-ES" sz="3000" dirty="0" err="1" smtClean="0">
                <a:solidFill>
                  <a:srgbClr val="000000"/>
                </a:solidFill>
                <a:latin typeface="+mj-lt"/>
                <a:ea typeface="Verdana" pitchFamily="34" charset="0"/>
                <a:cs typeface="Verdana" pitchFamily="34" charset="0"/>
              </a:rPr>
              <a:t>career</a:t>
            </a:r>
            <a:r>
              <a:rPr lang="es-ES" sz="3000" dirty="0" smtClean="0">
                <a:solidFill>
                  <a:srgbClr val="000000"/>
                </a:solidFill>
                <a:latin typeface="+mj-lt"/>
                <a:ea typeface="Verdana" pitchFamily="34" charset="0"/>
                <a:cs typeface="Verdana" pitchFamily="34" charset="0"/>
              </a:rPr>
              <a:t> </a:t>
            </a:r>
            <a:r>
              <a:rPr lang="es-ES" sz="3000" dirty="0" err="1" smtClean="0">
                <a:solidFill>
                  <a:srgbClr val="000000"/>
                </a:solidFill>
                <a:latin typeface="+mj-lt"/>
                <a:ea typeface="Verdana" pitchFamily="34" charset="0"/>
                <a:cs typeface="Verdana" pitchFamily="34" charset="0"/>
              </a:rPr>
              <a:t>development</a:t>
            </a:r>
            <a:endParaRPr lang="es-ES" sz="3000" dirty="0">
              <a:solidFill>
                <a:srgbClr val="000000"/>
              </a:solidFill>
              <a:latin typeface="+mj-lt"/>
              <a:ea typeface="Verdana" pitchFamily="34" charset="0"/>
              <a:cs typeface="Verdana" pitchFamily="34" charset="0"/>
            </a:endParaRPr>
          </a:p>
        </p:txBody>
      </p:sp>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15442" t="18750" r="12233" b="14817"/>
          <a:stretch/>
        </p:blipFill>
        <p:spPr bwMode="auto">
          <a:xfrm>
            <a:off x="4559161" y="1815542"/>
            <a:ext cx="4213648"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12 Rectángulo"/>
          <p:cNvSpPr/>
          <p:nvPr/>
        </p:nvSpPr>
        <p:spPr>
          <a:xfrm>
            <a:off x="4427984" y="1196153"/>
            <a:ext cx="4422275" cy="454509"/>
          </a:xfrm>
          <a:prstGeom prst="rect">
            <a:avLst/>
          </a:prstGeom>
          <a:no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s-ES" sz="1600" b="1" dirty="0" err="1">
                <a:solidFill>
                  <a:schemeClr val="tx1"/>
                </a:solidFill>
                <a:latin typeface="+mj-lt"/>
              </a:rPr>
              <a:t>Research</a:t>
            </a:r>
            <a:r>
              <a:rPr lang="es-ES" sz="1600" b="1" dirty="0">
                <a:solidFill>
                  <a:schemeClr val="tx1"/>
                </a:solidFill>
                <a:latin typeface="+mj-lt"/>
              </a:rPr>
              <a:t> </a:t>
            </a:r>
            <a:r>
              <a:rPr lang="es-ES" sz="1600" b="1" dirty="0" err="1">
                <a:solidFill>
                  <a:schemeClr val="tx1"/>
                </a:solidFill>
                <a:latin typeface="+mj-lt"/>
              </a:rPr>
              <a:t>Development</a:t>
            </a:r>
            <a:r>
              <a:rPr lang="es-ES" sz="1600" b="1" dirty="0">
                <a:solidFill>
                  <a:schemeClr val="tx1"/>
                </a:solidFill>
                <a:latin typeface="+mj-lt"/>
              </a:rPr>
              <a:t> Framework RDF (</a:t>
            </a:r>
            <a:r>
              <a:rPr lang="es-ES" sz="1600" b="1" dirty="0" err="1">
                <a:solidFill>
                  <a:schemeClr val="tx1"/>
                </a:solidFill>
                <a:latin typeface="+mj-lt"/>
              </a:rPr>
              <a:t>ej</a:t>
            </a:r>
            <a:r>
              <a:rPr lang="es-ES" sz="1600" b="1" dirty="0">
                <a:solidFill>
                  <a:schemeClr val="tx1"/>
                </a:solidFill>
                <a:latin typeface="+mj-lt"/>
              </a:rPr>
              <a:t>: VITAE)</a:t>
            </a:r>
          </a:p>
        </p:txBody>
      </p:sp>
      <p:sp>
        <p:nvSpPr>
          <p:cNvPr id="14" name="13 Rectángulo"/>
          <p:cNvSpPr/>
          <p:nvPr/>
        </p:nvSpPr>
        <p:spPr>
          <a:xfrm>
            <a:off x="107504" y="1196752"/>
            <a:ext cx="4165518" cy="454509"/>
          </a:xfrm>
          <a:prstGeom prst="rect">
            <a:avLst/>
          </a:prstGeom>
          <a:no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1600" b="1" kern="1200" dirty="0" smtClean="0">
                <a:solidFill>
                  <a:schemeClr val="tx1"/>
                </a:solidFill>
                <a:latin typeface="+mj-lt"/>
              </a:rPr>
              <a:t>7 </a:t>
            </a:r>
            <a:r>
              <a:rPr lang="es-ES" sz="1600" b="1" kern="1200" dirty="0" err="1" smtClean="0">
                <a:solidFill>
                  <a:schemeClr val="tx1"/>
                </a:solidFill>
                <a:latin typeface="+mj-lt"/>
              </a:rPr>
              <a:t>principles</a:t>
            </a:r>
            <a:r>
              <a:rPr lang="es-ES" sz="1600" b="1" kern="1200" dirty="0" smtClean="0">
                <a:solidFill>
                  <a:schemeClr val="tx1"/>
                </a:solidFill>
                <a:latin typeface="+mj-lt"/>
              </a:rPr>
              <a:t> </a:t>
            </a:r>
            <a:r>
              <a:rPr lang="es-ES" sz="1600" b="1" kern="1200" dirty="0" err="1" smtClean="0">
                <a:solidFill>
                  <a:schemeClr val="tx1"/>
                </a:solidFill>
                <a:latin typeface="+mj-lt"/>
              </a:rPr>
              <a:t>for</a:t>
            </a:r>
            <a:r>
              <a:rPr lang="es-ES" sz="1600" b="1" kern="1200" dirty="0" smtClean="0">
                <a:solidFill>
                  <a:schemeClr val="tx1"/>
                </a:solidFill>
                <a:latin typeface="+mj-lt"/>
              </a:rPr>
              <a:t> </a:t>
            </a:r>
            <a:r>
              <a:rPr lang="es-ES" sz="1600" b="1" kern="1200" dirty="0" err="1" smtClean="0">
                <a:solidFill>
                  <a:schemeClr val="tx1"/>
                </a:solidFill>
                <a:latin typeface="+mj-lt"/>
              </a:rPr>
              <a:t>Innovative</a:t>
            </a:r>
            <a:r>
              <a:rPr lang="es-ES" sz="1600" b="1" kern="1200" dirty="0" smtClean="0">
                <a:solidFill>
                  <a:schemeClr val="tx1"/>
                </a:solidFill>
                <a:latin typeface="+mj-lt"/>
              </a:rPr>
              <a:t> Doctoral Training</a:t>
            </a:r>
            <a:endParaRPr lang="es-ES" sz="1600" b="1" kern="1200" dirty="0">
              <a:solidFill>
                <a:schemeClr val="tx1"/>
              </a:solidFill>
              <a:latin typeface="+mj-lt"/>
            </a:endParaRPr>
          </a:p>
        </p:txBody>
      </p:sp>
    </p:spTree>
    <p:extLst>
      <p:ext uri="{BB962C8B-B14F-4D97-AF65-F5344CB8AC3E}">
        <p14:creationId xmlns:p14="http://schemas.microsoft.com/office/powerpoint/2010/main" val="1071201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a:xfrm>
            <a:off x="6990861" y="6492875"/>
            <a:ext cx="2133600" cy="365125"/>
          </a:xfrm>
        </p:spPr>
        <p:txBody>
          <a:bodyPr/>
          <a:lstStyle/>
          <a:p>
            <a:pPr>
              <a:defRPr/>
            </a:pPr>
            <a:fld id="{B52C1D07-FA5D-4CBE-89D6-94108A529D45}" type="slidenum">
              <a:rPr lang="es-ES" smtClean="0"/>
              <a:pPr>
                <a:defRPr/>
              </a:pPr>
              <a:t>12</a:t>
            </a:fld>
            <a:endParaRPr lang="es-ES" dirty="0"/>
          </a:p>
        </p:txBody>
      </p:sp>
      <p:sp>
        <p:nvSpPr>
          <p:cNvPr id="11" name="1 Título"/>
          <p:cNvSpPr txBox="1">
            <a:spLocks/>
          </p:cNvSpPr>
          <p:nvPr/>
        </p:nvSpPr>
        <p:spPr>
          <a:xfrm>
            <a:off x="0" y="196305"/>
            <a:ext cx="9118322" cy="792088"/>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r>
              <a:rPr lang="es-ES" sz="3000" dirty="0" smtClean="0">
                <a:solidFill>
                  <a:srgbClr val="000000"/>
                </a:solidFill>
                <a:latin typeface="+mj-lt"/>
                <a:ea typeface="Verdana" pitchFamily="34" charset="0"/>
                <a:cs typeface="Verdana" pitchFamily="34" charset="0"/>
              </a:rPr>
              <a:t>II. MSCA: </a:t>
            </a:r>
            <a:r>
              <a:rPr lang="es-ES" sz="3000" dirty="0" err="1" smtClean="0">
                <a:solidFill>
                  <a:srgbClr val="000000"/>
                </a:solidFill>
                <a:latin typeface="+mj-lt"/>
                <a:ea typeface="Verdana" pitchFamily="34" charset="0"/>
                <a:cs typeface="Verdana" pitchFamily="34" charset="0"/>
              </a:rPr>
              <a:t>excellent</a:t>
            </a:r>
            <a:r>
              <a:rPr lang="es-ES" sz="3000" dirty="0" smtClean="0">
                <a:solidFill>
                  <a:srgbClr val="000000"/>
                </a:solidFill>
                <a:latin typeface="+mj-lt"/>
                <a:ea typeface="Verdana" pitchFamily="34" charset="0"/>
                <a:cs typeface="Verdana" pitchFamily="34" charset="0"/>
              </a:rPr>
              <a:t> </a:t>
            </a:r>
            <a:r>
              <a:rPr lang="es-ES" sz="3000" dirty="0" err="1" smtClean="0">
                <a:solidFill>
                  <a:srgbClr val="000000"/>
                </a:solidFill>
                <a:latin typeface="+mj-lt"/>
                <a:ea typeface="Verdana" pitchFamily="34" charset="0"/>
                <a:cs typeface="Verdana" pitchFamily="34" charset="0"/>
              </a:rPr>
              <a:t>working</a:t>
            </a:r>
            <a:r>
              <a:rPr lang="es-ES" sz="3000" dirty="0" smtClean="0">
                <a:solidFill>
                  <a:srgbClr val="000000"/>
                </a:solidFill>
                <a:latin typeface="+mj-lt"/>
                <a:ea typeface="Verdana" pitchFamily="34" charset="0"/>
                <a:cs typeface="Verdana" pitchFamily="34" charset="0"/>
              </a:rPr>
              <a:t> </a:t>
            </a:r>
            <a:r>
              <a:rPr lang="es-ES" sz="3000" dirty="0" err="1" smtClean="0">
                <a:solidFill>
                  <a:srgbClr val="000000"/>
                </a:solidFill>
                <a:latin typeface="+mj-lt"/>
                <a:ea typeface="Verdana" pitchFamily="34" charset="0"/>
                <a:cs typeface="Verdana" pitchFamily="34" charset="0"/>
              </a:rPr>
              <a:t>conditions</a:t>
            </a:r>
            <a:endParaRPr lang="es-ES" sz="3000" dirty="0">
              <a:solidFill>
                <a:srgbClr val="000000"/>
              </a:solidFill>
              <a:latin typeface="+mj-lt"/>
              <a:ea typeface="Verdana" pitchFamily="34" charset="0"/>
              <a:cs typeface="Verdana"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46" y="1269107"/>
            <a:ext cx="2781310" cy="396009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 name="1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8690" y="5161750"/>
            <a:ext cx="1374659" cy="931545"/>
          </a:xfrm>
          <a:prstGeom prst="rect">
            <a:avLst/>
          </a:prstGeom>
        </p:spPr>
      </p:pic>
      <p:pic>
        <p:nvPicPr>
          <p:cNvPr id="1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0440" y="5161751"/>
            <a:ext cx="1800225" cy="931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3600400" y="988393"/>
            <a:ext cx="4572000" cy="1477328"/>
          </a:xfrm>
          <a:prstGeom prst="rect">
            <a:avLst/>
          </a:prstGeom>
        </p:spPr>
        <p:txBody>
          <a:bodyPr>
            <a:spAutoFit/>
          </a:bodyPr>
          <a:lstStyle/>
          <a:p>
            <a:r>
              <a:rPr lang="en-US" dirty="0"/>
              <a:t>The European </a:t>
            </a:r>
            <a:r>
              <a:rPr lang="en-US" b="1" dirty="0">
                <a:solidFill>
                  <a:schemeClr val="tx2"/>
                </a:solidFill>
              </a:rPr>
              <a:t>Charter for Researchers </a:t>
            </a:r>
            <a:r>
              <a:rPr lang="en-US" dirty="0"/>
              <a:t>is a set of general principles and requirements which specifies the roles, responsibilities and entitlements of researchers as well as of employers and/or funders of researchers.</a:t>
            </a:r>
            <a:endParaRPr lang="es-ES" dirty="0"/>
          </a:p>
        </p:txBody>
      </p:sp>
      <p:sp>
        <p:nvSpPr>
          <p:cNvPr id="4" name="3 Rectángulo"/>
          <p:cNvSpPr/>
          <p:nvPr/>
        </p:nvSpPr>
        <p:spPr>
          <a:xfrm>
            <a:off x="3600400" y="2636912"/>
            <a:ext cx="4572000" cy="1477328"/>
          </a:xfrm>
          <a:prstGeom prst="rect">
            <a:avLst/>
          </a:prstGeom>
        </p:spPr>
        <p:txBody>
          <a:bodyPr>
            <a:spAutoFit/>
          </a:bodyPr>
          <a:lstStyle/>
          <a:p>
            <a:r>
              <a:rPr lang="en-US" dirty="0"/>
              <a:t>The </a:t>
            </a:r>
            <a:r>
              <a:rPr lang="en-US" b="1" dirty="0">
                <a:solidFill>
                  <a:schemeClr val="tx2"/>
                </a:solidFill>
              </a:rPr>
              <a:t>Code of Conduct </a:t>
            </a:r>
            <a:r>
              <a:rPr lang="en-US" dirty="0"/>
              <a:t>for the recruitment of researchers consists of a set of general principles and requirements that should be followed by employers and/or funders when appointing or recruiting researchers.</a:t>
            </a:r>
            <a:endParaRPr lang="es-ES" dirty="0"/>
          </a:p>
        </p:txBody>
      </p:sp>
      <p:pic>
        <p:nvPicPr>
          <p:cNvPr id="1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5896" y="4191936"/>
            <a:ext cx="3744420" cy="821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7005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6 Marcador de número de diapositiva"/>
          <p:cNvSpPr txBox="1">
            <a:spLocks/>
          </p:cNvSpPr>
          <p:nvPr/>
        </p:nvSpPr>
        <p:spPr>
          <a:xfrm>
            <a:off x="7020272" y="6502966"/>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pPr/>
              <a:t>13</a:t>
            </a:fld>
            <a:endParaRPr lang="es-ES" dirty="0"/>
          </a:p>
        </p:txBody>
      </p:sp>
      <p:sp>
        <p:nvSpPr>
          <p:cNvPr id="6" name="1 Título"/>
          <p:cNvSpPr>
            <a:spLocks noGrp="1"/>
          </p:cNvSpPr>
          <p:nvPr>
            <p:ph type="title"/>
          </p:nvPr>
        </p:nvSpPr>
        <p:spPr>
          <a:xfrm>
            <a:off x="-36512" y="-27384"/>
            <a:ext cx="8856984" cy="643941"/>
          </a:xfrm>
        </p:spPr>
        <p:txBody>
          <a:bodyPr>
            <a:normAutofit/>
          </a:bodyPr>
          <a:lstStyle/>
          <a:p>
            <a:pPr algn="l"/>
            <a:r>
              <a:rPr lang="es-ES" sz="2900" dirty="0" smtClean="0">
                <a:solidFill>
                  <a:srgbClr val="000000"/>
                </a:solidFill>
                <a:latin typeface="+mj-lt"/>
                <a:ea typeface="Verdana" pitchFamily="34" charset="0"/>
                <a:cs typeface="Verdana" pitchFamily="34" charset="0"/>
              </a:rPr>
              <a:t>II. 2018-2020 MSCA </a:t>
            </a:r>
            <a:r>
              <a:rPr lang="es-ES" sz="2900" dirty="0" err="1" smtClean="0">
                <a:solidFill>
                  <a:srgbClr val="000000"/>
                </a:solidFill>
                <a:latin typeface="+mj-lt"/>
                <a:ea typeface="Verdana" pitchFamily="34" charset="0"/>
                <a:cs typeface="Verdana" pitchFamily="34" charset="0"/>
              </a:rPr>
              <a:t>Calls</a:t>
            </a:r>
            <a:r>
              <a:rPr lang="es-ES" sz="2900" dirty="0" smtClean="0">
                <a:solidFill>
                  <a:srgbClr val="000000"/>
                </a:solidFill>
                <a:latin typeface="+mj-lt"/>
                <a:ea typeface="Verdana" pitchFamily="34" charset="0"/>
                <a:cs typeface="Verdana" pitchFamily="34" charset="0"/>
              </a:rPr>
              <a:t>: 2.871M€ / 6.162M€ H2020</a:t>
            </a:r>
            <a:endParaRPr lang="es-ES" sz="2900" dirty="0">
              <a:solidFill>
                <a:srgbClr val="000000"/>
              </a:solidFill>
              <a:latin typeface="+mj-lt"/>
              <a:ea typeface="Verdana" pitchFamily="34" charset="0"/>
              <a:cs typeface="Verdana" pitchFamily="34" charset="0"/>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258" y="836712"/>
            <a:ext cx="8392206"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39293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pPr>
              <a:defRPr/>
            </a:pPr>
            <a:r>
              <a:rPr lang="es-ES" smtClean="0"/>
              <a:t>ITN</a:t>
            </a:r>
            <a:endParaRPr lang="es-ES" dirty="0"/>
          </a:p>
        </p:txBody>
      </p:sp>
      <p:sp>
        <p:nvSpPr>
          <p:cNvPr id="5" name="4 Marcador de número de diapositiva"/>
          <p:cNvSpPr>
            <a:spLocks noGrp="1"/>
          </p:cNvSpPr>
          <p:nvPr>
            <p:ph type="sldNum" sz="quarter" idx="12"/>
          </p:nvPr>
        </p:nvSpPr>
        <p:spPr>
          <a:xfrm>
            <a:off x="7010400" y="6492875"/>
            <a:ext cx="2133600" cy="365125"/>
          </a:xfrm>
        </p:spPr>
        <p:txBody>
          <a:bodyPr/>
          <a:lstStyle/>
          <a:p>
            <a:pPr>
              <a:defRPr/>
            </a:pPr>
            <a:fld id="{B52C1D07-FA5D-4CBE-89D6-94108A529D45}" type="slidenum">
              <a:rPr lang="es-ES" smtClean="0"/>
              <a:pPr>
                <a:defRPr/>
              </a:pPr>
              <a:t>14</a:t>
            </a:fld>
            <a:endParaRPr lang="es-ES"/>
          </a:p>
        </p:txBody>
      </p:sp>
      <p:sp>
        <p:nvSpPr>
          <p:cNvPr id="8" name="7 CuadroTexto"/>
          <p:cNvSpPr txBox="1"/>
          <p:nvPr/>
        </p:nvSpPr>
        <p:spPr>
          <a:xfrm>
            <a:off x="845002" y="1436380"/>
            <a:ext cx="5671214" cy="1077218"/>
          </a:xfrm>
          <a:prstGeom prst="rect">
            <a:avLst/>
          </a:prstGeom>
          <a:noFill/>
        </p:spPr>
        <p:txBody>
          <a:bodyPr wrap="square" rtlCol="0">
            <a:spAutoFit/>
          </a:bodyPr>
          <a:lstStyle/>
          <a:p>
            <a:r>
              <a:rPr lang="es-ES" sz="3200" b="1" dirty="0" smtClean="0"/>
              <a:t>III. </a:t>
            </a:r>
            <a:r>
              <a:rPr lang="es-ES" sz="3200" b="1" dirty="0" err="1" smtClean="0"/>
              <a:t>Research</a:t>
            </a:r>
            <a:r>
              <a:rPr lang="es-ES" sz="3200" b="1" dirty="0" smtClean="0"/>
              <a:t> and </a:t>
            </a:r>
            <a:r>
              <a:rPr lang="es-ES" sz="3200" b="1" dirty="0" err="1" smtClean="0"/>
              <a:t>Innovation</a:t>
            </a:r>
            <a:r>
              <a:rPr lang="es-ES" sz="3200" b="1" dirty="0" smtClean="0"/>
              <a:t> Staff Exchange</a:t>
            </a:r>
            <a:endParaRPr lang="es-ES" sz="3200" b="1" dirty="0"/>
          </a:p>
        </p:txBody>
      </p:sp>
      <p:pic>
        <p:nvPicPr>
          <p:cNvPr id="10" name="Picture 2" descr="Resultado de imagen de MSCA SILHOUETTE"/>
          <p:cNvPicPr>
            <a:picLocks noChangeAspect="1" noChangeArrowheads="1"/>
          </p:cNvPicPr>
          <p:nvPr/>
        </p:nvPicPr>
        <p:blipFill rotWithShape="1">
          <a:blip r:embed="rId2">
            <a:extLst>
              <a:ext uri="{28A0092B-C50C-407E-A947-70E740481C1C}">
                <a14:useLocalDpi xmlns:a14="http://schemas.microsoft.com/office/drawing/2010/main" val="0"/>
              </a:ext>
            </a:extLst>
          </a:blip>
          <a:srcRect l="27229" r="24721"/>
          <a:stretch/>
        </p:blipFill>
        <p:spPr bwMode="auto">
          <a:xfrm>
            <a:off x="6983760" y="116632"/>
            <a:ext cx="2160240" cy="25717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131" r="684" b="2751"/>
          <a:stretch/>
        </p:blipFill>
        <p:spPr bwMode="auto">
          <a:xfrm>
            <a:off x="2717254" y="3195417"/>
            <a:ext cx="3870970" cy="1889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7015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6512" y="-27384"/>
            <a:ext cx="8856984" cy="64394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pPr algn="l"/>
            <a:r>
              <a:rPr lang="es-ES" sz="2000" dirty="0" smtClean="0">
                <a:solidFill>
                  <a:srgbClr val="000000"/>
                </a:solidFill>
                <a:latin typeface="+mj-lt"/>
                <a:ea typeface="Verdana" pitchFamily="34" charset="0"/>
                <a:cs typeface="Verdana" pitchFamily="34" charset="0"/>
              </a:rPr>
              <a:t>IV. RISE</a:t>
            </a:r>
            <a:endParaRPr lang="es-ES" sz="2000" dirty="0">
              <a:solidFill>
                <a:srgbClr val="000000"/>
              </a:solidFill>
              <a:latin typeface="+mj-lt"/>
              <a:ea typeface="Verdana" pitchFamily="34" charset="0"/>
              <a:cs typeface="Verdana" pitchFamily="34" charset="0"/>
            </a:endParaRPr>
          </a:p>
        </p:txBody>
      </p:sp>
      <p:sp>
        <p:nvSpPr>
          <p:cNvPr id="5" name="4 CuadroTexto"/>
          <p:cNvSpPr txBox="1"/>
          <p:nvPr/>
        </p:nvSpPr>
        <p:spPr>
          <a:xfrm>
            <a:off x="5148064" y="1084674"/>
            <a:ext cx="2664296" cy="400110"/>
          </a:xfrm>
          <a:prstGeom prst="rect">
            <a:avLst/>
          </a:prstGeom>
          <a:noFill/>
        </p:spPr>
        <p:txBody>
          <a:bodyPr wrap="square" rtlCol="0">
            <a:spAutoFit/>
          </a:bodyPr>
          <a:lstStyle/>
          <a:p>
            <a:pPr algn="ctr"/>
            <a:r>
              <a:rPr lang="es-ES" sz="2000" b="1" dirty="0">
                <a:solidFill>
                  <a:srgbClr val="84095B"/>
                </a:solidFill>
                <a:ea typeface="Verdana" panose="020B0604030504040204" pitchFamily="34" charset="0"/>
                <a:cs typeface="Arial" panose="020B0604020202020204" pitchFamily="34" charset="0"/>
              </a:rPr>
              <a:t>CROSS BORDERS</a:t>
            </a:r>
          </a:p>
        </p:txBody>
      </p:sp>
      <p:sp>
        <p:nvSpPr>
          <p:cNvPr id="6" name="5 CuadroTexto"/>
          <p:cNvSpPr txBox="1"/>
          <p:nvPr/>
        </p:nvSpPr>
        <p:spPr>
          <a:xfrm>
            <a:off x="1173165" y="1124744"/>
            <a:ext cx="2088232" cy="400110"/>
          </a:xfrm>
          <a:prstGeom prst="rect">
            <a:avLst/>
          </a:prstGeom>
          <a:noFill/>
        </p:spPr>
        <p:txBody>
          <a:bodyPr wrap="square" rtlCol="0">
            <a:spAutoFit/>
          </a:bodyPr>
          <a:lstStyle/>
          <a:p>
            <a:pPr algn="ctr"/>
            <a:r>
              <a:rPr lang="es-ES" sz="2000" b="1" dirty="0">
                <a:solidFill>
                  <a:srgbClr val="84095B"/>
                </a:solidFill>
                <a:ea typeface="Verdana" panose="020B0604030504040204" pitchFamily="34" charset="0"/>
                <a:cs typeface="Arial" panose="020B0604020202020204" pitchFamily="34" charset="0"/>
              </a:rPr>
              <a:t>OBJECTIVES</a:t>
            </a:r>
          </a:p>
        </p:txBody>
      </p:sp>
      <p:grpSp>
        <p:nvGrpSpPr>
          <p:cNvPr id="3" name="2 Grupo"/>
          <p:cNvGrpSpPr/>
          <p:nvPr/>
        </p:nvGrpSpPr>
        <p:grpSpPr>
          <a:xfrm>
            <a:off x="292112" y="3038255"/>
            <a:ext cx="4068452" cy="2664296"/>
            <a:chOff x="323528" y="1268760"/>
            <a:chExt cx="4068452" cy="2664296"/>
          </a:xfrm>
        </p:grpSpPr>
        <p:pic>
          <p:nvPicPr>
            <p:cNvPr id="8" name="Picture 14"/>
            <p:cNvPicPr>
              <a:picLocks noChangeAspect="1"/>
            </p:cNvPicPr>
            <p:nvPr/>
          </p:nvPicPr>
          <p:blipFill>
            <a:blip r:embed="rId2" cstate="print">
              <a:duotone>
                <a:schemeClr val="accent6">
                  <a:shade val="45000"/>
                  <a:satMod val="135000"/>
                </a:schemeClr>
                <a:prstClr val="white"/>
              </a:duotone>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467544" y="1268760"/>
              <a:ext cx="1302897" cy="1302897"/>
            </a:xfrm>
            <a:prstGeom prst="rect">
              <a:avLst/>
            </a:prstGeom>
          </p:spPr>
        </p:pic>
        <p:pic>
          <p:nvPicPr>
            <p:cNvPr id="11" name="Picture 17"/>
            <p:cNvPicPr>
              <a:picLocks noChangeAspect="1"/>
            </p:cNvPicPr>
            <p:nvPr/>
          </p:nvPicPr>
          <p:blipFill>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artisticCrisscrossEtching/>
                      </a14:imgEffect>
                    </a14:imgLayer>
                  </a14:imgProps>
                </a:ext>
                <a:ext uri="{28A0092B-C50C-407E-A947-70E740481C1C}">
                  <a14:useLocalDpi xmlns:a14="http://schemas.microsoft.com/office/drawing/2010/main" val="0"/>
                </a:ext>
              </a:extLst>
            </a:blip>
            <a:stretch>
              <a:fillRect/>
            </a:stretch>
          </p:blipFill>
          <p:spPr>
            <a:xfrm>
              <a:off x="1013518" y="3058483"/>
              <a:ext cx="874573" cy="874573"/>
            </a:xfrm>
            <a:prstGeom prst="rect">
              <a:avLst/>
            </a:prstGeom>
          </p:spPr>
        </p:pic>
        <p:sp>
          <p:nvSpPr>
            <p:cNvPr id="12" name="Rectangle 20"/>
            <p:cNvSpPr/>
            <p:nvPr/>
          </p:nvSpPr>
          <p:spPr bwMode="auto">
            <a:xfrm>
              <a:off x="1929993" y="1412776"/>
              <a:ext cx="2461987" cy="934569"/>
            </a:xfrm>
            <a:prstGeom prst="rect">
              <a:avLst/>
            </a:prstGeom>
            <a:noFill/>
            <a:ln>
              <a:noFill/>
            </a:ln>
            <a:effectLst/>
            <a:extLst/>
          </p:spPr>
          <p:txBody>
            <a:bodyPr anchor="t"/>
            <a:lstStyle/>
            <a:p>
              <a:pPr algn="ctr" eaLnBrk="0" hangingPunct="0">
                <a:spcBef>
                  <a:spcPts val="1800"/>
                </a:spcBef>
                <a:spcAft>
                  <a:spcPts val="0"/>
                </a:spcAft>
                <a:buClr>
                  <a:srgbClr val="0F5494"/>
                </a:buClr>
                <a:defRPr/>
              </a:pPr>
              <a:r>
                <a:rPr lang="en-GB" sz="2000" dirty="0" smtClean="0">
                  <a:solidFill>
                    <a:schemeClr val="tx2"/>
                  </a:solidFill>
                </a:rPr>
                <a:t>Collaborations international &amp; intersectoral</a:t>
              </a:r>
            </a:p>
          </p:txBody>
        </p:sp>
        <p:sp>
          <p:nvSpPr>
            <p:cNvPr id="13" name="Rectangle 21"/>
            <p:cNvSpPr/>
            <p:nvPr/>
          </p:nvSpPr>
          <p:spPr bwMode="auto">
            <a:xfrm>
              <a:off x="2195736" y="2996952"/>
              <a:ext cx="2088232" cy="934569"/>
            </a:xfrm>
            <a:prstGeom prst="rect">
              <a:avLst/>
            </a:prstGeom>
            <a:noFill/>
            <a:ln>
              <a:noFill/>
            </a:ln>
            <a:effectLst/>
            <a:extLst/>
          </p:spPr>
          <p:txBody>
            <a:bodyPr anchor="t"/>
            <a:lstStyle/>
            <a:p>
              <a:pPr algn="ctr" eaLnBrk="0" hangingPunct="0">
                <a:spcBef>
                  <a:spcPts val="1800"/>
                </a:spcBef>
                <a:spcAft>
                  <a:spcPts val="0"/>
                </a:spcAft>
                <a:buClr>
                  <a:srgbClr val="0F5494"/>
                </a:buClr>
                <a:defRPr/>
              </a:pPr>
              <a:r>
                <a:rPr lang="en-GB" sz="2000" dirty="0">
                  <a:solidFill>
                    <a:schemeClr val="tx2"/>
                  </a:solidFill>
                </a:rPr>
                <a:t>Research &amp; </a:t>
              </a:r>
              <a:r>
                <a:rPr lang="en-GB" sz="2000" dirty="0" smtClean="0">
                  <a:solidFill>
                    <a:schemeClr val="tx2"/>
                  </a:solidFill>
                </a:rPr>
                <a:t>Innovation      Staff </a:t>
              </a:r>
              <a:r>
                <a:rPr lang="en-GB" sz="2000" dirty="0">
                  <a:solidFill>
                    <a:schemeClr val="tx2"/>
                  </a:solidFill>
                </a:rPr>
                <a:t>Exchanges</a:t>
              </a:r>
            </a:p>
          </p:txBody>
        </p:sp>
        <p:pic>
          <p:nvPicPr>
            <p:cNvPr id="15" name="Picture 24"/>
            <p:cNvPicPr>
              <a:picLocks noChangeAspect="1"/>
            </p:cNvPicPr>
            <p:nvPr/>
          </p:nvPicPr>
          <p:blipFill>
            <a:blip r:embed="rId6" cstate="print">
              <a:duotone>
                <a:schemeClr val="accent2">
                  <a:shade val="45000"/>
                  <a:satMod val="135000"/>
                </a:schemeClr>
                <a:prstClr val="white"/>
              </a:duotone>
              <a:extLst>
                <a:ext uri="{BEBA8EAE-BF5A-486C-A8C5-ECC9F3942E4B}">
                  <a14:imgProps xmlns:a14="http://schemas.microsoft.com/office/drawing/2010/main">
                    <a14:imgLayer r:embed="rId7">
                      <a14:imgEffect>
                        <a14:artisticCrisscrossEtching/>
                      </a14:imgEffect>
                    </a14:imgLayer>
                  </a14:imgProps>
                </a:ext>
                <a:ext uri="{28A0092B-C50C-407E-A947-70E740481C1C}">
                  <a14:useLocalDpi xmlns:a14="http://schemas.microsoft.com/office/drawing/2010/main" val="0"/>
                </a:ext>
              </a:extLst>
            </a:blip>
            <a:stretch>
              <a:fillRect/>
            </a:stretch>
          </p:blipFill>
          <p:spPr>
            <a:xfrm>
              <a:off x="323528" y="3052003"/>
              <a:ext cx="881053" cy="881053"/>
            </a:xfrm>
            <a:prstGeom prst="rect">
              <a:avLst/>
            </a:prstGeom>
          </p:spPr>
        </p:pic>
      </p:grpSp>
      <p:grpSp>
        <p:nvGrpSpPr>
          <p:cNvPr id="2" name="1 Grupo"/>
          <p:cNvGrpSpPr/>
          <p:nvPr/>
        </p:nvGrpSpPr>
        <p:grpSpPr>
          <a:xfrm>
            <a:off x="532695" y="1556792"/>
            <a:ext cx="3895289" cy="1193431"/>
            <a:chOff x="611560" y="4464438"/>
            <a:chExt cx="3895289" cy="1193431"/>
          </a:xfrm>
        </p:grpSpPr>
        <p:sp>
          <p:nvSpPr>
            <p:cNvPr id="14" name="Rectangle 23"/>
            <p:cNvSpPr/>
            <p:nvPr/>
          </p:nvSpPr>
          <p:spPr bwMode="auto">
            <a:xfrm>
              <a:off x="2044862" y="4723300"/>
              <a:ext cx="2461987" cy="934569"/>
            </a:xfrm>
            <a:prstGeom prst="rect">
              <a:avLst/>
            </a:prstGeom>
            <a:noFill/>
            <a:ln>
              <a:noFill/>
            </a:ln>
            <a:effectLst/>
            <a:extLst/>
          </p:spPr>
          <p:txBody>
            <a:bodyPr anchor="t"/>
            <a:lstStyle/>
            <a:p>
              <a:pPr algn="ctr" eaLnBrk="0" hangingPunct="0">
                <a:spcBef>
                  <a:spcPts val="1800"/>
                </a:spcBef>
                <a:spcAft>
                  <a:spcPts val="0"/>
                </a:spcAft>
                <a:buClr>
                  <a:srgbClr val="0F5494"/>
                </a:buClr>
                <a:defRPr/>
              </a:pPr>
              <a:r>
                <a:rPr lang="en-GB" sz="2000" dirty="0">
                  <a:solidFill>
                    <a:schemeClr val="tx2"/>
                  </a:solidFill>
                </a:rPr>
                <a:t>Transfer of Knowledge</a:t>
              </a:r>
            </a:p>
          </p:txBody>
        </p:sp>
        <p:pic>
          <p:nvPicPr>
            <p:cNvPr id="16" name="Picture 25"/>
            <p:cNvPicPr>
              <a:picLocks noChangeAspect="1"/>
            </p:cNvPicPr>
            <p:nvPr/>
          </p:nvPicPr>
          <p:blipFill>
            <a:blip r:embed="rId8">
              <a:clrChange>
                <a:clrFrom>
                  <a:srgbClr val="FFFFFF"/>
                </a:clrFrom>
                <a:clrTo>
                  <a:srgbClr val="FFFFFF">
                    <a:alpha val="0"/>
                  </a:srgbClr>
                </a:clrTo>
              </a:clrChange>
              <a:duotone>
                <a:schemeClr val="accent2">
                  <a:shade val="45000"/>
                  <a:satMod val="135000"/>
                </a:schemeClr>
                <a:prstClr val="white"/>
              </a:duotone>
              <a:extLst>
                <a:ext uri="{BEBA8EAE-BF5A-486C-A8C5-ECC9F3942E4B}">
                  <a14:imgProps xmlns:a14="http://schemas.microsoft.com/office/drawing/2010/main">
                    <a14:imgLayer r:embed="rId9">
                      <a14:imgEffect>
                        <a14:artisticCrisscrossEtching/>
                      </a14:imgEffect>
                    </a14:imgLayer>
                  </a14:imgProps>
                </a:ext>
              </a:extLst>
            </a:blip>
            <a:stretch>
              <a:fillRect/>
            </a:stretch>
          </p:blipFill>
          <p:spPr>
            <a:xfrm>
              <a:off x="611560" y="4464438"/>
              <a:ext cx="1137781" cy="1124802"/>
            </a:xfrm>
            <a:prstGeom prst="rect">
              <a:avLst/>
            </a:prstGeom>
          </p:spPr>
        </p:pic>
      </p:grpSp>
      <p:pic>
        <p:nvPicPr>
          <p:cNvPr id="17" name="Picture 3"/>
          <p:cNvPicPr>
            <a:picLocks noChangeAspect="1" noChangeArrowheads="1"/>
          </p:cNvPicPr>
          <p:nvPr/>
        </p:nvPicPr>
        <p:blipFill>
          <a:blip r:embed="rId10">
            <a:clrChange>
              <a:clrFrom>
                <a:srgbClr val="FFFFFF"/>
              </a:clrFrom>
              <a:clrTo>
                <a:srgbClr val="FFFFFF">
                  <a:alpha val="0"/>
                </a:srgbClr>
              </a:clrTo>
            </a:clrChange>
            <a:duotone>
              <a:schemeClr val="accent6">
                <a:shade val="45000"/>
                <a:satMod val="135000"/>
              </a:schemeClr>
              <a:prstClr val="white"/>
            </a:duotone>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986586" y="3237827"/>
            <a:ext cx="1601638" cy="960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4"/>
          <p:cNvPicPr>
            <a:picLocks noChangeAspect="1" noChangeArrowheads="1"/>
          </p:cNvPicPr>
          <p:nvPr/>
        </p:nvPicPr>
        <p:blipFill>
          <a:blip r:embed="rId12" cstate="print">
            <a:clrChange>
              <a:clrFrom>
                <a:srgbClr val="FFFFFF"/>
              </a:clrFrom>
              <a:clrTo>
                <a:srgbClr val="FFFFFF">
                  <a:alpha val="0"/>
                </a:srgbClr>
              </a:clrTo>
            </a:clrChange>
            <a:duotone>
              <a:schemeClr val="accent6">
                <a:shade val="45000"/>
                <a:satMod val="135000"/>
              </a:schemeClr>
              <a:prstClr val="white"/>
            </a:duotone>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5220072" y="4676795"/>
            <a:ext cx="1193172" cy="1241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
          <p:cNvPicPr>
            <a:picLocks noChangeAspect="1"/>
          </p:cNvPicPr>
          <p:nvPr/>
        </p:nvPicPr>
        <p:blipFill>
          <a:blip r:embed="rId14">
            <a:clrChange>
              <a:clrFrom>
                <a:srgbClr val="FFFFFF"/>
              </a:clrFrom>
              <a:clrTo>
                <a:srgbClr val="FFFFFF">
                  <a:alpha val="0"/>
                </a:srgbClr>
              </a:clrTo>
            </a:clrChange>
            <a:duotone>
              <a:schemeClr val="accent2">
                <a:shade val="45000"/>
                <a:satMod val="135000"/>
              </a:schemeClr>
              <a:prstClr val="white"/>
            </a:duotone>
            <a:extLst>
              <a:ext uri="{BEBA8EAE-BF5A-486C-A8C5-ECC9F3942E4B}">
                <a14:imgProps xmlns:a14="http://schemas.microsoft.com/office/drawing/2010/main">
                  <a14:imgLayer r:embed="rId15">
                    <a14:imgEffect>
                      <a14:artisticCrisscrossEtching/>
                    </a14:imgEffect>
                  </a14:imgLayer>
                </a14:imgProps>
              </a:ext>
            </a:extLst>
          </a:blip>
          <a:stretch>
            <a:fillRect/>
          </a:stretch>
        </p:blipFill>
        <p:spPr>
          <a:xfrm>
            <a:off x="5148064" y="1598095"/>
            <a:ext cx="1206996" cy="1152128"/>
          </a:xfrm>
          <a:prstGeom prst="rect">
            <a:avLst/>
          </a:prstGeom>
        </p:spPr>
      </p:pic>
      <p:sp>
        <p:nvSpPr>
          <p:cNvPr id="20" name="Text Placeholder 4"/>
          <p:cNvSpPr txBox="1">
            <a:spLocks/>
          </p:cNvSpPr>
          <p:nvPr/>
        </p:nvSpPr>
        <p:spPr bwMode="auto">
          <a:xfrm>
            <a:off x="6732240" y="1905047"/>
            <a:ext cx="1835696" cy="557144"/>
          </a:xfrm>
          <a:prstGeom prst="rect">
            <a:avLst/>
          </a:prstGeom>
          <a:noFill/>
          <a:ln w="9525">
            <a:noFill/>
            <a:miter lim="800000"/>
            <a:headEnd/>
            <a:tailEnd/>
          </a:ln>
          <a:effectLst>
            <a:glow rad="101600">
              <a:schemeClr val="accent1">
                <a:satMod val="175000"/>
                <a:alpha val="40000"/>
              </a:schemeClr>
            </a:glow>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spcBef>
                <a:spcPts val="2400"/>
              </a:spcBef>
              <a:buNone/>
            </a:pPr>
            <a:r>
              <a:rPr lang="en-GB" i="0" kern="0" dirty="0" smtClean="0">
                <a:solidFill>
                  <a:schemeClr val="tx2"/>
                </a:solidFill>
                <a:latin typeface="+mj-lt"/>
                <a:cs typeface="Calibri" pitchFamily="34" charset="0"/>
              </a:rPr>
              <a:t>Countries</a:t>
            </a:r>
            <a:endParaRPr lang="en-GB" i="0" kern="0" dirty="0">
              <a:solidFill>
                <a:schemeClr val="tx2"/>
              </a:solidFill>
              <a:latin typeface="+mj-lt"/>
              <a:cs typeface="Calibri" pitchFamily="34" charset="0"/>
            </a:endParaRPr>
          </a:p>
        </p:txBody>
      </p:sp>
      <p:sp>
        <p:nvSpPr>
          <p:cNvPr id="21" name="Text Placeholder 4"/>
          <p:cNvSpPr txBox="1">
            <a:spLocks/>
          </p:cNvSpPr>
          <p:nvPr/>
        </p:nvSpPr>
        <p:spPr bwMode="auto">
          <a:xfrm>
            <a:off x="6907324" y="3482951"/>
            <a:ext cx="1485528" cy="557144"/>
          </a:xfrm>
          <a:prstGeom prst="rect">
            <a:avLst/>
          </a:prstGeom>
          <a:noFill/>
          <a:ln w="9525">
            <a:noFill/>
            <a:miter lim="800000"/>
            <a:headEnd/>
            <a:tailEnd/>
          </a:ln>
          <a:effectLst>
            <a:glow rad="101600">
              <a:schemeClr val="accent1">
                <a:satMod val="175000"/>
                <a:alpha val="40000"/>
              </a:schemeClr>
            </a:glow>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spcBef>
                <a:spcPts val="2400"/>
              </a:spcBef>
              <a:buNone/>
            </a:pPr>
            <a:r>
              <a:rPr lang="en-GB" i="0" kern="0" dirty="0" smtClean="0">
                <a:solidFill>
                  <a:schemeClr val="tx2"/>
                </a:solidFill>
                <a:latin typeface="+mj-lt"/>
                <a:cs typeface="Calibri" pitchFamily="34" charset="0"/>
              </a:rPr>
              <a:t>Sectors</a:t>
            </a:r>
            <a:endParaRPr lang="en-GB" i="0" kern="0" dirty="0">
              <a:solidFill>
                <a:schemeClr val="tx2"/>
              </a:solidFill>
              <a:latin typeface="+mj-lt"/>
              <a:cs typeface="Calibri" pitchFamily="34" charset="0"/>
            </a:endParaRPr>
          </a:p>
        </p:txBody>
      </p:sp>
      <p:sp>
        <p:nvSpPr>
          <p:cNvPr id="22" name="Text Placeholder 4"/>
          <p:cNvSpPr txBox="1">
            <a:spLocks/>
          </p:cNvSpPr>
          <p:nvPr/>
        </p:nvSpPr>
        <p:spPr bwMode="auto">
          <a:xfrm>
            <a:off x="6629268" y="5056964"/>
            <a:ext cx="2106960" cy="557144"/>
          </a:xfrm>
          <a:prstGeom prst="rect">
            <a:avLst/>
          </a:prstGeom>
          <a:noFill/>
          <a:ln w="9525">
            <a:noFill/>
            <a:miter lim="800000"/>
            <a:headEnd/>
            <a:tailEnd/>
          </a:ln>
          <a:effectLst>
            <a:glow rad="101600">
              <a:schemeClr val="accent1">
                <a:satMod val="175000"/>
                <a:alpha val="40000"/>
              </a:schemeClr>
            </a:glow>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ctr">
              <a:spcBef>
                <a:spcPts val="2400"/>
              </a:spcBef>
              <a:buNone/>
            </a:pPr>
            <a:r>
              <a:rPr lang="en-GB" i="0" kern="0" dirty="0" smtClean="0">
                <a:solidFill>
                  <a:schemeClr val="tx2"/>
                </a:solidFill>
                <a:latin typeface="+mj-lt"/>
                <a:cs typeface="Calibri" pitchFamily="34" charset="0"/>
              </a:rPr>
              <a:t>Disciplines</a:t>
            </a:r>
            <a:endParaRPr lang="en-GB" i="0" kern="0" dirty="0">
              <a:solidFill>
                <a:schemeClr val="tx2"/>
              </a:solidFill>
              <a:latin typeface="+mj-lt"/>
              <a:cs typeface="Calibri" pitchFamily="34" charset="0"/>
            </a:endParaRPr>
          </a:p>
        </p:txBody>
      </p:sp>
      <p:sp>
        <p:nvSpPr>
          <p:cNvPr id="7" name="6 Rectángulo"/>
          <p:cNvSpPr/>
          <p:nvPr/>
        </p:nvSpPr>
        <p:spPr>
          <a:xfrm>
            <a:off x="1043608" y="116632"/>
            <a:ext cx="8151363" cy="830997"/>
          </a:xfrm>
          <a:prstGeom prst="rect">
            <a:avLst/>
          </a:prstGeom>
        </p:spPr>
        <p:txBody>
          <a:bodyPr wrap="square">
            <a:spAutoFit/>
          </a:bodyPr>
          <a:lstStyle/>
          <a:p>
            <a:pPr marL="96838" indent="0" algn="ctr">
              <a:spcAft>
                <a:spcPts val="600"/>
              </a:spcAft>
              <a:buClr>
                <a:srgbClr val="002060"/>
              </a:buClr>
              <a:defRPr/>
            </a:pPr>
            <a:r>
              <a:rPr lang="en-US" altLang="en-US" sz="2400" i="1" dirty="0" smtClean="0">
                <a:ea typeface="Verdana" panose="020B0604030504040204" pitchFamily="34" charset="0"/>
                <a:cs typeface="Arial" panose="020B0604020202020204" pitchFamily="34" charset="0"/>
              </a:rPr>
              <a:t>Promoting </a:t>
            </a:r>
            <a:r>
              <a:rPr lang="en-US" altLang="en-US" sz="2400" i="1" dirty="0">
                <a:ea typeface="Verdana" panose="020B0604030504040204" pitchFamily="34" charset="0"/>
                <a:cs typeface="Arial" panose="020B0604020202020204" pitchFamily="34" charset="0"/>
              </a:rPr>
              <a:t>international and inter-sector research collaboration and knowledge transfer through staff exchange </a:t>
            </a:r>
          </a:p>
        </p:txBody>
      </p:sp>
    </p:spTree>
    <p:extLst>
      <p:ext uri="{BB962C8B-B14F-4D97-AF65-F5344CB8AC3E}">
        <p14:creationId xmlns:p14="http://schemas.microsoft.com/office/powerpoint/2010/main" val="1762693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483768" y="548680"/>
            <a:ext cx="4752528" cy="905817"/>
          </a:xfrm>
          <a:prstGeom prst="rect">
            <a:avLst/>
          </a:prstGeom>
          <a:solidFill>
            <a:schemeClr val="bg1"/>
          </a:solidFill>
          <a:ln>
            <a:solidFill>
              <a:schemeClr val="bg1"/>
            </a:solidFill>
          </a:ln>
          <a:extLst/>
        </p:spPr>
        <p:style>
          <a:lnRef idx="2">
            <a:schemeClr val="dk1"/>
          </a:lnRef>
          <a:fillRef idx="1">
            <a:schemeClr val="lt1"/>
          </a:fillRef>
          <a:effectRef idx="0">
            <a:schemeClr val="dk1"/>
          </a:effectRef>
          <a:fontRef idx="minor">
            <a:schemeClr val="dk1"/>
          </a:fontRef>
        </p:style>
        <p:txBody>
          <a:bodyPr anchor="ctr" anchorCtr="1"/>
          <a:lstStyle>
            <a:lvl1pPr>
              <a:spcBef>
                <a:spcPct val="20000"/>
              </a:spcBef>
              <a:buClr>
                <a:schemeClr val="bg1"/>
              </a:buClr>
              <a:defRPr sz="2400" i="1">
                <a:solidFill>
                  <a:srgbClr val="0F5494"/>
                </a:solidFill>
                <a:latin typeface="Verdana" panose="020B0604030504040204" pitchFamily="34" charset="0"/>
              </a:defRPr>
            </a:lvl1pPr>
            <a:lvl2pPr marL="2152650" indent="-266700">
              <a:spcBef>
                <a:spcPct val="20000"/>
              </a:spcBef>
              <a:buClr>
                <a:srgbClr val="009FBA"/>
              </a:buClr>
              <a:buChar char="•"/>
              <a:defRPr sz="2000" b="1">
                <a:solidFill>
                  <a:srgbClr val="0F5494"/>
                </a:solidFill>
                <a:latin typeface="Verdana" panose="020B0604030504040204" pitchFamily="34" charset="0"/>
              </a:defRPr>
            </a:lvl2pPr>
            <a:lvl3pPr marL="2649538" indent="-49213">
              <a:spcBef>
                <a:spcPct val="20000"/>
              </a:spcBef>
              <a:defRPr sz="1400">
                <a:solidFill>
                  <a:srgbClr val="0F5494"/>
                </a:solidFill>
                <a:latin typeface="Verdana" panose="020B0604030504040204" pitchFamily="34" charset="0"/>
              </a:defRPr>
            </a:lvl3pPr>
            <a:lvl4pPr marL="3057525" indent="-228600">
              <a:spcBef>
                <a:spcPct val="20000"/>
              </a:spcBef>
              <a:buChar char="–"/>
              <a:defRPr sz="2000">
                <a:solidFill>
                  <a:schemeClr val="tx1"/>
                </a:solidFill>
                <a:latin typeface="Arial" panose="020B0604020202020204" pitchFamily="34" charset="0"/>
              </a:defRPr>
            </a:lvl4pPr>
            <a:lvl5pPr marL="3465513" indent="-228600">
              <a:spcBef>
                <a:spcPct val="20000"/>
              </a:spcBef>
              <a:buChar char="»"/>
              <a:defRPr sz="2000">
                <a:solidFill>
                  <a:schemeClr val="tx1"/>
                </a:solidFill>
                <a:latin typeface="Arial" panose="020B0604020202020204" pitchFamily="34" charset="0"/>
              </a:defRPr>
            </a:lvl5pPr>
            <a:lvl6pPr marL="3922713"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4379913"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4837113"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5294313"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defRPr/>
            </a:pPr>
            <a:r>
              <a:rPr lang="en-GB" altLang="en-US" sz="3200" i="0" dirty="0" smtClean="0">
                <a:latin typeface="+mn-lt"/>
                <a:ea typeface="Verdana" panose="020B0604030504040204" pitchFamily="34" charset="0"/>
                <a:cs typeface="Arial" panose="020B0604020202020204" pitchFamily="34" charset="0"/>
              </a:rPr>
              <a:t>R</a:t>
            </a:r>
            <a:r>
              <a:rPr lang="en-GB" altLang="en-US" sz="3200" b="0" i="0" dirty="0" smtClean="0">
                <a:latin typeface="+mn-lt"/>
                <a:ea typeface="Verdana" panose="020B0604030504040204" pitchFamily="34" charset="0"/>
                <a:cs typeface="Arial" panose="020B0604020202020204" pitchFamily="34" charset="0"/>
              </a:rPr>
              <a:t>esearch </a:t>
            </a:r>
            <a:r>
              <a:rPr lang="en-GB" altLang="en-US" sz="3200" b="0" i="0" dirty="0">
                <a:latin typeface="+mn-lt"/>
                <a:ea typeface="Verdana" panose="020B0604030504040204" pitchFamily="34" charset="0"/>
                <a:cs typeface="Arial" panose="020B0604020202020204" pitchFamily="34" charset="0"/>
              </a:rPr>
              <a:t>and </a:t>
            </a:r>
            <a:r>
              <a:rPr lang="en-GB" altLang="en-US" sz="3200" i="0" dirty="0">
                <a:latin typeface="+mn-lt"/>
                <a:ea typeface="Verdana" panose="020B0604030504040204" pitchFamily="34" charset="0"/>
                <a:cs typeface="Arial" panose="020B0604020202020204" pitchFamily="34" charset="0"/>
              </a:rPr>
              <a:t>I</a:t>
            </a:r>
            <a:r>
              <a:rPr lang="en-GB" altLang="en-US" sz="3200" b="0" i="0" dirty="0">
                <a:latin typeface="+mn-lt"/>
                <a:ea typeface="Verdana" panose="020B0604030504040204" pitchFamily="34" charset="0"/>
                <a:cs typeface="Arial" panose="020B0604020202020204" pitchFamily="34" charset="0"/>
              </a:rPr>
              <a:t>nnovation </a:t>
            </a:r>
            <a:r>
              <a:rPr lang="en-GB" altLang="en-US" sz="3200" i="0" dirty="0">
                <a:latin typeface="+mn-lt"/>
                <a:ea typeface="Verdana" panose="020B0604030504040204" pitchFamily="34" charset="0"/>
                <a:cs typeface="Arial" panose="020B0604020202020204" pitchFamily="34" charset="0"/>
              </a:rPr>
              <a:t>S</a:t>
            </a:r>
            <a:r>
              <a:rPr lang="en-GB" altLang="en-US" sz="3200" b="0" i="0" dirty="0">
                <a:latin typeface="+mn-lt"/>
                <a:ea typeface="Verdana" panose="020B0604030504040204" pitchFamily="34" charset="0"/>
                <a:cs typeface="Arial" panose="020B0604020202020204" pitchFamily="34" charset="0"/>
              </a:rPr>
              <a:t>taff </a:t>
            </a:r>
            <a:r>
              <a:rPr lang="en-GB" altLang="en-US" sz="3200" i="0" dirty="0" smtClean="0">
                <a:latin typeface="+mn-lt"/>
                <a:ea typeface="Verdana" panose="020B0604030504040204" pitchFamily="34" charset="0"/>
                <a:cs typeface="Arial" panose="020B0604020202020204" pitchFamily="34" charset="0"/>
              </a:rPr>
              <a:t>E</a:t>
            </a:r>
            <a:r>
              <a:rPr lang="en-GB" altLang="en-US" sz="3200" b="0" i="0" dirty="0" smtClean="0">
                <a:latin typeface="+mn-lt"/>
                <a:ea typeface="Verdana" panose="020B0604030504040204" pitchFamily="34" charset="0"/>
                <a:cs typeface="Arial" panose="020B0604020202020204" pitchFamily="34" charset="0"/>
              </a:rPr>
              <a:t>xchange</a:t>
            </a:r>
            <a:endParaRPr lang="en-GB" altLang="en-US" sz="3200" b="0" i="0" dirty="0">
              <a:latin typeface="+mn-lt"/>
              <a:ea typeface="Verdana" panose="020B0604030504040204" pitchFamily="34" charset="0"/>
              <a:cs typeface="Arial" panose="020B0604020202020204" pitchFamily="34" charset="0"/>
            </a:endParaRPr>
          </a:p>
        </p:txBody>
      </p:sp>
      <p:sp>
        <p:nvSpPr>
          <p:cNvPr id="5" name="Text Box 5"/>
          <p:cNvSpPr txBox="1">
            <a:spLocks noChangeArrowheads="1"/>
          </p:cNvSpPr>
          <p:nvPr/>
        </p:nvSpPr>
        <p:spPr bwMode="auto">
          <a:xfrm>
            <a:off x="227285" y="1772816"/>
            <a:ext cx="8882063" cy="508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47" tIns="40074" rIns="80147" bIns="40074">
            <a:spAutoFit/>
          </a:bodyPr>
          <a:lstStyle>
            <a:lvl1pPr marL="450850" indent="-450850" defTabSz="449263">
              <a:defRPr sz="1200">
                <a:solidFill>
                  <a:srgbClr val="0F5494"/>
                </a:solidFill>
                <a:latin typeface="Verdana" panose="020B0604030504040204" pitchFamily="34" charset="0"/>
              </a:defRPr>
            </a:lvl1pPr>
            <a:lvl2pPr marL="742950" indent="-285750" defTabSz="449263">
              <a:defRPr sz="1200">
                <a:solidFill>
                  <a:srgbClr val="0F5494"/>
                </a:solidFill>
                <a:latin typeface="Verdana" panose="020B0604030504040204" pitchFamily="34" charset="0"/>
              </a:defRPr>
            </a:lvl2pPr>
            <a:lvl3pPr marL="1143000" indent="-228600" defTabSz="449263">
              <a:defRPr sz="1200">
                <a:solidFill>
                  <a:srgbClr val="0F5494"/>
                </a:solidFill>
                <a:latin typeface="Verdana" panose="020B0604030504040204" pitchFamily="34" charset="0"/>
              </a:defRPr>
            </a:lvl3pPr>
            <a:lvl4pPr marL="1600200" indent="-228600" defTabSz="449263">
              <a:defRPr sz="1200">
                <a:solidFill>
                  <a:srgbClr val="0F5494"/>
                </a:solidFill>
                <a:latin typeface="Verdana" panose="020B0604030504040204" pitchFamily="34" charset="0"/>
              </a:defRPr>
            </a:lvl4pPr>
            <a:lvl5pPr marL="2057400" indent="-228600" defTabSz="449263">
              <a:defRPr sz="1200">
                <a:solidFill>
                  <a:srgbClr val="0F5494"/>
                </a:solidFill>
                <a:latin typeface="Verdana" panose="020B0604030504040204" pitchFamily="34" charset="0"/>
              </a:defRPr>
            </a:lvl5pPr>
            <a:lvl6pPr marL="2514600" indent="-228600" defTabSz="449263"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49263"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49263"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49263" eaLnBrk="0" fontAlgn="base" hangingPunct="0">
              <a:spcBef>
                <a:spcPct val="0"/>
              </a:spcBef>
              <a:spcAft>
                <a:spcPct val="0"/>
              </a:spcAft>
              <a:defRPr sz="1200">
                <a:solidFill>
                  <a:srgbClr val="0F5494"/>
                </a:solidFill>
                <a:latin typeface="Verdana" panose="020B0604030504040204" pitchFamily="34" charset="0"/>
              </a:defRPr>
            </a:lvl9pPr>
          </a:lstStyle>
          <a:p>
            <a:pPr marL="0" indent="0">
              <a:spcAft>
                <a:spcPts val="600"/>
              </a:spcAft>
              <a:buClr>
                <a:srgbClr val="002060"/>
              </a:buClr>
              <a:defRPr/>
            </a:pPr>
            <a:endParaRPr lang="en-GB" altLang="en-US" sz="1000" i="1" dirty="0" smtClean="0">
              <a:latin typeface="+mn-lt"/>
              <a:ea typeface="Verdana" panose="020B0604030504040204" pitchFamily="34" charset="0"/>
              <a:cs typeface="Arial" panose="020B0604020202020204" pitchFamily="34" charset="0"/>
            </a:endParaRPr>
          </a:p>
          <a:p>
            <a:pPr indent="-354013">
              <a:spcAft>
                <a:spcPts val="600"/>
              </a:spcAft>
              <a:buClr>
                <a:srgbClr val="002060"/>
              </a:buClr>
              <a:buFont typeface="Arial" panose="020B0604020202020204" pitchFamily="34" charset="0"/>
              <a:buChar char="•"/>
              <a:defRPr/>
            </a:pPr>
            <a:r>
              <a:rPr lang="en-GB" altLang="en-US" sz="2100" dirty="0">
                <a:solidFill>
                  <a:srgbClr val="84095B"/>
                </a:solidFill>
                <a:latin typeface="+mn-lt"/>
                <a:ea typeface="Verdana" panose="020B0604030504040204" pitchFamily="34" charset="0"/>
                <a:cs typeface="Arial" panose="020B0604020202020204" pitchFamily="34" charset="0"/>
              </a:rPr>
              <a:t>Network:</a:t>
            </a:r>
            <a:r>
              <a:rPr lang="en-GB" altLang="en-US" sz="2100" dirty="0">
                <a:latin typeface="+mn-lt"/>
                <a:ea typeface="Verdana" panose="020B0604030504040204" pitchFamily="34" charset="0"/>
                <a:cs typeface="Arial" panose="020B0604020202020204" pitchFamily="34" charset="0"/>
              </a:rPr>
              <a:t> Joint </a:t>
            </a:r>
            <a:r>
              <a:rPr lang="en-GB" altLang="en-US" sz="2100" dirty="0">
                <a:solidFill>
                  <a:srgbClr val="004386"/>
                </a:solidFill>
                <a:latin typeface="+mn-lt"/>
                <a:ea typeface="Verdana" panose="020B0604030504040204" pitchFamily="34" charset="0"/>
                <a:cs typeface="Arial" panose="020B0604020202020204" pitchFamily="34" charset="0"/>
              </a:rPr>
              <a:t>research project implemented through the international </a:t>
            </a:r>
            <a:r>
              <a:rPr lang="en-GB" altLang="en-US" sz="2100" dirty="0" smtClean="0">
                <a:solidFill>
                  <a:srgbClr val="004386"/>
                </a:solidFill>
                <a:latin typeface="+mn-lt"/>
                <a:ea typeface="Verdana" panose="020B0604030504040204" pitchFamily="34" charset="0"/>
                <a:cs typeface="Arial" panose="020B0604020202020204" pitchFamily="34" charset="0"/>
              </a:rPr>
              <a:t>secondments.</a:t>
            </a:r>
          </a:p>
          <a:p>
            <a:pPr indent="-354013">
              <a:spcAft>
                <a:spcPts val="600"/>
              </a:spcAft>
              <a:buClr>
                <a:srgbClr val="002060"/>
              </a:buClr>
              <a:buFont typeface="Arial" panose="020B0604020202020204" pitchFamily="34" charset="0"/>
              <a:buChar char="•"/>
              <a:defRPr/>
            </a:pPr>
            <a:r>
              <a:rPr lang="en-US" altLang="en-US" sz="2100" dirty="0" smtClean="0">
                <a:solidFill>
                  <a:srgbClr val="84095B"/>
                </a:solidFill>
                <a:latin typeface="+mn-lt"/>
                <a:ea typeface="Verdana" panose="020B0604030504040204" pitchFamily="34" charset="0"/>
                <a:cs typeface="Arial" panose="020B0604020202020204" pitchFamily="34" charset="0"/>
              </a:rPr>
              <a:t>Who? </a:t>
            </a:r>
            <a:r>
              <a:rPr lang="en-US" altLang="en-US" sz="2100" dirty="0">
                <a:latin typeface="+mn-lt"/>
                <a:ea typeface="Verdana" panose="020B0604030504040204" pitchFamily="34" charset="0"/>
                <a:cs typeface="Arial" panose="020B0604020202020204" pitchFamily="34" charset="0"/>
              </a:rPr>
              <a:t>Minimum 3 independent </a:t>
            </a:r>
            <a:r>
              <a:rPr lang="en-US" altLang="en-US" sz="2100" dirty="0" err="1">
                <a:latin typeface="+mn-lt"/>
                <a:ea typeface="Verdana" panose="020B0604030504040204" pitchFamily="34" charset="0"/>
                <a:cs typeface="Arial" panose="020B0604020202020204" pitchFamily="34" charset="0"/>
              </a:rPr>
              <a:t>organisations</a:t>
            </a:r>
            <a:r>
              <a:rPr lang="en-US" altLang="en-US" sz="2100" dirty="0">
                <a:latin typeface="+mn-lt"/>
                <a:ea typeface="Verdana" panose="020B0604030504040204" pitchFamily="34" charset="0"/>
                <a:cs typeface="Arial" panose="020B0604020202020204" pitchFamily="34" charset="0"/>
              </a:rPr>
              <a:t> from 3 different countries; 2 of which MS/AC</a:t>
            </a:r>
          </a:p>
          <a:p>
            <a:pPr indent="-354013">
              <a:spcAft>
                <a:spcPts val="600"/>
              </a:spcAft>
              <a:buClr>
                <a:srgbClr val="002060"/>
              </a:buClr>
              <a:buFont typeface="Arial" panose="020B0604020202020204" pitchFamily="34" charset="0"/>
              <a:buChar char="•"/>
              <a:defRPr/>
            </a:pPr>
            <a:r>
              <a:rPr lang="en-GB" altLang="en-US" sz="2100" dirty="0">
                <a:solidFill>
                  <a:srgbClr val="84095B"/>
                </a:solidFill>
                <a:latin typeface="+mn-lt"/>
                <a:ea typeface="Verdana" panose="020B0604030504040204" pitchFamily="34" charset="0"/>
                <a:cs typeface="Arial" panose="020B0604020202020204" pitchFamily="34" charset="0"/>
              </a:rPr>
              <a:t>How long? </a:t>
            </a:r>
            <a:r>
              <a:rPr lang="en-GB" altLang="en-US" sz="2100" dirty="0">
                <a:solidFill>
                  <a:srgbClr val="004386"/>
                </a:solidFill>
                <a:latin typeface="+mn-lt"/>
                <a:ea typeface="Verdana" panose="020B0604030504040204" pitchFamily="34" charset="0"/>
                <a:cs typeface="Arial" panose="020B0604020202020204" pitchFamily="34" charset="0"/>
              </a:rPr>
              <a:t>Projects up to 48 months</a:t>
            </a:r>
          </a:p>
          <a:p>
            <a:pPr marL="450850" lvl="1" indent="-354013">
              <a:spcAft>
                <a:spcPts val="600"/>
              </a:spcAft>
              <a:buClr>
                <a:srgbClr val="002060"/>
              </a:buClr>
              <a:buFont typeface="Arial" panose="020B0604020202020204" pitchFamily="34" charset="0"/>
              <a:buChar char="•"/>
              <a:defRPr/>
            </a:pPr>
            <a:r>
              <a:rPr lang="en-GB" altLang="en-US" sz="2100" dirty="0">
                <a:solidFill>
                  <a:srgbClr val="84095B"/>
                </a:solidFill>
                <a:latin typeface="+mn-lt"/>
                <a:ea typeface="Verdana" panose="020B0604030504040204" pitchFamily="34" charset="0"/>
                <a:cs typeface="Arial" panose="020B0604020202020204" pitchFamily="34" charset="0"/>
              </a:rPr>
              <a:t>What is funded? </a:t>
            </a:r>
            <a:r>
              <a:rPr lang="en-GB" altLang="en-US" sz="1800" dirty="0"/>
              <a:t>Staff exchanges (1-12 months</a:t>
            </a:r>
            <a:r>
              <a:rPr lang="en-GB" altLang="en-US" sz="1800" dirty="0" smtClean="0"/>
              <a:t>); </a:t>
            </a:r>
            <a:r>
              <a:rPr lang="en-GB" altLang="en-US" sz="1800" dirty="0"/>
              <a:t>Funding for mobility costs, not </a:t>
            </a:r>
            <a:r>
              <a:rPr lang="en-GB" altLang="en-US" sz="1800" dirty="0" smtClean="0"/>
              <a:t>salary</a:t>
            </a:r>
          </a:p>
          <a:p>
            <a:pPr marL="450850" lvl="1" indent="-354013">
              <a:spcAft>
                <a:spcPts val="600"/>
              </a:spcAft>
              <a:buClr>
                <a:srgbClr val="002060"/>
              </a:buClr>
              <a:buFont typeface="Arial" panose="020B0604020202020204" pitchFamily="34" charset="0"/>
              <a:buChar char="•"/>
              <a:defRPr/>
            </a:pPr>
            <a:r>
              <a:rPr lang="en-GB" altLang="en-US" sz="2100" dirty="0">
                <a:solidFill>
                  <a:srgbClr val="84095B"/>
                </a:solidFill>
                <a:latin typeface="+mn-lt"/>
                <a:ea typeface="Verdana" panose="020B0604030504040204" pitchFamily="34" charset="0"/>
                <a:cs typeface="Arial" panose="020B0604020202020204" pitchFamily="34" charset="0"/>
              </a:rPr>
              <a:t>Maximum funding: </a:t>
            </a:r>
            <a:r>
              <a:rPr lang="en-GB" altLang="en-US" sz="1800" dirty="0"/>
              <a:t>540 person-</a:t>
            </a:r>
            <a:r>
              <a:rPr lang="sk-SK" altLang="en-US" sz="1800" dirty="0"/>
              <a:t>months</a:t>
            </a:r>
            <a:r>
              <a:rPr lang="es-ES" altLang="en-US" sz="1800" dirty="0"/>
              <a:t> (</a:t>
            </a:r>
            <a:r>
              <a:rPr lang="en-GB" altLang="en-US" sz="1800" dirty="0"/>
              <a:t>2.48 million Euro )</a:t>
            </a:r>
          </a:p>
          <a:p>
            <a:pPr indent="-354013">
              <a:spcAft>
                <a:spcPts val="600"/>
              </a:spcAft>
              <a:buClr>
                <a:srgbClr val="002060"/>
              </a:buClr>
              <a:buFont typeface="Arial" panose="020B0604020202020204" pitchFamily="34" charset="0"/>
              <a:buChar char="•"/>
              <a:defRPr/>
            </a:pPr>
            <a:r>
              <a:rPr lang="en-GB" altLang="en-US" sz="2100" dirty="0" smtClean="0">
                <a:solidFill>
                  <a:srgbClr val="84095B"/>
                </a:solidFill>
                <a:latin typeface="+mn-lt"/>
                <a:ea typeface="Verdana" panose="020B0604030504040204" pitchFamily="34" charset="0"/>
                <a:cs typeface="Arial" panose="020B0604020202020204" pitchFamily="34" charset="0"/>
              </a:rPr>
              <a:t>Success </a:t>
            </a:r>
            <a:r>
              <a:rPr lang="en-GB" altLang="en-US" sz="2100" dirty="0">
                <a:solidFill>
                  <a:srgbClr val="84095B"/>
                </a:solidFill>
                <a:latin typeface="+mn-lt"/>
                <a:ea typeface="Verdana" panose="020B0604030504040204" pitchFamily="34" charset="0"/>
                <a:cs typeface="Arial" panose="020B0604020202020204" pitchFamily="34" charset="0"/>
              </a:rPr>
              <a:t>rate (2019</a:t>
            </a:r>
            <a:r>
              <a:rPr lang="en-GB" altLang="en-US" sz="2100" dirty="0" smtClean="0">
                <a:solidFill>
                  <a:srgbClr val="84095B"/>
                </a:solidFill>
                <a:latin typeface="+mn-lt"/>
                <a:ea typeface="Verdana" panose="020B0604030504040204" pitchFamily="34" charset="0"/>
                <a:cs typeface="Arial" panose="020B0604020202020204" pitchFamily="34" charset="0"/>
              </a:rPr>
              <a:t>): </a:t>
            </a:r>
            <a:r>
              <a:rPr lang="en-GB" altLang="en-US" sz="2100" b="0" dirty="0" smtClean="0">
                <a:latin typeface="+mn-lt"/>
                <a:ea typeface="Verdana" panose="020B0604030504040204" pitchFamily="34" charset="0"/>
                <a:cs typeface="Arial" panose="020B0604020202020204" pitchFamily="34" charset="0"/>
              </a:rPr>
              <a:t>~25% </a:t>
            </a:r>
          </a:p>
          <a:p>
            <a:pPr indent="-354013">
              <a:spcAft>
                <a:spcPts val="600"/>
              </a:spcAft>
              <a:buClr>
                <a:srgbClr val="002060"/>
              </a:buClr>
              <a:buFont typeface="Arial" panose="020B0604020202020204" pitchFamily="34" charset="0"/>
              <a:buChar char="•"/>
              <a:defRPr/>
            </a:pPr>
            <a:r>
              <a:rPr lang="en-GB" altLang="en-US" sz="2100" dirty="0" smtClean="0">
                <a:solidFill>
                  <a:srgbClr val="84095B"/>
                </a:solidFill>
                <a:latin typeface="+mn-lt"/>
                <a:ea typeface="Verdana" panose="020B0604030504040204" pitchFamily="34" charset="0"/>
                <a:cs typeface="Arial" panose="020B0604020202020204" pitchFamily="34" charset="0"/>
              </a:rPr>
              <a:t>Budget </a:t>
            </a:r>
            <a:r>
              <a:rPr lang="en-GB" altLang="en-US" sz="2100" dirty="0">
                <a:solidFill>
                  <a:srgbClr val="84095B"/>
                </a:solidFill>
                <a:latin typeface="+mn-lt"/>
                <a:ea typeface="Verdana" panose="020B0604030504040204" pitchFamily="34" charset="0"/>
                <a:cs typeface="Arial" panose="020B0604020202020204" pitchFamily="34" charset="0"/>
              </a:rPr>
              <a:t>available (2020): </a:t>
            </a:r>
            <a:r>
              <a:rPr lang="en-GB" altLang="en-US" sz="1800" dirty="0"/>
              <a:t>€</a:t>
            </a:r>
            <a:r>
              <a:rPr lang="en-GB" altLang="en-US" sz="1800" dirty="0" smtClean="0"/>
              <a:t>80m</a:t>
            </a:r>
          </a:p>
          <a:p>
            <a:pPr indent="-354013">
              <a:spcAft>
                <a:spcPts val="600"/>
              </a:spcAft>
              <a:buClr>
                <a:srgbClr val="002060"/>
              </a:buClr>
              <a:buFont typeface="Arial" panose="020B0604020202020204" pitchFamily="34" charset="0"/>
              <a:buChar char="•"/>
              <a:defRPr/>
            </a:pPr>
            <a:r>
              <a:rPr lang="en-GB" altLang="en-US" sz="2100" dirty="0" smtClean="0">
                <a:solidFill>
                  <a:srgbClr val="84095B"/>
                </a:solidFill>
                <a:latin typeface="+mn-lt"/>
                <a:ea typeface="Verdana" panose="020B0604030504040204" pitchFamily="34" charset="0"/>
                <a:cs typeface="Arial" panose="020B0604020202020204" pitchFamily="34" charset="0"/>
              </a:rPr>
              <a:t>Deadline </a:t>
            </a:r>
            <a:r>
              <a:rPr lang="en-GB" altLang="en-US" sz="2100" dirty="0">
                <a:solidFill>
                  <a:srgbClr val="84095B"/>
                </a:solidFill>
                <a:latin typeface="+mn-lt"/>
                <a:ea typeface="Verdana" panose="020B0604030504040204" pitchFamily="34" charset="0"/>
                <a:cs typeface="Arial" panose="020B0604020202020204" pitchFamily="34" charset="0"/>
              </a:rPr>
              <a:t>(2020): </a:t>
            </a:r>
            <a:r>
              <a:rPr lang="en-GB" altLang="en-US" sz="1800" dirty="0"/>
              <a:t>April 20</a:t>
            </a:r>
            <a:r>
              <a:rPr lang="en-GB" altLang="en-US" sz="1800" baseline="30000" dirty="0"/>
              <a:t>th</a:t>
            </a:r>
          </a:p>
          <a:p>
            <a:pPr indent="-354013">
              <a:spcAft>
                <a:spcPts val="600"/>
              </a:spcAft>
              <a:buClr>
                <a:srgbClr val="002060"/>
              </a:buClr>
              <a:buFont typeface="Arial" panose="020B0604020202020204" pitchFamily="34" charset="0"/>
              <a:buChar char="•"/>
              <a:defRPr/>
            </a:pPr>
            <a:endParaRPr lang="en-GB" altLang="en-US" sz="2100" dirty="0">
              <a:solidFill>
                <a:srgbClr val="004386"/>
              </a:solidFill>
              <a:latin typeface="+mn-lt"/>
              <a:ea typeface="Verdana" panose="020B0604030504040204" pitchFamily="34" charset="0"/>
              <a:cs typeface="Arial" panose="020B0604020202020204" pitchFamily="34" charset="0"/>
            </a:endParaRPr>
          </a:p>
          <a:p>
            <a:pPr marL="0" indent="0">
              <a:spcAft>
                <a:spcPts val="600"/>
              </a:spcAft>
              <a:buClr>
                <a:srgbClr val="002060"/>
              </a:buClr>
              <a:defRPr/>
            </a:pPr>
            <a:endParaRPr lang="en-GB" altLang="en-US" sz="1900" b="1" dirty="0">
              <a:solidFill>
                <a:srgbClr val="C00000"/>
              </a:solidFill>
              <a:latin typeface="Arial" panose="020B0604020202020204" pitchFamily="34" charset="0"/>
              <a:ea typeface="Verdana" panose="020B0604030504040204" pitchFamily="34" charset="0"/>
              <a:cs typeface="Arial" panose="020B0604020202020204" pitchFamily="34" charset="0"/>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8677" r="5511"/>
          <a:stretch/>
        </p:blipFill>
        <p:spPr>
          <a:xfrm>
            <a:off x="107504" y="220861"/>
            <a:ext cx="2318792" cy="16808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41344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5101" y="1700808"/>
            <a:ext cx="322524" cy="723275"/>
          </a:xfrm>
          <a:prstGeom prst="rect">
            <a:avLst/>
          </a:prstGeom>
        </p:spPr>
        <p:txBody>
          <a:bodyPr wrap="none">
            <a:spAutoFit/>
          </a:bodyPr>
          <a:lstStyle/>
          <a:p>
            <a:pPr defTabSz="449263">
              <a:spcBef>
                <a:spcPts val="600"/>
              </a:spcBef>
              <a:buClr>
                <a:srgbClr val="000000"/>
              </a:buClr>
              <a:buSzPct val="100000"/>
              <a:buFont typeface="Courier New" panose="02070309020205020404" pitchFamily="49" charset="0"/>
              <a:buChar char="o"/>
            </a:pPr>
            <a:endParaRPr lang="fr-BE"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a:p>
            <a:pPr defTabSz="449263">
              <a:spcBef>
                <a:spcPts val="600"/>
              </a:spcBef>
              <a:buClr>
                <a:srgbClr val="000000"/>
              </a:buClr>
              <a:buSzPct val="100000"/>
              <a:buFont typeface="Courier New" panose="02070309020205020404" pitchFamily="49" charset="0"/>
              <a:buChar char="o"/>
            </a:pPr>
            <a:endParaRPr lang="en-GB"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3 Rectángulo"/>
          <p:cNvSpPr/>
          <p:nvPr/>
        </p:nvSpPr>
        <p:spPr>
          <a:xfrm>
            <a:off x="515251" y="1268760"/>
            <a:ext cx="7801165" cy="4204418"/>
          </a:xfrm>
          <a:prstGeom prst="rect">
            <a:avLst/>
          </a:prstGeom>
          <a:ln w="9525" cap="flat" cmpd="sng" algn="ctr">
            <a:noFill/>
            <a:prstDash val="solid"/>
            <a:round/>
            <a:headEnd type="none" w="med" len="med"/>
            <a:tailEnd type="none" w="med" len="med"/>
          </a:ln>
        </p:spPr>
      </p:sp>
      <p:sp>
        <p:nvSpPr>
          <p:cNvPr id="8" name="7 Marcador de número de diapositiva"/>
          <p:cNvSpPr>
            <a:spLocks noGrp="1"/>
          </p:cNvSpPr>
          <p:nvPr>
            <p:ph type="sldNum" sz="quarter" idx="12"/>
          </p:nvPr>
        </p:nvSpPr>
        <p:spPr>
          <a:xfrm>
            <a:off x="7005938" y="6492875"/>
            <a:ext cx="2133600" cy="365125"/>
          </a:xfrm>
        </p:spPr>
        <p:txBody>
          <a:bodyPr/>
          <a:lstStyle/>
          <a:p>
            <a:fld id="{132FADFE-3B8F-471C-ABF0-DBC7717ECBBC}" type="slidenum">
              <a:rPr lang="es-ES" smtClean="0"/>
              <a:pPr/>
              <a:t>17</a:t>
            </a:fld>
            <a:endParaRPr lang="es-ES" dirty="0"/>
          </a:p>
        </p:txBody>
      </p:sp>
      <p:sp>
        <p:nvSpPr>
          <p:cNvPr id="10" name="1 Título"/>
          <p:cNvSpPr txBox="1">
            <a:spLocks/>
          </p:cNvSpPr>
          <p:nvPr/>
        </p:nvSpPr>
        <p:spPr>
          <a:xfrm>
            <a:off x="30290" y="-315416"/>
            <a:ext cx="7772400" cy="147002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r>
              <a:rPr lang="es-ES" dirty="0" smtClean="0">
                <a:solidFill>
                  <a:srgbClr val="000000"/>
                </a:solidFill>
                <a:latin typeface="+mj-lt"/>
                <a:ea typeface="Verdana" pitchFamily="34" charset="0"/>
                <a:cs typeface="Verdana" pitchFamily="34" charset="0"/>
              </a:rPr>
              <a:t>III. RISE: </a:t>
            </a:r>
            <a:r>
              <a:rPr lang="es-ES" dirty="0" err="1" smtClean="0">
                <a:solidFill>
                  <a:srgbClr val="000000"/>
                </a:solidFill>
                <a:latin typeface="+mj-lt"/>
                <a:ea typeface="Verdana" pitchFamily="34" charset="0"/>
                <a:cs typeface="Verdana" pitchFamily="34" charset="0"/>
              </a:rPr>
              <a:t>funding</a:t>
            </a:r>
            <a:endParaRPr lang="es-ES" dirty="0">
              <a:solidFill>
                <a:srgbClr val="000000"/>
              </a:solidFill>
              <a:latin typeface="+mj-lt"/>
              <a:ea typeface="Verdana" pitchFamily="34" charset="0"/>
              <a:cs typeface="Verdana" pitchFamily="34" charset="0"/>
            </a:endParaRPr>
          </a:p>
        </p:txBody>
      </p:sp>
      <p:grpSp>
        <p:nvGrpSpPr>
          <p:cNvPr id="3" name="2 Grupo"/>
          <p:cNvGrpSpPr/>
          <p:nvPr/>
        </p:nvGrpSpPr>
        <p:grpSpPr>
          <a:xfrm>
            <a:off x="899592" y="1196752"/>
            <a:ext cx="7418322" cy="4286072"/>
            <a:chOff x="1330142" y="996254"/>
            <a:chExt cx="7418322" cy="4286072"/>
          </a:xfrm>
        </p:grpSpPr>
        <p:pic>
          <p:nvPicPr>
            <p:cNvPr id="17" name="Picture 2" descr="C:\Users\ozinama\AppData\Local\Microsoft\Windows\Temporary Internet Files\Content.Outlook\U27PBJJR\Unit_cost (2).jpg"/>
            <p:cNvPicPr>
              <a:picLocks noChangeAspect="1" noChangeArrowheads="1"/>
            </p:cNvPicPr>
            <p:nvPr/>
          </p:nvPicPr>
          <p:blipFill rotWithShape="1">
            <a:blip r:embed="rId3">
              <a:extLst>
                <a:ext uri="{28A0092B-C50C-407E-A947-70E740481C1C}">
                  <a14:useLocalDpi xmlns:a14="http://schemas.microsoft.com/office/drawing/2010/main" val="0"/>
                </a:ext>
              </a:extLst>
            </a:blip>
            <a:srcRect l="30068"/>
            <a:stretch/>
          </p:blipFill>
          <p:spPr bwMode="auto">
            <a:xfrm>
              <a:off x="3419872" y="996254"/>
              <a:ext cx="5328592" cy="428607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ozinama\AppData\Local\Microsoft\Windows\Temporary Internet Files\Content.Outlook\U27PBJJR\Unit_cost (2).jpg"/>
            <p:cNvPicPr>
              <a:picLocks noChangeAspect="1" noChangeArrowheads="1"/>
            </p:cNvPicPr>
            <p:nvPr/>
          </p:nvPicPr>
          <p:blipFill rotWithShape="1">
            <a:blip r:embed="rId3">
              <a:extLst>
                <a:ext uri="{28A0092B-C50C-407E-A947-70E740481C1C}">
                  <a14:useLocalDpi xmlns:a14="http://schemas.microsoft.com/office/drawing/2010/main" val="0"/>
                </a:ext>
              </a:extLst>
            </a:blip>
            <a:srcRect t="27210" r="70206" b="22021"/>
            <a:stretch/>
          </p:blipFill>
          <p:spPr bwMode="auto">
            <a:xfrm>
              <a:off x="1330142" y="2218099"/>
              <a:ext cx="2089730" cy="200298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38352177"/>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15875" y="-171400"/>
            <a:ext cx="9159875" cy="1484313"/>
          </a:xfrm>
        </p:spPr>
        <p:txBody>
          <a:bodyPr rtlCol="0"/>
          <a:lstStyle/>
          <a:p>
            <a:pPr algn="l" fontAlgn="auto">
              <a:spcAft>
                <a:spcPts val="0"/>
              </a:spcAft>
              <a:defRPr/>
            </a:pPr>
            <a:r>
              <a:rPr lang="es-ES" sz="3000" dirty="0" smtClean="0">
                <a:solidFill>
                  <a:srgbClr val="000000"/>
                </a:solidFill>
                <a:latin typeface="+mn-lt"/>
                <a:ea typeface="Verdana" pitchFamily="34" charset="0"/>
                <a:cs typeface="Lucida Sans" panose="020B0602040502020204" pitchFamily="34" charset="0"/>
              </a:rPr>
              <a:t>III. RISE </a:t>
            </a:r>
            <a:r>
              <a:rPr lang="es-ES" sz="3000" dirty="0" err="1">
                <a:solidFill>
                  <a:srgbClr val="000000"/>
                </a:solidFill>
                <a:latin typeface="+mn-lt"/>
                <a:ea typeface="Verdana" pitchFamily="34" charset="0"/>
                <a:cs typeface="Lucida Sans" panose="020B0602040502020204" pitchFamily="34" charset="0"/>
              </a:rPr>
              <a:t>Actors</a:t>
            </a:r>
            <a:r>
              <a:rPr lang="es-ES" sz="3000" dirty="0">
                <a:solidFill>
                  <a:srgbClr val="000000"/>
                </a:solidFill>
                <a:latin typeface="+mn-lt"/>
                <a:ea typeface="Verdana" pitchFamily="34" charset="0"/>
                <a:cs typeface="Lucida Sans" panose="020B0602040502020204" pitchFamily="34" charset="0"/>
              </a:rPr>
              <a:t>: </a:t>
            </a:r>
            <a:r>
              <a:rPr lang="es-ES" sz="3000" dirty="0" err="1">
                <a:solidFill>
                  <a:srgbClr val="000000"/>
                </a:solidFill>
                <a:latin typeface="+mn-lt"/>
                <a:ea typeface="Verdana" pitchFamily="34" charset="0"/>
                <a:cs typeface="Lucida Sans" panose="020B0602040502020204" pitchFamily="34" charset="0"/>
              </a:rPr>
              <a:t>Beneficiaries</a:t>
            </a:r>
            <a:r>
              <a:rPr lang="es-ES" sz="3000" dirty="0">
                <a:solidFill>
                  <a:srgbClr val="000000"/>
                </a:solidFill>
                <a:latin typeface="+mn-lt"/>
                <a:ea typeface="Verdana" pitchFamily="34" charset="0"/>
                <a:cs typeface="Lucida Sans" panose="020B0602040502020204" pitchFamily="34" charset="0"/>
              </a:rPr>
              <a:t>, </a:t>
            </a:r>
            <a:r>
              <a:rPr lang="es-ES" sz="3000" dirty="0" err="1">
                <a:solidFill>
                  <a:srgbClr val="000000"/>
                </a:solidFill>
                <a:latin typeface="+mn-lt"/>
                <a:ea typeface="Verdana" pitchFamily="34" charset="0"/>
                <a:cs typeface="Lucida Sans" panose="020B0602040502020204" pitchFamily="34" charset="0"/>
              </a:rPr>
              <a:t>Partner</a:t>
            </a:r>
            <a:r>
              <a:rPr lang="es-ES" sz="3000" dirty="0">
                <a:solidFill>
                  <a:srgbClr val="000000"/>
                </a:solidFill>
                <a:latin typeface="+mn-lt"/>
                <a:ea typeface="Verdana" pitchFamily="34" charset="0"/>
                <a:cs typeface="Lucida Sans" panose="020B0602040502020204" pitchFamily="34" charset="0"/>
              </a:rPr>
              <a:t> </a:t>
            </a:r>
            <a:r>
              <a:rPr lang="es-ES" sz="3000" dirty="0" err="1">
                <a:solidFill>
                  <a:srgbClr val="000000"/>
                </a:solidFill>
                <a:latin typeface="+mn-lt"/>
                <a:ea typeface="Verdana" pitchFamily="34" charset="0"/>
                <a:cs typeface="Lucida Sans" panose="020B0602040502020204" pitchFamily="34" charset="0"/>
              </a:rPr>
              <a:t>Organisations</a:t>
            </a:r>
            <a:r>
              <a:rPr lang="es-ES" sz="3000" dirty="0">
                <a:solidFill>
                  <a:srgbClr val="000000"/>
                </a:solidFill>
                <a:latin typeface="+mn-lt"/>
                <a:ea typeface="Verdana" pitchFamily="34" charset="0"/>
                <a:cs typeface="Lucida Sans" panose="020B0602040502020204" pitchFamily="34" charset="0"/>
              </a:rPr>
              <a:t>, </a:t>
            </a:r>
            <a:r>
              <a:rPr lang="es-ES" sz="3000" dirty="0" smtClean="0">
                <a:solidFill>
                  <a:srgbClr val="000000"/>
                </a:solidFill>
                <a:latin typeface="+mn-lt"/>
                <a:ea typeface="Verdana" pitchFamily="34" charset="0"/>
                <a:cs typeface="Lucida Sans" panose="020B0602040502020204" pitchFamily="34" charset="0"/>
              </a:rPr>
              <a:t>Staff </a:t>
            </a:r>
            <a:r>
              <a:rPr lang="es-ES" sz="3000" dirty="0" err="1" smtClean="0">
                <a:solidFill>
                  <a:srgbClr val="000000"/>
                </a:solidFill>
                <a:latin typeface="+mn-lt"/>
                <a:ea typeface="Verdana" pitchFamily="34" charset="0"/>
                <a:cs typeface="Lucida Sans" panose="020B0602040502020204" pitchFamily="34" charset="0"/>
              </a:rPr>
              <a:t>seconded</a:t>
            </a:r>
            <a:endParaRPr lang="es-ES" sz="3000" dirty="0">
              <a:solidFill>
                <a:srgbClr val="000000"/>
              </a:solidFill>
              <a:latin typeface="+mn-lt"/>
              <a:ea typeface="Verdana" pitchFamily="34" charset="0"/>
              <a:cs typeface="Lucida Sans" panose="020B0602040502020204" pitchFamily="34" charset="0"/>
            </a:endParaRPr>
          </a:p>
        </p:txBody>
      </p:sp>
      <p:sp>
        <p:nvSpPr>
          <p:cNvPr id="6" name="4 Rectángulo"/>
          <p:cNvSpPr>
            <a:spLocks noChangeArrowheads="1"/>
          </p:cNvSpPr>
          <p:nvPr/>
        </p:nvSpPr>
        <p:spPr bwMode="auto">
          <a:xfrm>
            <a:off x="198438" y="1268413"/>
            <a:ext cx="5381625" cy="294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endParaRPr lang="es-ES"/>
          </a:p>
        </p:txBody>
      </p:sp>
      <p:sp>
        <p:nvSpPr>
          <p:cNvPr id="7" name="6 Forma libre"/>
          <p:cNvSpPr/>
          <p:nvPr/>
        </p:nvSpPr>
        <p:spPr bwMode="auto">
          <a:xfrm>
            <a:off x="198438" y="1040393"/>
            <a:ext cx="8655050" cy="1683545"/>
          </a:xfrm>
          <a:custGeom>
            <a:avLst/>
            <a:gdLst>
              <a:gd name="connsiteX0" fmla="*/ 0 w 5064861"/>
              <a:gd name="connsiteY0" fmla="*/ 139978 h 1399782"/>
              <a:gd name="connsiteX1" fmla="*/ 139978 w 5064861"/>
              <a:gd name="connsiteY1" fmla="*/ 0 h 1399782"/>
              <a:gd name="connsiteX2" fmla="*/ 4924883 w 5064861"/>
              <a:gd name="connsiteY2" fmla="*/ 0 h 1399782"/>
              <a:gd name="connsiteX3" fmla="*/ 5064861 w 5064861"/>
              <a:gd name="connsiteY3" fmla="*/ 139978 h 1399782"/>
              <a:gd name="connsiteX4" fmla="*/ 5064861 w 5064861"/>
              <a:gd name="connsiteY4" fmla="*/ 1259804 h 1399782"/>
              <a:gd name="connsiteX5" fmla="*/ 4924883 w 5064861"/>
              <a:gd name="connsiteY5" fmla="*/ 1399782 h 1399782"/>
              <a:gd name="connsiteX6" fmla="*/ 139978 w 5064861"/>
              <a:gd name="connsiteY6" fmla="*/ 1399782 h 1399782"/>
              <a:gd name="connsiteX7" fmla="*/ 0 w 5064861"/>
              <a:gd name="connsiteY7" fmla="*/ 1259804 h 1399782"/>
              <a:gd name="connsiteX8" fmla="*/ 0 w 5064861"/>
              <a:gd name="connsiteY8" fmla="*/ 139978 h 139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64861" h="1399782">
                <a:moveTo>
                  <a:pt x="0" y="139978"/>
                </a:moveTo>
                <a:cubicBezTo>
                  <a:pt x="0" y="62670"/>
                  <a:pt x="62670" y="0"/>
                  <a:pt x="139978" y="0"/>
                </a:cubicBezTo>
                <a:lnTo>
                  <a:pt x="4924883" y="0"/>
                </a:lnTo>
                <a:cubicBezTo>
                  <a:pt x="5002191" y="0"/>
                  <a:pt x="5064861" y="62670"/>
                  <a:pt x="5064861" y="139978"/>
                </a:cubicBezTo>
                <a:lnTo>
                  <a:pt x="5064861" y="1259804"/>
                </a:lnTo>
                <a:cubicBezTo>
                  <a:pt x="5064861" y="1337112"/>
                  <a:pt x="5002191" y="1399782"/>
                  <a:pt x="4924883" y="1399782"/>
                </a:cubicBezTo>
                <a:lnTo>
                  <a:pt x="139978" y="1399782"/>
                </a:lnTo>
                <a:cubicBezTo>
                  <a:pt x="62670" y="1399782"/>
                  <a:pt x="0" y="1337112"/>
                  <a:pt x="0" y="1259804"/>
                </a:cubicBezTo>
                <a:lnTo>
                  <a:pt x="0" y="139978"/>
                </a:lnTo>
                <a:close/>
              </a:path>
            </a:pathLst>
          </a:custGeom>
          <a:noFill/>
          <a:ln>
            <a:solidFill>
              <a:schemeClr val="tx2"/>
            </a:solid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21530" tIns="68580" rIns="68581" bIns="68580" spcCol="1270" anchor="ctr"/>
          <a:lstStyle/>
          <a:p>
            <a:pPr defTabSz="800100" eaLnBrk="1" fontAlgn="auto" hangingPunct="1">
              <a:lnSpc>
                <a:spcPct val="90000"/>
              </a:lnSpc>
              <a:spcAft>
                <a:spcPct val="35000"/>
              </a:spcAft>
              <a:defRPr/>
            </a:pPr>
            <a:endParaRPr lang="en-US" dirty="0">
              <a:solidFill>
                <a:schemeClr val="tx2"/>
              </a:solidFill>
            </a:endParaRPr>
          </a:p>
        </p:txBody>
      </p:sp>
      <p:sp>
        <p:nvSpPr>
          <p:cNvPr id="8" name="7 Rectángulo redondeado"/>
          <p:cNvSpPr/>
          <p:nvPr/>
        </p:nvSpPr>
        <p:spPr bwMode="auto">
          <a:xfrm>
            <a:off x="419178" y="1261895"/>
            <a:ext cx="1272502" cy="1218658"/>
          </a:xfrm>
          <a:prstGeom prst="roundRect">
            <a:avLst>
              <a:gd name="adj" fmla="val 10000"/>
            </a:avLst>
          </a:prstGeom>
          <a:blipFill>
            <a:blip r:embed="rId2">
              <a:extLst>
                <a:ext uri="{28A0092B-C50C-407E-A947-70E740481C1C}">
                  <a14:useLocalDpi xmlns:a14="http://schemas.microsoft.com/office/drawing/2010/main" val="0"/>
                </a:ext>
              </a:extLst>
            </a:blip>
            <a:srcRect/>
            <a:stretch>
              <a:fillRect l="-8000" r="-8000"/>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9" name="8 Forma libre"/>
          <p:cNvSpPr/>
          <p:nvPr/>
        </p:nvSpPr>
        <p:spPr bwMode="auto">
          <a:xfrm>
            <a:off x="198438" y="2799360"/>
            <a:ext cx="8655050" cy="1711325"/>
          </a:xfrm>
          <a:custGeom>
            <a:avLst/>
            <a:gdLst>
              <a:gd name="connsiteX0" fmla="*/ 0 w 5064861"/>
              <a:gd name="connsiteY0" fmla="*/ 139978 h 1399782"/>
              <a:gd name="connsiteX1" fmla="*/ 139978 w 5064861"/>
              <a:gd name="connsiteY1" fmla="*/ 0 h 1399782"/>
              <a:gd name="connsiteX2" fmla="*/ 4924883 w 5064861"/>
              <a:gd name="connsiteY2" fmla="*/ 0 h 1399782"/>
              <a:gd name="connsiteX3" fmla="*/ 5064861 w 5064861"/>
              <a:gd name="connsiteY3" fmla="*/ 139978 h 1399782"/>
              <a:gd name="connsiteX4" fmla="*/ 5064861 w 5064861"/>
              <a:gd name="connsiteY4" fmla="*/ 1259804 h 1399782"/>
              <a:gd name="connsiteX5" fmla="*/ 4924883 w 5064861"/>
              <a:gd name="connsiteY5" fmla="*/ 1399782 h 1399782"/>
              <a:gd name="connsiteX6" fmla="*/ 139978 w 5064861"/>
              <a:gd name="connsiteY6" fmla="*/ 1399782 h 1399782"/>
              <a:gd name="connsiteX7" fmla="*/ 0 w 5064861"/>
              <a:gd name="connsiteY7" fmla="*/ 1259804 h 1399782"/>
              <a:gd name="connsiteX8" fmla="*/ 0 w 5064861"/>
              <a:gd name="connsiteY8" fmla="*/ 139978 h 139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64861" h="1399782">
                <a:moveTo>
                  <a:pt x="0" y="139978"/>
                </a:moveTo>
                <a:cubicBezTo>
                  <a:pt x="0" y="62670"/>
                  <a:pt x="62670" y="0"/>
                  <a:pt x="139978" y="0"/>
                </a:cubicBezTo>
                <a:lnTo>
                  <a:pt x="4924883" y="0"/>
                </a:lnTo>
                <a:cubicBezTo>
                  <a:pt x="5002191" y="0"/>
                  <a:pt x="5064861" y="62670"/>
                  <a:pt x="5064861" y="139978"/>
                </a:cubicBezTo>
                <a:lnTo>
                  <a:pt x="5064861" y="1259804"/>
                </a:lnTo>
                <a:cubicBezTo>
                  <a:pt x="5064861" y="1337112"/>
                  <a:pt x="5002191" y="1399782"/>
                  <a:pt x="4924883" y="1399782"/>
                </a:cubicBezTo>
                <a:lnTo>
                  <a:pt x="139978" y="1399782"/>
                </a:lnTo>
                <a:cubicBezTo>
                  <a:pt x="62670" y="1399782"/>
                  <a:pt x="0" y="1337112"/>
                  <a:pt x="0" y="1259804"/>
                </a:cubicBezTo>
                <a:lnTo>
                  <a:pt x="0" y="139978"/>
                </a:lnTo>
                <a:close/>
              </a:path>
            </a:pathLst>
          </a:custGeom>
          <a:noFill/>
          <a:ln>
            <a:solidFill>
              <a:schemeClr val="tx2"/>
            </a:solid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21530" tIns="68580" rIns="68581" bIns="68580" spcCol="1270" anchor="ctr"/>
          <a:lstStyle/>
          <a:p>
            <a:pPr defTabSz="800100" eaLnBrk="1" fontAlgn="auto" hangingPunct="1">
              <a:lnSpc>
                <a:spcPct val="90000"/>
              </a:lnSpc>
              <a:spcAft>
                <a:spcPct val="35000"/>
              </a:spcAft>
              <a:defRPr/>
            </a:pPr>
            <a:r>
              <a:rPr lang="es-ES" b="1" dirty="0" smtClean="0">
                <a:solidFill>
                  <a:schemeClr val="tx2"/>
                </a:solidFill>
              </a:rPr>
              <a:t>  </a:t>
            </a:r>
            <a:endParaRPr lang="en-US" dirty="0">
              <a:solidFill>
                <a:schemeClr val="tx2"/>
              </a:solidFill>
              <a:ea typeface="Verdana" pitchFamily="34" charset="0"/>
              <a:cs typeface="Verdana" pitchFamily="34" charset="0"/>
            </a:endParaRPr>
          </a:p>
        </p:txBody>
      </p:sp>
      <p:sp>
        <p:nvSpPr>
          <p:cNvPr id="10" name="9 Rectángulo redondeado"/>
          <p:cNvSpPr/>
          <p:nvPr/>
        </p:nvSpPr>
        <p:spPr bwMode="auto">
          <a:xfrm>
            <a:off x="347170" y="3070525"/>
            <a:ext cx="1344510" cy="1224136"/>
          </a:xfrm>
          <a:prstGeom prst="roundRect">
            <a:avLst>
              <a:gd name="adj" fmla="val 10000"/>
            </a:avLst>
          </a:prstGeom>
          <a:blipFill>
            <a:blip r:embed="rId3" cstate="print">
              <a:extLst>
                <a:ext uri="{28A0092B-C50C-407E-A947-70E740481C1C}">
                  <a14:useLocalDpi xmlns:a14="http://schemas.microsoft.com/office/drawing/2010/main" val="0"/>
                </a:ext>
              </a:extLst>
            </a:blip>
            <a:srcRect/>
            <a:stretch>
              <a:fillRect l="-2000" r="-2000"/>
            </a:stretch>
          </a:blipFill>
        </p:spPr>
        <p:style>
          <a:lnRef idx="2">
            <a:schemeClr val="lt1">
              <a:hueOff val="0"/>
              <a:satOff val="0"/>
              <a:lumOff val="0"/>
              <a:alphaOff val="0"/>
            </a:schemeClr>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11" name="10 Forma libre"/>
          <p:cNvSpPr/>
          <p:nvPr/>
        </p:nvSpPr>
        <p:spPr>
          <a:xfrm>
            <a:off x="179388" y="4581128"/>
            <a:ext cx="8674100" cy="1400175"/>
          </a:xfrm>
          <a:custGeom>
            <a:avLst/>
            <a:gdLst>
              <a:gd name="connsiteX0" fmla="*/ 0 w 5064861"/>
              <a:gd name="connsiteY0" fmla="*/ 139978 h 1399782"/>
              <a:gd name="connsiteX1" fmla="*/ 139978 w 5064861"/>
              <a:gd name="connsiteY1" fmla="*/ 0 h 1399782"/>
              <a:gd name="connsiteX2" fmla="*/ 4924883 w 5064861"/>
              <a:gd name="connsiteY2" fmla="*/ 0 h 1399782"/>
              <a:gd name="connsiteX3" fmla="*/ 5064861 w 5064861"/>
              <a:gd name="connsiteY3" fmla="*/ 139978 h 1399782"/>
              <a:gd name="connsiteX4" fmla="*/ 5064861 w 5064861"/>
              <a:gd name="connsiteY4" fmla="*/ 1259804 h 1399782"/>
              <a:gd name="connsiteX5" fmla="*/ 4924883 w 5064861"/>
              <a:gd name="connsiteY5" fmla="*/ 1399782 h 1399782"/>
              <a:gd name="connsiteX6" fmla="*/ 139978 w 5064861"/>
              <a:gd name="connsiteY6" fmla="*/ 1399782 h 1399782"/>
              <a:gd name="connsiteX7" fmla="*/ 0 w 5064861"/>
              <a:gd name="connsiteY7" fmla="*/ 1259804 h 1399782"/>
              <a:gd name="connsiteX8" fmla="*/ 0 w 5064861"/>
              <a:gd name="connsiteY8" fmla="*/ 139978 h 139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64861" h="1399782">
                <a:moveTo>
                  <a:pt x="0" y="139978"/>
                </a:moveTo>
                <a:cubicBezTo>
                  <a:pt x="0" y="62670"/>
                  <a:pt x="62670" y="0"/>
                  <a:pt x="139978" y="0"/>
                </a:cubicBezTo>
                <a:lnTo>
                  <a:pt x="4924883" y="0"/>
                </a:lnTo>
                <a:cubicBezTo>
                  <a:pt x="5002191" y="0"/>
                  <a:pt x="5064861" y="62670"/>
                  <a:pt x="5064861" y="139978"/>
                </a:cubicBezTo>
                <a:lnTo>
                  <a:pt x="5064861" y="1259804"/>
                </a:lnTo>
                <a:cubicBezTo>
                  <a:pt x="5064861" y="1337112"/>
                  <a:pt x="5002191" y="1399782"/>
                  <a:pt x="4924883" y="1399782"/>
                </a:cubicBezTo>
                <a:lnTo>
                  <a:pt x="139978" y="1399782"/>
                </a:lnTo>
                <a:cubicBezTo>
                  <a:pt x="62670" y="1399782"/>
                  <a:pt x="0" y="1337112"/>
                  <a:pt x="0" y="1259804"/>
                </a:cubicBezTo>
                <a:lnTo>
                  <a:pt x="0" y="139978"/>
                </a:lnTo>
                <a:close/>
              </a:path>
            </a:pathLst>
          </a:custGeom>
          <a:noFill/>
          <a:ln>
            <a:solidFill>
              <a:schemeClr val="tx2"/>
            </a:solid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lIns="1221530" tIns="68580" rIns="68581" bIns="68580" spcCol="1270" anchor="ctr"/>
          <a:lstStyle/>
          <a:p>
            <a:pPr defTabSz="800100" eaLnBrk="1" fontAlgn="auto" hangingPunct="1">
              <a:lnSpc>
                <a:spcPct val="90000"/>
              </a:lnSpc>
              <a:spcAft>
                <a:spcPct val="35000"/>
              </a:spcAft>
              <a:defRPr/>
            </a:pPr>
            <a:r>
              <a:rPr lang="es-ES" dirty="0">
                <a:solidFill>
                  <a:schemeClr val="tx2"/>
                </a:solidFill>
              </a:rPr>
              <a:t>	</a:t>
            </a:r>
            <a:endParaRPr lang="es-ES" b="1" dirty="0">
              <a:solidFill>
                <a:schemeClr val="tx2"/>
              </a:solidFill>
              <a:ea typeface="Verdana" pitchFamily="34" charset="0"/>
              <a:cs typeface="Verdana" pitchFamily="34" charset="0"/>
            </a:endParaRPr>
          </a:p>
        </p:txBody>
      </p:sp>
      <p:sp>
        <p:nvSpPr>
          <p:cNvPr id="12" name="11 Rectángulo"/>
          <p:cNvSpPr/>
          <p:nvPr/>
        </p:nvSpPr>
        <p:spPr>
          <a:xfrm>
            <a:off x="6804248" y="2473151"/>
            <a:ext cx="2041521" cy="307777"/>
          </a:xfrm>
          <a:prstGeom prst="rect">
            <a:avLst/>
          </a:prstGeom>
        </p:spPr>
        <p:txBody>
          <a:bodyPr wrap="none">
            <a:spAutoFit/>
          </a:bodyPr>
          <a:lstStyle/>
          <a:p>
            <a:r>
              <a:rPr lang="en-GB" altLang="en-US" sz="1400" dirty="0" smtClean="0">
                <a:solidFill>
                  <a:srgbClr val="0F5494"/>
                </a:solidFill>
              </a:rPr>
              <a:t>*also </a:t>
            </a:r>
            <a:r>
              <a:rPr lang="en-GB" altLang="en-US" sz="1400" dirty="0">
                <a:solidFill>
                  <a:srgbClr val="0F5494"/>
                </a:solidFill>
              </a:rPr>
              <a:t>for TC with funding </a:t>
            </a:r>
            <a:endParaRPr lang="es-ES" sz="1400" dirty="0"/>
          </a:p>
        </p:txBody>
      </p:sp>
      <p:pic>
        <p:nvPicPr>
          <p:cNvPr id="14" name="Picture 2" descr="Resultado de imagen de imágenes gratuitas emplead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4685159"/>
            <a:ext cx="1272502" cy="1142707"/>
          </a:xfrm>
          <a:prstGeom prst="rect">
            <a:avLst/>
          </a:prstGeom>
          <a:noFill/>
          <a:extLst>
            <a:ext uri="{909E8E84-426E-40DD-AFC4-6F175D3DCCD1}">
              <a14:hiddenFill xmlns:a14="http://schemas.microsoft.com/office/drawing/2010/main">
                <a:solidFill>
                  <a:srgbClr val="FFFFFF"/>
                </a:solidFill>
              </a14:hiddenFill>
            </a:ext>
          </a:extLst>
        </p:spPr>
      </p:pic>
      <p:sp>
        <p:nvSpPr>
          <p:cNvPr id="15" name="14 CuadroTexto"/>
          <p:cNvSpPr txBox="1"/>
          <p:nvPr/>
        </p:nvSpPr>
        <p:spPr>
          <a:xfrm>
            <a:off x="1746462" y="4606318"/>
            <a:ext cx="7082081" cy="1629677"/>
          </a:xfrm>
          <a:prstGeom prst="rect">
            <a:avLst/>
          </a:prstGeom>
          <a:noFill/>
        </p:spPr>
        <p:txBody>
          <a:bodyPr wrap="square" rtlCol="0">
            <a:spAutoFit/>
          </a:bodyPr>
          <a:lstStyle/>
          <a:p>
            <a:pPr defTabSz="800100">
              <a:lnSpc>
                <a:spcPct val="90000"/>
              </a:lnSpc>
              <a:spcAft>
                <a:spcPct val="35000"/>
              </a:spcAft>
              <a:defRPr/>
            </a:pPr>
            <a:r>
              <a:rPr lang="es-ES" b="1" dirty="0" smtClean="0">
                <a:solidFill>
                  <a:schemeClr val="tx2"/>
                </a:solidFill>
              </a:rPr>
              <a:t>SECONDED </a:t>
            </a:r>
            <a:r>
              <a:rPr lang="es-ES" b="1" dirty="0">
                <a:solidFill>
                  <a:schemeClr val="tx2"/>
                </a:solidFill>
              </a:rPr>
              <a:t>STAFF </a:t>
            </a:r>
          </a:p>
          <a:p>
            <a:pPr defTabSz="800100">
              <a:lnSpc>
                <a:spcPct val="90000"/>
              </a:lnSpc>
              <a:spcAft>
                <a:spcPct val="35000"/>
              </a:spcAft>
              <a:defRPr/>
            </a:pPr>
            <a:r>
              <a:rPr lang="es-ES" dirty="0" smtClean="0">
                <a:solidFill>
                  <a:schemeClr val="tx2"/>
                </a:solidFill>
              </a:rPr>
              <a:t>- R&amp;D&amp;I </a:t>
            </a:r>
            <a:r>
              <a:rPr lang="es-ES" dirty="0" err="1">
                <a:solidFill>
                  <a:schemeClr val="tx2"/>
                </a:solidFill>
              </a:rPr>
              <a:t>related</a:t>
            </a:r>
            <a:r>
              <a:rPr lang="es-ES" dirty="0">
                <a:solidFill>
                  <a:schemeClr val="tx2"/>
                </a:solidFill>
              </a:rPr>
              <a:t> </a:t>
            </a:r>
            <a:r>
              <a:rPr lang="es-ES" dirty="0" err="1">
                <a:solidFill>
                  <a:schemeClr val="tx2"/>
                </a:solidFill>
              </a:rPr>
              <a:t>activities</a:t>
            </a:r>
            <a:endParaRPr lang="es-ES" dirty="0">
              <a:solidFill>
                <a:schemeClr val="tx2"/>
              </a:solidFill>
            </a:endParaRPr>
          </a:p>
          <a:p>
            <a:pPr defTabSz="800100">
              <a:lnSpc>
                <a:spcPct val="90000"/>
              </a:lnSpc>
              <a:spcAft>
                <a:spcPct val="35000"/>
              </a:spcAft>
              <a:defRPr/>
            </a:pPr>
            <a:r>
              <a:rPr lang="es-ES" dirty="0" smtClean="0">
                <a:solidFill>
                  <a:schemeClr val="tx2"/>
                </a:solidFill>
              </a:rPr>
              <a:t>- </a:t>
            </a:r>
            <a:r>
              <a:rPr lang="es-ES" dirty="0">
                <a:solidFill>
                  <a:schemeClr val="tx2"/>
                </a:solidFill>
              </a:rPr>
              <a:t>Active at </a:t>
            </a:r>
            <a:r>
              <a:rPr lang="es-ES" dirty="0" err="1">
                <a:solidFill>
                  <a:schemeClr val="tx2"/>
                </a:solidFill>
              </a:rPr>
              <a:t>the</a:t>
            </a:r>
            <a:r>
              <a:rPr lang="es-ES" dirty="0">
                <a:solidFill>
                  <a:schemeClr val="tx2"/>
                </a:solidFill>
              </a:rPr>
              <a:t> host </a:t>
            </a:r>
            <a:r>
              <a:rPr lang="es-ES" dirty="0" err="1">
                <a:solidFill>
                  <a:schemeClr val="tx2"/>
                </a:solidFill>
              </a:rPr>
              <a:t>for</a:t>
            </a:r>
            <a:r>
              <a:rPr lang="es-ES" dirty="0">
                <a:solidFill>
                  <a:schemeClr val="tx2"/>
                </a:solidFill>
              </a:rPr>
              <a:t> </a:t>
            </a:r>
            <a:r>
              <a:rPr lang="es-ES" dirty="0" err="1">
                <a:solidFill>
                  <a:schemeClr val="tx2"/>
                </a:solidFill>
              </a:rPr>
              <a:t>longer</a:t>
            </a:r>
            <a:r>
              <a:rPr lang="es-ES" dirty="0">
                <a:solidFill>
                  <a:schemeClr val="tx2"/>
                </a:solidFill>
              </a:rPr>
              <a:t> </a:t>
            </a:r>
            <a:r>
              <a:rPr lang="es-ES" dirty="0" err="1">
                <a:solidFill>
                  <a:schemeClr val="tx2"/>
                </a:solidFill>
              </a:rPr>
              <a:t>than</a:t>
            </a:r>
            <a:r>
              <a:rPr lang="es-ES" dirty="0">
                <a:solidFill>
                  <a:schemeClr val="tx2"/>
                </a:solidFill>
              </a:rPr>
              <a:t> 1 </a:t>
            </a:r>
            <a:r>
              <a:rPr lang="es-ES" dirty="0" err="1">
                <a:solidFill>
                  <a:schemeClr val="tx2"/>
                </a:solidFill>
              </a:rPr>
              <a:t>month</a:t>
            </a:r>
            <a:r>
              <a:rPr lang="es-ES" dirty="0">
                <a:solidFill>
                  <a:schemeClr val="tx2"/>
                </a:solidFill>
              </a:rPr>
              <a:t> </a:t>
            </a:r>
            <a:r>
              <a:rPr lang="es-ES" dirty="0" err="1">
                <a:solidFill>
                  <a:schemeClr val="tx2"/>
                </a:solidFill>
              </a:rPr>
              <a:t>previous</a:t>
            </a:r>
            <a:r>
              <a:rPr lang="es-ES" dirty="0">
                <a:solidFill>
                  <a:schemeClr val="tx2"/>
                </a:solidFill>
              </a:rPr>
              <a:t> to </a:t>
            </a:r>
            <a:r>
              <a:rPr lang="es-ES" dirty="0" err="1">
                <a:solidFill>
                  <a:schemeClr val="tx2"/>
                </a:solidFill>
              </a:rPr>
              <a:t>secondment</a:t>
            </a:r>
            <a:endParaRPr lang="es-ES" dirty="0">
              <a:solidFill>
                <a:schemeClr val="tx2"/>
              </a:solidFill>
            </a:endParaRPr>
          </a:p>
          <a:p>
            <a:pPr defTabSz="800100">
              <a:lnSpc>
                <a:spcPct val="90000"/>
              </a:lnSpc>
              <a:spcAft>
                <a:spcPct val="35000"/>
              </a:spcAft>
              <a:defRPr/>
            </a:pPr>
            <a:r>
              <a:rPr lang="es-ES" dirty="0">
                <a:solidFill>
                  <a:schemeClr val="tx2"/>
                </a:solidFill>
              </a:rPr>
              <a:t>- </a:t>
            </a:r>
            <a:r>
              <a:rPr lang="es-ES" dirty="0" err="1" smtClean="0">
                <a:solidFill>
                  <a:schemeClr val="tx2"/>
                </a:solidFill>
              </a:rPr>
              <a:t>Experienced</a:t>
            </a:r>
            <a:r>
              <a:rPr lang="es-ES" dirty="0" smtClean="0">
                <a:solidFill>
                  <a:schemeClr val="tx2"/>
                </a:solidFill>
              </a:rPr>
              <a:t> </a:t>
            </a:r>
            <a:r>
              <a:rPr lang="es-ES" dirty="0" err="1">
                <a:solidFill>
                  <a:schemeClr val="tx2"/>
                </a:solidFill>
              </a:rPr>
              <a:t>researcher</a:t>
            </a:r>
            <a:r>
              <a:rPr lang="es-ES" dirty="0">
                <a:solidFill>
                  <a:schemeClr val="tx2"/>
                </a:solidFill>
              </a:rPr>
              <a:t>, </a:t>
            </a:r>
            <a:r>
              <a:rPr lang="es-ES" dirty="0" err="1">
                <a:solidFill>
                  <a:schemeClr val="tx2"/>
                </a:solidFill>
              </a:rPr>
              <a:t>early</a:t>
            </a:r>
            <a:r>
              <a:rPr lang="es-ES" dirty="0">
                <a:solidFill>
                  <a:schemeClr val="tx2"/>
                </a:solidFill>
              </a:rPr>
              <a:t> </a:t>
            </a:r>
            <a:r>
              <a:rPr lang="es-ES" dirty="0" err="1">
                <a:solidFill>
                  <a:schemeClr val="tx2"/>
                </a:solidFill>
              </a:rPr>
              <a:t>stage</a:t>
            </a:r>
            <a:r>
              <a:rPr lang="es-ES" dirty="0">
                <a:solidFill>
                  <a:schemeClr val="tx2"/>
                </a:solidFill>
              </a:rPr>
              <a:t> </a:t>
            </a:r>
            <a:r>
              <a:rPr lang="es-ES" dirty="0" err="1">
                <a:solidFill>
                  <a:schemeClr val="tx2"/>
                </a:solidFill>
              </a:rPr>
              <a:t>researcher</a:t>
            </a:r>
            <a:r>
              <a:rPr lang="es-ES" dirty="0">
                <a:solidFill>
                  <a:schemeClr val="tx2"/>
                </a:solidFill>
              </a:rPr>
              <a:t>, </a:t>
            </a:r>
            <a:r>
              <a:rPr lang="es-ES" dirty="0" err="1" smtClean="0">
                <a:solidFill>
                  <a:schemeClr val="tx2"/>
                </a:solidFill>
              </a:rPr>
              <a:t>management</a:t>
            </a:r>
            <a:r>
              <a:rPr lang="es-ES" dirty="0">
                <a:solidFill>
                  <a:schemeClr val="tx2"/>
                </a:solidFill>
              </a:rPr>
              <a:t>, </a:t>
            </a:r>
            <a:r>
              <a:rPr lang="es-ES" dirty="0" err="1">
                <a:solidFill>
                  <a:schemeClr val="tx2"/>
                </a:solidFill>
              </a:rPr>
              <a:t>technician</a:t>
            </a:r>
            <a:r>
              <a:rPr lang="es-ES" dirty="0">
                <a:solidFill>
                  <a:schemeClr val="tx2"/>
                </a:solidFill>
              </a:rPr>
              <a:t>	</a:t>
            </a:r>
            <a:endParaRPr lang="es-ES" dirty="0"/>
          </a:p>
        </p:txBody>
      </p:sp>
      <p:sp>
        <p:nvSpPr>
          <p:cNvPr id="16" name="15 CuadroTexto"/>
          <p:cNvSpPr txBox="1"/>
          <p:nvPr/>
        </p:nvSpPr>
        <p:spPr>
          <a:xfrm>
            <a:off x="1755617" y="2854501"/>
            <a:ext cx="7352887" cy="1726627"/>
          </a:xfrm>
          <a:prstGeom prst="rect">
            <a:avLst/>
          </a:prstGeom>
          <a:noFill/>
        </p:spPr>
        <p:txBody>
          <a:bodyPr wrap="square" rtlCol="0">
            <a:spAutoFit/>
          </a:bodyPr>
          <a:lstStyle/>
          <a:p>
            <a:pPr defTabSz="800100">
              <a:lnSpc>
                <a:spcPct val="90000"/>
              </a:lnSpc>
              <a:spcAft>
                <a:spcPct val="35000"/>
              </a:spcAft>
              <a:defRPr/>
            </a:pPr>
            <a:r>
              <a:rPr lang="es-ES" b="1" dirty="0">
                <a:solidFill>
                  <a:schemeClr val="tx2"/>
                </a:solidFill>
              </a:rPr>
              <a:t>THIRD </a:t>
            </a:r>
            <a:r>
              <a:rPr lang="es-ES" b="1" dirty="0" smtClean="0">
                <a:solidFill>
                  <a:schemeClr val="tx2"/>
                </a:solidFill>
              </a:rPr>
              <a:t>COUNTRY </a:t>
            </a:r>
            <a:r>
              <a:rPr lang="es-ES" b="1" dirty="0">
                <a:solidFill>
                  <a:schemeClr val="tx2"/>
                </a:solidFill>
              </a:rPr>
              <a:t>PARTNER ORGANISATIONS </a:t>
            </a:r>
          </a:p>
          <a:p>
            <a:pPr defTabSz="800100">
              <a:lnSpc>
                <a:spcPct val="90000"/>
              </a:lnSpc>
              <a:spcAft>
                <a:spcPct val="35000"/>
              </a:spcAft>
              <a:defRPr/>
            </a:pPr>
            <a:r>
              <a:rPr lang="es-ES" dirty="0">
                <a:solidFill>
                  <a:schemeClr val="tx2"/>
                </a:solidFill>
              </a:rPr>
              <a:t>- In </a:t>
            </a:r>
            <a:r>
              <a:rPr lang="es-ES" dirty="0" err="1">
                <a:solidFill>
                  <a:schemeClr val="tx2"/>
                </a:solidFill>
              </a:rPr>
              <a:t>Third</a:t>
            </a:r>
            <a:r>
              <a:rPr lang="es-ES" dirty="0">
                <a:solidFill>
                  <a:schemeClr val="tx2"/>
                </a:solidFill>
              </a:rPr>
              <a:t> Country (TC)</a:t>
            </a:r>
          </a:p>
          <a:p>
            <a:pPr defTabSz="800100">
              <a:lnSpc>
                <a:spcPct val="90000"/>
              </a:lnSpc>
              <a:spcAft>
                <a:spcPct val="35000"/>
              </a:spcAft>
              <a:defRPr/>
            </a:pPr>
            <a:r>
              <a:rPr lang="es-ES" dirty="0">
                <a:solidFill>
                  <a:schemeClr val="tx2"/>
                </a:solidFill>
              </a:rPr>
              <a:t>- Do NOT </a:t>
            </a:r>
            <a:r>
              <a:rPr lang="es-ES" dirty="0" err="1">
                <a:solidFill>
                  <a:schemeClr val="tx2"/>
                </a:solidFill>
              </a:rPr>
              <a:t>sign</a:t>
            </a:r>
            <a:r>
              <a:rPr lang="es-ES" dirty="0">
                <a:solidFill>
                  <a:schemeClr val="tx2"/>
                </a:solidFill>
              </a:rPr>
              <a:t> </a:t>
            </a:r>
            <a:r>
              <a:rPr lang="es-ES" dirty="0" err="1">
                <a:solidFill>
                  <a:schemeClr val="tx2"/>
                </a:solidFill>
              </a:rPr>
              <a:t>Grant</a:t>
            </a:r>
            <a:endParaRPr lang="es-ES" dirty="0">
              <a:solidFill>
                <a:schemeClr val="tx2"/>
              </a:solidFill>
            </a:endParaRPr>
          </a:p>
          <a:p>
            <a:pPr defTabSz="800100">
              <a:lnSpc>
                <a:spcPct val="90000"/>
              </a:lnSpc>
              <a:spcAft>
                <a:spcPct val="35000"/>
              </a:spcAft>
              <a:defRPr/>
            </a:pPr>
            <a:r>
              <a:rPr lang="es-ES" dirty="0">
                <a:solidFill>
                  <a:schemeClr val="tx2"/>
                </a:solidFill>
              </a:rPr>
              <a:t>- Do NOT </a:t>
            </a:r>
            <a:r>
              <a:rPr lang="es-ES" dirty="0" err="1">
                <a:solidFill>
                  <a:schemeClr val="tx2"/>
                </a:solidFill>
              </a:rPr>
              <a:t>Claim</a:t>
            </a:r>
            <a:r>
              <a:rPr lang="es-ES" dirty="0">
                <a:solidFill>
                  <a:schemeClr val="tx2"/>
                </a:solidFill>
              </a:rPr>
              <a:t> </a:t>
            </a:r>
            <a:r>
              <a:rPr lang="es-ES" dirty="0" err="1">
                <a:solidFill>
                  <a:schemeClr val="tx2"/>
                </a:solidFill>
              </a:rPr>
              <a:t>costs</a:t>
            </a:r>
            <a:endParaRPr lang="es-ES" dirty="0">
              <a:solidFill>
                <a:schemeClr val="tx2"/>
              </a:solidFill>
            </a:endParaRPr>
          </a:p>
          <a:p>
            <a:pPr defTabSz="800100">
              <a:lnSpc>
                <a:spcPct val="90000"/>
              </a:lnSpc>
              <a:spcAft>
                <a:spcPct val="35000"/>
              </a:spcAft>
              <a:defRPr/>
            </a:pPr>
            <a:r>
              <a:rPr lang="es-ES" dirty="0">
                <a:solidFill>
                  <a:schemeClr val="tx2"/>
                </a:solidFill>
                <a:ea typeface="Verdana" pitchFamily="34" charset="0"/>
                <a:cs typeface="Verdana" pitchFamily="34" charset="0"/>
              </a:rPr>
              <a:t>- </a:t>
            </a:r>
            <a:r>
              <a:rPr lang="en-US" dirty="0">
                <a:solidFill>
                  <a:schemeClr val="tx2"/>
                </a:solidFill>
                <a:ea typeface="Verdana" pitchFamily="34" charset="0"/>
                <a:cs typeface="Verdana" pitchFamily="34" charset="0"/>
              </a:rPr>
              <a:t>Letter of Commitment required for project </a:t>
            </a:r>
            <a:r>
              <a:rPr lang="en-US" dirty="0" smtClean="0">
                <a:solidFill>
                  <a:schemeClr val="tx2"/>
                </a:solidFill>
                <a:ea typeface="Verdana" pitchFamily="34" charset="0"/>
                <a:cs typeface="Verdana" pitchFamily="34" charset="0"/>
              </a:rPr>
              <a:t>implementation</a:t>
            </a:r>
            <a:endParaRPr lang="en-US" dirty="0">
              <a:solidFill>
                <a:schemeClr val="tx2"/>
              </a:solidFill>
              <a:ea typeface="Verdana" pitchFamily="34" charset="0"/>
              <a:cs typeface="Verdana" pitchFamily="34" charset="0"/>
            </a:endParaRPr>
          </a:p>
        </p:txBody>
      </p:sp>
      <p:sp>
        <p:nvSpPr>
          <p:cNvPr id="17" name="16 CuadroTexto"/>
          <p:cNvSpPr txBox="1"/>
          <p:nvPr/>
        </p:nvSpPr>
        <p:spPr>
          <a:xfrm>
            <a:off x="1746462" y="1040393"/>
            <a:ext cx="7107026" cy="2100575"/>
          </a:xfrm>
          <a:prstGeom prst="rect">
            <a:avLst/>
          </a:prstGeom>
          <a:noFill/>
        </p:spPr>
        <p:txBody>
          <a:bodyPr wrap="square" rtlCol="0">
            <a:spAutoFit/>
          </a:bodyPr>
          <a:lstStyle/>
          <a:p>
            <a:pPr defTabSz="800100">
              <a:lnSpc>
                <a:spcPct val="90000"/>
              </a:lnSpc>
              <a:spcAft>
                <a:spcPct val="35000"/>
              </a:spcAft>
              <a:defRPr/>
            </a:pPr>
            <a:r>
              <a:rPr lang="es-ES" b="1" dirty="0">
                <a:solidFill>
                  <a:schemeClr val="tx2"/>
                </a:solidFill>
                <a:ea typeface="Verdana" pitchFamily="34" charset="0"/>
                <a:cs typeface="Verdana" pitchFamily="34" charset="0"/>
              </a:rPr>
              <a:t>BENEFICIARIES</a:t>
            </a:r>
          </a:p>
          <a:p>
            <a:pPr defTabSz="800100">
              <a:lnSpc>
                <a:spcPct val="90000"/>
              </a:lnSpc>
              <a:spcAft>
                <a:spcPct val="35000"/>
              </a:spcAft>
              <a:defRPr/>
            </a:pPr>
            <a:r>
              <a:rPr lang="es-ES" dirty="0">
                <a:solidFill>
                  <a:schemeClr val="tx2"/>
                </a:solidFill>
              </a:rPr>
              <a:t>- </a:t>
            </a:r>
            <a:r>
              <a:rPr lang="en-US" dirty="0">
                <a:solidFill>
                  <a:schemeClr val="tx2"/>
                </a:solidFill>
              </a:rPr>
              <a:t>In Member State (MS) or H2020 Associated Country (AC)</a:t>
            </a:r>
          </a:p>
          <a:p>
            <a:pPr defTabSz="800100">
              <a:lnSpc>
                <a:spcPct val="90000"/>
              </a:lnSpc>
              <a:spcAft>
                <a:spcPct val="35000"/>
              </a:spcAft>
              <a:defRPr/>
            </a:pPr>
            <a:r>
              <a:rPr lang="fr-BE" dirty="0" smtClean="0">
                <a:solidFill>
                  <a:schemeClr val="tx2"/>
                </a:solidFill>
                <a:ea typeface="Verdana" panose="020B0604030504040204" pitchFamily="34" charset="0"/>
                <a:cs typeface="Verdana" panose="020B0604030504040204" pitchFamily="34" charset="0"/>
              </a:rPr>
              <a:t>- </a:t>
            </a:r>
            <a:r>
              <a:rPr lang="fr-BE" dirty="0" err="1">
                <a:solidFill>
                  <a:schemeClr val="tx2"/>
                </a:solidFill>
                <a:ea typeface="Verdana" panose="020B0604030504040204" pitchFamily="34" charset="0"/>
                <a:cs typeface="Verdana" panose="020B0604030504040204" pitchFamily="34" charset="0"/>
              </a:rPr>
              <a:t>Sign</a:t>
            </a:r>
            <a:r>
              <a:rPr lang="fr-BE" dirty="0">
                <a:solidFill>
                  <a:schemeClr val="tx2"/>
                </a:solidFill>
                <a:ea typeface="Verdana" panose="020B0604030504040204" pitchFamily="34" charset="0"/>
                <a:cs typeface="Verdana" panose="020B0604030504040204" pitchFamily="34" charset="0"/>
              </a:rPr>
              <a:t> the Agreement </a:t>
            </a:r>
            <a:r>
              <a:rPr lang="fr-BE" dirty="0" err="1">
                <a:solidFill>
                  <a:schemeClr val="tx2"/>
                </a:solidFill>
                <a:ea typeface="Verdana" panose="020B0604030504040204" pitchFamily="34" charset="0"/>
                <a:cs typeface="Verdana" panose="020B0604030504040204" pitchFamily="34" charset="0"/>
              </a:rPr>
              <a:t>with</a:t>
            </a:r>
            <a:r>
              <a:rPr lang="fr-BE" dirty="0">
                <a:solidFill>
                  <a:schemeClr val="tx2"/>
                </a:solidFill>
                <a:ea typeface="Verdana" panose="020B0604030504040204" pitchFamily="34" charset="0"/>
                <a:cs typeface="Verdana" panose="020B0604030504040204" pitchFamily="34" charset="0"/>
              </a:rPr>
              <a:t> the EC</a:t>
            </a:r>
          </a:p>
          <a:p>
            <a:pPr defTabSz="800100">
              <a:lnSpc>
                <a:spcPct val="90000"/>
              </a:lnSpc>
              <a:spcAft>
                <a:spcPct val="35000"/>
              </a:spcAft>
              <a:defRPr/>
            </a:pPr>
            <a:r>
              <a:rPr lang="es-ES" dirty="0">
                <a:solidFill>
                  <a:schemeClr val="tx2"/>
                </a:solidFill>
              </a:rPr>
              <a:t>- </a:t>
            </a:r>
            <a:r>
              <a:rPr lang="es-ES" dirty="0" err="1">
                <a:solidFill>
                  <a:schemeClr val="tx2"/>
                </a:solidFill>
              </a:rPr>
              <a:t>Claim</a:t>
            </a:r>
            <a:r>
              <a:rPr lang="es-ES" dirty="0">
                <a:solidFill>
                  <a:schemeClr val="tx2"/>
                </a:solidFill>
              </a:rPr>
              <a:t> </a:t>
            </a:r>
            <a:r>
              <a:rPr lang="es-ES" dirty="0" err="1">
                <a:solidFill>
                  <a:schemeClr val="tx2"/>
                </a:solidFill>
              </a:rPr>
              <a:t>costs</a:t>
            </a:r>
            <a:r>
              <a:rPr lang="es-ES" dirty="0">
                <a:solidFill>
                  <a:schemeClr val="tx2"/>
                </a:solidFill>
              </a:rPr>
              <a:t>*</a:t>
            </a:r>
          </a:p>
          <a:p>
            <a:pPr defTabSz="800100">
              <a:lnSpc>
                <a:spcPct val="90000"/>
              </a:lnSpc>
              <a:spcAft>
                <a:spcPct val="35000"/>
              </a:spcAft>
              <a:defRPr/>
            </a:pPr>
            <a:r>
              <a:rPr lang="en-US" dirty="0" smtClean="0">
                <a:solidFill>
                  <a:schemeClr val="tx2"/>
                </a:solidFill>
              </a:rPr>
              <a:t>- Responsible for overall </a:t>
            </a:r>
            <a:r>
              <a:rPr lang="en-US" dirty="0">
                <a:solidFill>
                  <a:schemeClr val="tx2"/>
                </a:solidFill>
              </a:rPr>
              <a:t>implementation</a:t>
            </a:r>
          </a:p>
          <a:p>
            <a:endParaRPr lang="es-ES" dirty="0"/>
          </a:p>
        </p:txBody>
      </p:sp>
    </p:spTree>
    <p:extLst>
      <p:ext uri="{BB962C8B-B14F-4D97-AF65-F5344CB8AC3E}">
        <p14:creationId xmlns:p14="http://schemas.microsoft.com/office/powerpoint/2010/main" val="1039617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819424"/>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smtClean="0">
              <a:latin typeface="Verdana"/>
              <a:ea typeface="MS Gothic"/>
            </a:endParaRPr>
          </a:p>
        </p:txBody>
      </p:sp>
      <p:sp>
        <p:nvSpPr>
          <p:cNvPr id="11" name="Content Placeholder 2"/>
          <p:cNvSpPr txBox="1">
            <a:spLocks/>
          </p:cNvSpPr>
          <p:nvPr/>
        </p:nvSpPr>
        <p:spPr>
          <a:xfrm>
            <a:off x="179512" y="1667296"/>
            <a:ext cx="8772036" cy="3417888"/>
          </a:xfrm>
          <a:prstGeom prst="rect">
            <a:avLst/>
          </a:prstGeom>
        </p:spPr>
        <p:txBody>
          <a:bodyPr>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285750" lvl="3" indent="-285750" defTabSz="449263">
              <a:spcBef>
                <a:spcPts val="600"/>
              </a:spcBef>
              <a:buClr>
                <a:srgbClr val="000000"/>
              </a:buClr>
              <a:buSzPct val="100000"/>
              <a:buFont typeface="Wingdings" panose="05000000000000000000" pitchFamily="2" charset="2"/>
              <a:buChar char="ü"/>
            </a:pPr>
            <a:r>
              <a:rPr lang="en-GB" sz="1800" kern="0" dirty="0">
                <a:ea typeface="Verdana" panose="020B0604030504040204" pitchFamily="34" charset="0"/>
                <a:cs typeface="Verdana" panose="020B0604030504040204" pitchFamily="34" charset="0"/>
              </a:rPr>
              <a:t>Any country can participate in RISE (not all are eligible for funding) </a:t>
            </a:r>
          </a:p>
        </p:txBody>
      </p:sp>
      <p:sp>
        <p:nvSpPr>
          <p:cNvPr id="2" name="1 Rectángulo"/>
          <p:cNvSpPr/>
          <p:nvPr/>
        </p:nvSpPr>
        <p:spPr>
          <a:xfrm>
            <a:off x="205101" y="2441735"/>
            <a:ext cx="322524" cy="723275"/>
          </a:xfrm>
          <a:prstGeom prst="rect">
            <a:avLst/>
          </a:prstGeom>
        </p:spPr>
        <p:txBody>
          <a:bodyPr wrap="none">
            <a:spAutoFit/>
          </a:bodyPr>
          <a:lstStyle/>
          <a:p>
            <a:pPr defTabSz="449263">
              <a:spcBef>
                <a:spcPts val="600"/>
              </a:spcBef>
              <a:buClr>
                <a:srgbClr val="000000"/>
              </a:buClr>
              <a:buSzPct val="100000"/>
              <a:buFont typeface="Courier New" panose="02070309020205020404" pitchFamily="49" charset="0"/>
              <a:buChar char="o"/>
            </a:pPr>
            <a:endParaRPr lang="fr-BE"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a:p>
            <a:pPr defTabSz="449263">
              <a:spcBef>
                <a:spcPts val="600"/>
              </a:spcBef>
              <a:buClr>
                <a:srgbClr val="000000"/>
              </a:buClr>
              <a:buSzPct val="100000"/>
              <a:buFont typeface="Courier New" panose="02070309020205020404" pitchFamily="49" charset="0"/>
              <a:buChar char="o"/>
            </a:pPr>
            <a:endParaRPr lang="en-GB"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1 Título"/>
          <p:cNvSpPr>
            <a:spLocks noGrp="1"/>
          </p:cNvSpPr>
          <p:nvPr>
            <p:ph type="ctrTitle"/>
          </p:nvPr>
        </p:nvSpPr>
        <p:spPr>
          <a:xfrm>
            <a:off x="0" y="-175869"/>
            <a:ext cx="7772400" cy="1470025"/>
          </a:xfrm>
        </p:spPr>
        <p:txBody>
          <a:bodyPr>
            <a:normAutofit/>
          </a:bodyPr>
          <a:lstStyle/>
          <a:p>
            <a:pPr algn="l"/>
            <a:r>
              <a:rPr lang="es-ES" b="0" dirty="0" smtClean="0">
                <a:solidFill>
                  <a:srgbClr val="000000"/>
                </a:solidFill>
                <a:latin typeface="+mj-lt"/>
                <a:ea typeface="Verdana" pitchFamily="34" charset="0"/>
                <a:cs typeface="Verdana" pitchFamily="34" charset="0"/>
              </a:rPr>
              <a:t>III. </a:t>
            </a:r>
            <a:r>
              <a:rPr lang="es-ES" dirty="0" smtClean="0">
                <a:solidFill>
                  <a:srgbClr val="000000"/>
                </a:solidFill>
                <a:latin typeface="+mj-lt"/>
                <a:ea typeface="Verdana" pitchFamily="34" charset="0"/>
                <a:cs typeface="Verdana" pitchFamily="34" charset="0"/>
              </a:rPr>
              <a:t>RISE: </a:t>
            </a:r>
            <a:r>
              <a:rPr lang="es-ES" b="0" dirty="0" smtClean="0">
                <a:solidFill>
                  <a:srgbClr val="000000"/>
                </a:solidFill>
                <a:latin typeface="+mj-lt"/>
                <a:ea typeface="Verdana" pitchFamily="34" charset="0"/>
                <a:cs typeface="Verdana" pitchFamily="34" charset="0"/>
              </a:rPr>
              <a:t>Country </a:t>
            </a:r>
            <a:r>
              <a:rPr lang="es-ES" b="0" dirty="0" err="1" smtClean="0">
                <a:solidFill>
                  <a:srgbClr val="000000"/>
                </a:solidFill>
                <a:latin typeface="+mj-lt"/>
                <a:ea typeface="Verdana" pitchFamily="34" charset="0"/>
                <a:cs typeface="Verdana" pitchFamily="34" charset="0"/>
              </a:rPr>
              <a:t>participation</a:t>
            </a:r>
            <a:r>
              <a:rPr lang="es-ES" b="0" dirty="0" smtClean="0">
                <a:solidFill>
                  <a:srgbClr val="000000"/>
                </a:solidFill>
                <a:latin typeface="+mj-lt"/>
                <a:ea typeface="Verdana" pitchFamily="34" charset="0"/>
                <a:cs typeface="Verdana" pitchFamily="34" charset="0"/>
              </a:rPr>
              <a:t> </a:t>
            </a:r>
            <a:endParaRPr lang="es-ES" b="0" dirty="0">
              <a:solidFill>
                <a:srgbClr val="000000"/>
              </a:solidFill>
              <a:latin typeface="+mj-lt"/>
              <a:ea typeface="Verdana" pitchFamily="34" charset="0"/>
              <a:cs typeface="Verdana" pitchFamily="34" charset="0"/>
            </a:endParaRPr>
          </a:p>
        </p:txBody>
      </p:sp>
      <p:sp>
        <p:nvSpPr>
          <p:cNvPr id="13" name="2 Marcador de contenido"/>
          <p:cNvSpPr>
            <a:spLocks noGrp="1"/>
          </p:cNvSpPr>
          <p:nvPr>
            <p:ph type="subTitle" idx="1"/>
          </p:nvPr>
        </p:nvSpPr>
        <p:spPr>
          <a:xfrm>
            <a:off x="4283968" y="3126374"/>
            <a:ext cx="4245083" cy="1187569"/>
          </a:xfrm>
          <a:solidFill>
            <a:schemeClr val="accent1">
              <a:lumMod val="20000"/>
              <a:lumOff val="80000"/>
            </a:schemeClr>
          </a:solidFill>
        </p:spPr>
        <p:txBody>
          <a:bodyPr>
            <a:noAutofit/>
          </a:bodyPr>
          <a:lstStyle/>
          <a:p>
            <a:pPr algn="just"/>
            <a:r>
              <a:rPr lang="es-ES" sz="1100" dirty="0" smtClean="0">
                <a:solidFill>
                  <a:schemeClr val="tx2"/>
                </a:solidFill>
                <a:cs typeface="Verdana"/>
              </a:rPr>
              <a:t>* </a:t>
            </a:r>
            <a:r>
              <a:rPr lang="es-ES" sz="1400" dirty="0" err="1" smtClean="0">
                <a:solidFill>
                  <a:schemeClr val="tx2"/>
                </a:solidFill>
                <a:cs typeface="Verdana"/>
              </a:rPr>
              <a:t>Iceland</a:t>
            </a:r>
            <a:r>
              <a:rPr lang="es-ES" sz="1400" dirty="0" smtClean="0">
                <a:solidFill>
                  <a:schemeClr val="tx2"/>
                </a:solidFill>
                <a:cs typeface="Verdana"/>
              </a:rPr>
              <a:t>, </a:t>
            </a:r>
            <a:r>
              <a:rPr lang="es-ES" sz="1400" dirty="0" err="1" smtClean="0">
                <a:solidFill>
                  <a:schemeClr val="tx2"/>
                </a:solidFill>
                <a:cs typeface="Verdana"/>
              </a:rPr>
              <a:t>Norway</a:t>
            </a:r>
            <a:r>
              <a:rPr lang="es-ES" sz="1400" dirty="0" smtClean="0">
                <a:solidFill>
                  <a:schemeClr val="tx2"/>
                </a:solidFill>
                <a:cs typeface="Verdana"/>
              </a:rPr>
              <a:t>, Albania, Bosnia and Herzegovina, </a:t>
            </a:r>
            <a:r>
              <a:rPr lang="es-ES" sz="1400" dirty="0" err="1" smtClean="0">
                <a:solidFill>
                  <a:schemeClr val="tx2"/>
                </a:solidFill>
                <a:cs typeface="Verdana"/>
              </a:rPr>
              <a:t>Former</a:t>
            </a:r>
            <a:r>
              <a:rPr lang="es-ES" sz="1400" dirty="0" smtClean="0">
                <a:solidFill>
                  <a:schemeClr val="tx2"/>
                </a:solidFill>
                <a:cs typeface="Verdana"/>
              </a:rPr>
              <a:t> </a:t>
            </a:r>
            <a:r>
              <a:rPr lang="es-ES" sz="1400" dirty="0" err="1" smtClean="0">
                <a:solidFill>
                  <a:schemeClr val="tx2"/>
                </a:solidFill>
                <a:cs typeface="Verdana"/>
              </a:rPr>
              <a:t>Yugoslav</a:t>
            </a:r>
            <a:r>
              <a:rPr lang="es-ES" sz="1400" dirty="0" smtClean="0">
                <a:solidFill>
                  <a:schemeClr val="tx2"/>
                </a:solidFill>
                <a:cs typeface="Verdana"/>
              </a:rPr>
              <a:t> </a:t>
            </a:r>
            <a:r>
              <a:rPr lang="es-ES" sz="1400" dirty="0" err="1" smtClean="0">
                <a:solidFill>
                  <a:schemeClr val="tx2"/>
                </a:solidFill>
                <a:cs typeface="Verdana"/>
              </a:rPr>
              <a:t>Republic</a:t>
            </a:r>
            <a:r>
              <a:rPr lang="es-ES" sz="1400" dirty="0" smtClean="0">
                <a:solidFill>
                  <a:schemeClr val="tx2"/>
                </a:solidFill>
                <a:cs typeface="Verdana"/>
              </a:rPr>
              <a:t> of Macedonia, Montenegro</a:t>
            </a:r>
            <a:r>
              <a:rPr lang="es-ES" sz="1400" dirty="0">
                <a:solidFill>
                  <a:schemeClr val="tx2"/>
                </a:solidFill>
                <a:cs typeface="Verdana"/>
              </a:rPr>
              <a:t>, </a:t>
            </a:r>
            <a:r>
              <a:rPr lang="es-ES" sz="1400" dirty="0" smtClean="0">
                <a:solidFill>
                  <a:schemeClr val="tx2"/>
                </a:solidFill>
                <a:cs typeface="Verdana"/>
              </a:rPr>
              <a:t>Serbia, </a:t>
            </a:r>
            <a:r>
              <a:rPr lang="es-ES" sz="1400" dirty="0" err="1">
                <a:solidFill>
                  <a:schemeClr val="tx2"/>
                </a:solidFill>
                <a:cs typeface="Verdana"/>
              </a:rPr>
              <a:t>Turkey</a:t>
            </a:r>
            <a:r>
              <a:rPr lang="es-ES" sz="1400" dirty="0">
                <a:solidFill>
                  <a:schemeClr val="tx2"/>
                </a:solidFill>
                <a:cs typeface="Verdana"/>
              </a:rPr>
              <a:t>, </a:t>
            </a:r>
            <a:r>
              <a:rPr lang="es-ES" sz="1400" dirty="0" smtClean="0">
                <a:solidFill>
                  <a:schemeClr val="tx2"/>
                </a:solidFill>
                <a:cs typeface="Verdana"/>
              </a:rPr>
              <a:t>Israel, </a:t>
            </a:r>
            <a:r>
              <a:rPr lang="es-ES" sz="1400" dirty="0" err="1" smtClean="0">
                <a:solidFill>
                  <a:schemeClr val="tx2"/>
                </a:solidFill>
                <a:cs typeface="Verdana"/>
              </a:rPr>
              <a:t>Moldova</a:t>
            </a:r>
            <a:r>
              <a:rPr lang="es-ES" sz="1400" dirty="0">
                <a:solidFill>
                  <a:schemeClr val="tx2"/>
                </a:solidFill>
                <a:cs typeface="Verdana"/>
              </a:rPr>
              <a:t>, </a:t>
            </a:r>
            <a:r>
              <a:rPr lang="es-ES" sz="1400" dirty="0" err="1" smtClean="0">
                <a:solidFill>
                  <a:schemeClr val="tx2"/>
                </a:solidFill>
                <a:cs typeface="Verdana"/>
              </a:rPr>
              <a:t>Switzerland</a:t>
            </a:r>
            <a:r>
              <a:rPr lang="es-ES" sz="1400" dirty="0" smtClean="0">
                <a:solidFill>
                  <a:schemeClr val="tx2"/>
                </a:solidFill>
                <a:cs typeface="Verdana"/>
              </a:rPr>
              <a:t>, </a:t>
            </a:r>
            <a:r>
              <a:rPr lang="es-ES" sz="1400" dirty="0" err="1">
                <a:solidFill>
                  <a:schemeClr val="tx2"/>
                </a:solidFill>
                <a:cs typeface="Verdana"/>
              </a:rPr>
              <a:t>Faroe</a:t>
            </a:r>
            <a:r>
              <a:rPr lang="es-ES" sz="1400" dirty="0">
                <a:solidFill>
                  <a:schemeClr val="tx2"/>
                </a:solidFill>
                <a:cs typeface="Verdana"/>
              </a:rPr>
              <a:t> </a:t>
            </a:r>
            <a:r>
              <a:rPr lang="es-ES" sz="1400" dirty="0" err="1" smtClean="0">
                <a:solidFill>
                  <a:schemeClr val="tx2"/>
                </a:solidFill>
                <a:cs typeface="Verdana"/>
              </a:rPr>
              <a:t>Islands</a:t>
            </a:r>
            <a:r>
              <a:rPr lang="es-ES" sz="1400" dirty="0" smtClean="0">
                <a:solidFill>
                  <a:schemeClr val="tx2"/>
                </a:solidFill>
                <a:cs typeface="Verdana"/>
              </a:rPr>
              <a:t>, </a:t>
            </a:r>
            <a:r>
              <a:rPr lang="es-ES" sz="1400" dirty="0" err="1" smtClean="0">
                <a:solidFill>
                  <a:schemeClr val="tx2"/>
                </a:solidFill>
                <a:cs typeface="Verdana"/>
              </a:rPr>
              <a:t>Ukraine</a:t>
            </a:r>
            <a:r>
              <a:rPr lang="es-ES" sz="1400" dirty="0" smtClean="0">
                <a:solidFill>
                  <a:schemeClr val="tx2"/>
                </a:solidFill>
                <a:cs typeface="Verdana"/>
              </a:rPr>
              <a:t>, </a:t>
            </a:r>
            <a:r>
              <a:rPr lang="es-ES" sz="1400" dirty="0" err="1" smtClean="0">
                <a:solidFill>
                  <a:schemeClr val="tx2"/>
                </a:solidFill>
                <a:cs typeface="Verdana"/>
              </a:rPr>
              <a:t>Tunisia</a:t>
            </a:r>
            <a:r>
              <a:rPr lang="es-ES" sz="1400" dirty="0" smtClean="0">
                <a:solidFill>
                  <a:schemeClr val="tx2"/>
                </a:solidFill>
                <a:cs typeface="Verdana"/>
              </a:rPr>
              <a:t>, Georgia, Armenia (as </a:t>
            </a:r>
            <a:r>
              <a:rPr lang="es-ES" sz="1400" dirty="0">
                <a:solidFill>
                  <a:schemeClr val="tx2"/>
                </a:solidFill>
                <a:cs typeface="Verdana"/>
              </a:rPr>
              <a:t>of </a:t>
            </a:r>
            <a:r>
              <a:rPr lang="es-ES" sz="1400" dirty="0" err="1" smtClean="0">
                <a:solidFill>
                  <a:schemeClr val="tx2"/>
                </a:solidFill>
                <a:cs typeface="Verdana"/>
              </a:rPr>
              <a:t>November</a:t>
            </a:r>
            <a:r>
              <a:rPr lang="es-ES" sz="1400" dirty="0" smtClean="0">
                <a:solidFill>
                  <a:schemeClr val="tx2"/>
                </a:solidFill>
                <a:cs typeface="Verdana"/>
              </a:rPr>
              <a:t> 2016) </a:t>
            </a:r>
          </a:p>
          <a:p>
            <a:pPr algn="just">
              <a:buFont typeface="Wingdings" charset="2"/>
              <a:buChar char="q"/>
            </a:pPr>
            <a:endParaRPr lang="es-ES" sz="1600" dirty="0" smtClean="0">
              <a:solidFill>
                <a:schemeClr val="tx2"/>
              </a:solidFill>
              <a:cs typeface="Verdana"/>
            </a:endParaRPr>
          </a:p>
          <a:p>
            <a:pPr marL="0" indent="0" algn="just">
              <a:buNone/>
            </a:pPr>
            <a:endParaRPr lang="es-ES" sz="1600" dirty="0" smtClean="0">
              <a:solidFill>
                <a:schemeClr val="tx2"/>
              </a:solidFill>
              <a:cs typeface="Verdana"/>
            </a:endParaRPr>
          </a:p>
          <a:p>
            <a:pPr marL="0" indent="0" algn="just">
              <a:buNone/>
            </a:pPr>
            <a:endParaRPr lang="es-ES" sz="1700" dirty="0">
              <a:solidFill>
                <a:schemeClr val="tx2"/>
              </a:solidFill>
              <a:cs typeface="Verdana"/>
            </a:endParaRPr>
          </a:p>
          <a:p>
            <a:pPr marL="0" indent="0" algn="just">
              <a:buNone/>
            </a:pPr>
            <a:endParaRPr lang="es-ES" sz="1700" dirty="0" smtClean="0">
              <a:solidFill>
                <a:schemeClr val="tx2"/>
              </a:solidFill>
            </a:endParaRPr>
          </a:p>
        </p:txBody>
      </p:sp>
      <p:pic>
        <p:nvPicPr>
          <p:cNvPr id="14" name="Picture 2" descr="http://www.world-exchanges.org/files/styles/top_stories/public/WFEINTHENEWS.png"/>
          <p:cNvPicPr>
            <a:picLocks noChangeAspect="1" noChangeArrowheads="1"/>
          </p:cNvPicPr>
          <p:nvPr/>
        </p:nvPicPr>
        <p:blipFill>
          <a:blip r:embed="rId3" cstate="print"/>
          <a:srcRect/>
          <a:stretch>
            <a:fillRect/>
          </a:stretch>
        </p:blipFill>
        <p:spPr bwMode="auto">
          <a:xfrm>
            <a:off x="7308303" y="0"/>
            <a:ext cx="1828867" cy="1118288"/>
          </a:xfrm>
          <a:prstGeom prst="rect">
            <a:avLst/>
          </a:prstGeom>
          <a:noFill/>
        </p:spPr>
      </p:pic>
      <p:sp>
        <p:nvSpPr>
          <p:cNvPr id="3" name="2 Rectángulo redondeado"/>
          <p:cNvSpPr/>
          <p:nvPr/>
        </p:nvSpPr>
        <p:spPr>
          <a:xfrm>
            <a:off x="205100" y="2132856"/>
            <a:ext cx="3358788" cy="10289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smtClean="0"/>
          </a:p>
          <a:p>
            <a:pPr algn="just"/>
            <a:r>
              <a:rPr lang="es-ES" sz="1600" b="1" dirty="0" smtClean="0">
                <a:solidFill>
                  <a:schemeClr val="bg1"/>
                </a:solidFill>
              </a:rPr>
              <a:t>27 </a:t>
            </a:r>
            <a:r>
              <a:rPr lang="es-ES" sz="1600" b="1" dirty="0" err="1">
                <a:solidFill>
                  <a:schemeClr val="bg1"/>
                </a:solidFill>
                <a:cs typeface="Verdana"/>
              </a:rPr>
              <a:t>Member</a:t>
            </a:r>
            <a:r>
              <a:rPr lang="es-ES" sz="1600" b="1" dirty="0">
                <a:solidFill>
                  <a:schemeClr val="bg1"/>
                </a:solidFill>
                <a:cs typeface="Verdana"/>
              </a:rPr>
              <a:t> </a:t>
            </a:r>
            <a:r>
              <a:rPr lang="es-ES" sz="1600" b="1" dirty="0" err="1">
                <a:solidFill>
                  <a:schemeClr val="bg1"/>
                </a:solidFill>
                <a:cs typeface="Verdana"/>
              </a:rPr>
              <a:t>States</a:t>
            </a:r>
            <a:r>
              <a:rPr lang="es-ES" sz="1600" b="1" dirty="0">
                <a:solidFill>
                  <a:schemeClr val="bg1"/>
                </a:solidFill>
                <a:cs typeface="Verdana"/>
              </a:rPr>
              <a:t> (MS) + </a:t>
            </a:r>
            <a:r>
              <a:rPr lang="es-ES" sz="1600" b="1" dirty="0" err="1">
                <a:solidFill>
                  <a:schemeClr val="bg1"/>
                </a:solidFill>
                <a:cs typeface="Verdana"/>
              </a:rPr>
              <a:t>ultraperiferic</a:t>
            </a:r>
            <a:r>
              <a:rPr lang="es-ES" sz="1600" b="1" dirty="0">
                <a:solidFill>
                  <a:schemeClr val="bg1"/>
                </a:solidFill>
                <a:cs typeface="Verdana"/>
              </a:rPr>
              <a:t> </a:t>
            </a:r>
            <a:r>
              <a:rPr lang="es-ES" sz="1600" b="1" dirty="0" err="1">
                <a:solidFill>
                  <a:schemeClr val="bg1"/>
                </a:solidFill>
                <a:cs typeface="Verdana"/>
              </a:rPr>
              <a:t>territories</a:t>
            </a:r>
            <a:endParaRPr lang="es-ES" sz="1600" b="1" dirty="0">
              <a:solidFill>
                <a:schemeClr val="bg1"/>
              </a:solidFill>
              <a:cs typeface="Verdana"/>
            </a:endParaRPr>
          </a:p>
          <a:p>
            <a:pPr algn="ctr"/>
            <a:r>
              <a:rPr lang="es-ES" dirty="0" smtClean="0"/>
              <a:t> </a:t>
            </a:r>
            <a:endParaRPr lang="es-ES" dirty="0"/>
          </a:p>
        </p:txBody>
      </p:sp>
      <p:sp>
        <p:nvSpPr>
          <p:cNvPr id="15" name="14 Rectángulo redondeado"/>
          <p:cNvSpPr/>
          <p:nvPr/>
        </p:nvSpPr>
        <p:spPr>
          <a:xfrm>
            <a:off x="177716" y="3381035"/>
            <a:ext cx="3386172" cy="10049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S" dirty="0" smtClean="0"/>
          </a:p>
          <a:p>
            <a:pPr algn="just"/>
            <a:r>
              <a:rPr lang="es-ES" sz="1600" b="1" dirty="0">
                <a:solidFill>
                  <a:schemeClr val="bg1"/>
                </a:solidFill>
                <a:cs typeface="Verdana"/>
              </a:rPr>
              <a:t>16 </a:t>
            </a:r>
            <a:r>
              <a:rPr lang="es-ES" sz="1600" b="1" dirty="0" err="1">
                <a:solidFill>
                  <a:schemeClr val="bg1"/>
                </a:solidFill>
                <a:cs typeface="Verdana"/>
              </a:rPr>
              <a:t>Associated</a:t>
            </a:r>
            <a:r>
              <a:rPr lang="es-ES" sz="1600" b="1" dirty="0">
                <a:solidFill>
                  <a:schemeClr val="bg1"/>
                </a:solidFill>
                <a:cs typeface="Verdana"/>
              </a:rPr>
              <a:t> </a:t>
            </a:r>
            <a:r>
              <a:rPr lang="es-ES" sz="1600" b="1" dirty="0" err="1">
                <a:solidFill>
                  <a:schemeClr val="bg1"/>
                </a:solidFill>
                <a:cs typeface="Verdana"/>
              </a:rPr>
              <a:t>Countries</a:t>
            </a:r>
            <a:r>
              <a:rPr lang="es-ES" sz="1600" b="1" dirty="0">
                <a:solidFill>
                  <a:schemeClr val="bg1"/>
                </a:solidFill>
                <a:cs typeface="Verdana"/>
              </a:rPr>
              <a:t> to H2020 (AC) </a:t>
            </a:r>
            <a:r>
              <a:rPr lang="es-ES" sz="1600" b="1" dirty="0" smtClean="0">
                <a:solidFill>
                  <a:schemeClr val="bg1"/>
                </a:solidFill>
                <a:cs typeface="Verdana"/>
              </a:rPr>
              <a:t>*</a:t>
            </a:r>
            <a:endParaRPr lang="es-ES" sz="1600" b="1" dirty="0">
              <a:solidFill>
                <a:schemeClr val="bg1"/>
              </a:solidFill>
              <a:cs typeface="Verdana"/>
            </a:endParaRPr>
          </a:p>
          <a:p>
            <a:pPr algn="ctr"/>
            <a:r>
              <a:rPr lang="es-ES" dirty="0" smtClean="0"/>
              <a:t> </a:t>
            </a:r>
            <a:endParaRPr lang="es-ES" dirty="0"/>
          </a:p>
        </p:txBody>
      </p:sp>
      <p:sp>
        <p:nvSpPr>
          <p:cNvPr id="4" name="3 Rectángulo"/>
          <p:cNvSpPr/>
          <p:nvPr/>
        </p:nvSpPr>
        <p:spPr>
          <a:xfrm>
            <a:off x="4139952" y="2310493"/>
            <a:ext cx="4896544" cy="646331"/>
          </a:xfrm>
          <a:prstGeom prst="rect">
            <a:avLst/>
          </a:prstGeom>
        </p:spPr>
        <p:txBody>
          <a:bodyPr wrap="square">
            <a:spAutoFit/>
          </a:bodyPr>
          <a:lstStyle/>
          <a:p>
            <a:r>
              <a:rPr lang="es-ES" dirty="0" err="1">
                <a:solidFill>
                  <a:schemeClr val="tx2"/>
                </a:solidFill>
                <a:cs typeface="Verdana"/>
              </a:rPr>
              <a:t>E</a:t>
            </a:r>
            <a:r>
              <a:rPr lang="es-ES" dirty="0" err="1" smtClean="0">
                <a:solidFill>
                  <a:schemeClr val="tx2"/>
                </a:solidFill>
                <a:cs typeface="Verdana"/>
              </a:rPr>
              <a:t>ligible</a:t>
            </a:r>
            <a:r>
              <a:rPr lang="es-ES" dirty="0" smtClean="0">
                <a:solidFill>
                  <a:schemeClr val="tx2"/>
                </a:solidFill>
                <a:cs typeface="Verdana"/>
              </a:rPr>
              <a:t> </a:t>
            </a:r>
            <a:r>
              <a:rPr lang="es-ES" dirty="0">
                <a:solidFill>
                  <a:schemeClr val="tx2"/>
                </a:solidFill>
                <a:cs typeface="Verdana"/>
              </a:rPr>
              <a:t>to </a:t>
            </a:r>
            <a:r>
              <a:rPr lang="es-ES" dirty="0" err="1">
                <a:solidFill>
                  <a:schemeClr val="tx2"/>
                </a:solidFill>
                <a:cs typeface="Verdana"/>
              </a:rPr>
              <a:t>participate</a:t>
            </a:r>
            <a:r>
              <a:rPr lang="es-ES" dirty="0">
                <a:solidFill>
                  <a:schemeClr val="tx2"/>
                </a:solidFill>
                <a:cs typeface="Verdana"/>
              </a:rPr>
              <a:t> </a:t>
            </a:r>
            <a:r>
              <a:rPr lang="es-ES" dirty="0" smtClean="0">
                <a:solidFill>
                  <a:schemeClr val="tx2"/>
                </a:solidFill>
                <a:cs typeface="Verdana"/>
              </a:rPr>
              <a:t>as </a:t>
            </a:r>
            <a:r>
              <a:rPr lang="es-ES" dirty="0" err="1" smtClean="0">
                <a:solidFill>
                  <a:schemeClr val="tx2"/>
                </a:solidFill>
                <a:cs typeface="Verdana"/>
              </a:rPr>
              <a:t>Beneficiaries</a:t>
            </a:r>
            <a:r>
              <a:rPr lang="es-ES" dirty="0" smtClean="0">
                <a:solidFill>
                  <a:schemeClr val="tx2"/>
                </a:solidFill>
                <a:cs typeface="Verdana"/>
              </a:rPr>
              <a:t> and </a:t>
            </a:r>
            <a:r>
              <a:rPr lang="es-ES" dirty="0" err="1" smtClean="0">
                <a:solidFill>
                  <a:schemeClr val="tx2"/>
                </a:solidFill>
                <a:cs typeface="Verdana"/>
              </a:rPr>
              <a:t>Partner</a:t>
            </a:r>
            <a:r>
              <a:rPr lang="es-ES" dirty="0" smtClean="0">
                <a:solidFill>
                  <a:schemeClr val="tx2"/>
                </a:solidFill>
                <a:cs typeface="Verdana"/>
              </a:rPr>
              <a:t> </a:t>
            </a:r>
            <a:r>
              <a:rPr lang="es-ES" dirty="0" err="1" smtClean="0">
                <a:solidFill>
                  <a:schemeClr val="tx2"/>
                </a:solidFill>
                <a:cs typeface="Verdana"/>
              </a:rPr>
              <a:t>Organisations</a:t>
            </a:r>
            <a:r>
              <a:rPr lang="es-ES" dirty="0" smtClean="0">
                <a:solidFill>
                  <a:schemeClr val="tx2"/>
                </a:solidFill>
                <a:cs typeface="Verdana"/>
              </a:rPr>
              <a:t> </a:t>
            </a:r>
            <a:endParaRPr lang="es-ES" dirty="0">
              <a:solidFill>
                <a:schemeClr val="tx2"/>
              </a:solidFill>
              <a:cs typeface="Verdana"/>
            </a:endParaRPr>
          </a:p>
        </p:txBody>
      </p:sp>
      <p:sp>
        <p:nvSpPr>
          <p:cNvPr id="20" name="19 Rectángulo redondeado"/>
          <p:cNvSpPr/>
          <p:nvPr/>
        </p:nvSpPr>
        <p:spPr>
          <a:xfrm>
            <a:off x="167033" y="4869057"/>
            <a:ext cx="3386172" cy="9964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600" b="1" dirty="0" err="1" smtClean="0">
                <a:solidFill>
                  <a:schemeClr val="bg1"/>
                </a:solidFill>
                <a:cs typeface="Verdana"/>
              </a:rPr>
              <a:t>Third</a:t>
            </a:r>
            <a:r>
              <a:rPr lang="es-ES" sz="1600" b="1" dirty="0" smtClean="0">
                <a:solidFill>
                  <a:schemeClr val="bg1"/>
                </a:solidFill>
                <a:cs typeface="Verdana"/>
              </a:rPr>
              <a:t> </a:t>
            </a:r>
            <a:r>
              <a:rPr lang="es-ES" sz="1600" b="1" dirty="0" err="1" smtClean="0">
                <a:solidFill>
                  <a:schemeClr val="bg1"/>
                </a:solidFill>
                <a:cs typeface="Verdana"/>
              </a:rPr>
              <a:t>Countries</a:t>
            </a:r>
            <a:r>
              <a:rPr lang="es-ES" sz="1600" b="1" dirty="0" smtClean="0">
                <a:solidFill>
                  <a:schemeClr val="bg1"/>
                </a:solidFill>
                <a:cs typeface="Verdana"/>
              </a:rPr>
              <a:t>: </a:t>
            </a:r>
            <a:r>
              <a:rPr lang="es-ES" sz="1600" b="1" dirty="0" err="1" smtClean="0">
                <a:solidFill>
                  <a:schemeClr val="bg1"/>
                </a:solidFill>
                <a:cs typeface="Verdana"/>
              </a:rPr>
              <a:t>Not</a:t>
            </a:r>
            <a:r>
              <a:rPr lang="es-ES" sz="1600" b="1" dirty="0" smtClean="0">
                <a:solidFill>
                  <a:schemeClr val="bg1"/>
                </a:solidFill>
                <a:cs typeface="Verdana"/>
              </a:rPr>
              <a:t> MS / </a:t>
            </a:r>
            <a:r>
              <a:rPr lang="es-ES" sz="1600" b="1" dirty="0" err="1" smtClean="0">
                <a:solidFill>
                  <a:schemeClr val="bg1"/>
                </a:solidFill>
                <a:cs typeface="Verdana"/>
              </a:rPr>
              <a:t>Not</a:t>
            </a:r>
            <a:r>
              <a:rPr lang="es-ES" sz="1600" b="1" dirty="0" smtClean="0">
                <a:solidFill>
                  <a:schemeClr val="bg1"/>
                </a:solidFill>
                <a:cs typeface="Verdana"/>
              </a:rPr>
              <a:t> AC</a:t>
            </a:r>
            <a:endParaRPr lang="es-ES" sz="1600" dirty="0"/>
          </a:p>
        </p:txBody>
      </p:sp>
      <p:sp>
        <p:nvSpPr>
          <p:cNvPr id="5" name="4 Rectángulo"/>
          <p:cNvSpPr/>
          <p:nvPr/>
        </p:nvSpPr>
        <p:spPr>
          <a:xfrm>
            <a:off x="3917117" y="4686088"/>
            <a:ext cx="5342214" cy="1323439"/>
          </a:xfrm>
          <a:prstGeom prst="rect">
            <a:avLst/>
          </a:prstGeom>
        </p:spPr>
        <p:txBody>
          <a:bodyPr wrap="square">
            <a:spAutoFit/>
          </a:bodyPr>
          <a:lstStyle/>
          <a:p>
            <a:pPr algn="just"/>
            <a:endParaRPr lang="es-ES" dirty="0">
              <a:solidFill>
                <a:schemeClr val="tx2"/>
              </a:solidFill>
              <a:cs typeface="Verdana"/>
            </a:endParaRPr>
          </a:p>
          <a:p>
            <a:pPr algn="just"/>
            <a:r>
              <a:rPr lang="es-ES" sz="1600" b="1" dirty="0" smtClean="0">
                <a:solidFill>
                  <a:schemeClr val="accent3"/>
                </a:solidFill>
                <a:cs typeface="Verdana"/>
              </a:rPr>
              <a:t>A. </a:t>
            </a:r>
            <a:r>
              <a:rPr lang="es-ES" sz="1600" dirty="0" err="1" smtClean="0">
                <a:solidFill>
                  <a:schemeClr val="tx2"/>
                </a:solidFill>
                <a:cs typeface="Verdana"/>
              </a:rPr>
              <a:t>Eligible</a:t>
            </a:r>
            <a:r>
              <a:rPr lang="es-ES" sz="1600" dirty="0" smtClean="0">
                <a:solidFill>
                  <a:schemeClr val="tx2"/>
                </a:solidFill>
                <a:cs typeface="Verdana"/>
              </a:rPr>
              <a:t> </a:t>
            </a:r>
            <a:r>
              <a:rPr lang="es-ES" sz="1600" dirty="0">
                <a:solidFill>
                  <a:schemeClr val="tx2"/>
                </a:solidFill>
                <a:cs typeface="Verdana"/>
              </a:rPr>
              <a:t>to </a:t>
            </a:r>
            <a:r>
              <a:rPr lang="es-ES" sz="1600" dirty="0" err="1">
                <a:solidFill>
                  <a:schemeClr val="tx2"/>
                </a:solidFill>
                <a:cs typeface="Verdana"/>
              </a:rPr>
              <a:t>receive</a:t>
            </a:r>
            <a:r>
              <a:rPr lang="es-ES" sz="1600" dirty="0">
                <a:solidFill>
                  <a:schemeClr val="tx2"/>
                </a:solidFill>
                <a:cs typeface="Verdana"/>
              </a:rPr>
              <a:t> </a:t>
            </a:r>
            <a:r>
              <a:rPr lang="es-ES" sz="1600" dirty="0" err="1">
                <a:solidFill>
                  <a:schemeClr val="tx2"/>
                </a:solidFill>
                <a:cs typeface="Verdana"/>
              </a:rPr>
              <a:t>funding</a:t>
            </a:r>
            <a:r>
              <a:rPr lang="es-ES" sz="1600" dirty="0">
                <a:solidFill>
                  <a:schemeClr val="tx2"/>
                </a:solidFill>
                <a:cs typeface="Verdana"/>
              </a:rPr>
              <a:t>: </a:t>
            </a:r>
            <a:r>
              <a:rPr lang="es-ES" sz="1600" dirty="0" err="1" smtClean="0">
                <a:solidFill>
                  <a:schemeClr val="tx2"/>
                </a:solidFill>
                <a:cs typeface="Verdana"/>
              </a:rPr>
              <a:t>established</a:t>
            </a:r>
            <a:r>
              <a:rPr lang="es-ES" sz="1600" dirty="0" smtClean="0">
                <a:solidFill>
                  <a:schemeClr val="tx2"/>
                </a:solidFill>
                <a:cs typeface="Verdana"/>
              </a:rPr>
              <a:t> </a:t>
            </a:r>
            <a:r>
              <a:rPr lang="es-ES" sz="1600" dirty="0">
                <a:solidFill>
                  <a:schemeClr val="tx2"/>
                </a:solidFill>
                <a:cs typeface="Verdana"/>
              </a:rPr>
              <a:t>in </a:t>
            </a:r>
            <a:r>
              <a:rPr lang="es-ES" sz="1600" dirty="0" err="1">
                <a:solidFill>
                  <a:schemeClr val="tx2"/>
                </a:solidFill>
                <a:cs typeface="Verdana"/>
              </a:rPr>
              <a:t>Annex</a:t>
            </a:r>
            <a:r>
              <a:rPr lang="es-ES" sz="1600" dirty="0">
                <a:solidFill>
                  <a:schemeClr val="tx2"/>
                </a:solidFill>
                <a:cs typeface="Verdana"/>
              </a:rPr>
              <a:t> A </a:t>
            </a:r>
            <a:r>
              <a:rPr lang="es-ES" sz="1600" dirty="0" smtClean="0">
                <a:solidFill>
                  <a:schemeClr val="tx2"/>
                </a:solidFill>
                <a:cs typeface="Verdana"/>
              </a:rPr>
              <a:t>WP</a:t>
            </a:r>
            <a:endParaRPr lang="es-ES" sz="1600" dirty="0">
              <a:solidFill>
                <a:schemeClr val="tx2"/>
              </a:solidFill>
              <a:cs typeface="Verdana"/>
            </a:endParaRPr>
          </a:p>
          <a:p>
            <a:pPr algn="just"/>
            <a:r>
              <a:rPr lang="es-ES" sz="1600" b="1" dirty="0" smtClean="0">
                <a:solidFill>
                  <a:schemeClr val="accent2"/>
                </a:solidFill>
                <a:cs typeface="Verdana"/>
              </a:rPr>
              <a:t>B. </a:t>
            </a:r>
            <a:r>
              <a:rPr lang="es-ES" sz="1600" dirty="0" err="1" smtClean="0">
                <a:solidFill>
                  <a:schemeClr val="tx2"/>
                </a:solidFill>
                <a:cs typeface="Verdana"/>
              </a:rPr>
              <a:t>Countries</a:t>
            </a:r>
            <a:r>
              <a:rPr lang="es-ES" sz="1600" dirty="0" smtClean="0">
                <a:solidFill>
                  <a:schemeClr val="tx2"/>
                </a:solidFill>
                <a:cs typeface="Verdana"/>
              </a:rPr>
              <a:t> </a:t>
            </a:r>
            <a:r>
              <a:rPr lang="es-ES" sz="1600" dirty="0" err="1">
                <a:solidFill>
                  <a:schemeClr val="tx2"/>
                </a:solidFill>
                <a:cs typeface="Verdana"/>
              </a:rPr>
              <a:t>not</a:t>
            </a:r>
            <a:r>
              <a:rPr lang="es-ES" sz="1600" dirty="0">
                <a:solidFill>
                  <a:schemeClr val="tx2"/>
                </a:solidFill>
                <a:cs typeface="Verdana"/>
              </a:rPr>
              <a:t> </a:t>
            </a:r>
            <a:r>
              <a:rPr lang="es-ES" sz="1600" dirty="0" err="1">
                <a:solidFill>
                  <a:schemeClr val="tx2"/>
                </a:solidFill>
                <a:cs typeface="Verdana"/>
              </a:rPr>
              <a:t>eligible</a:t>
            </a:r>
            <a:r>
              <a:rPr lang="es-ES" sz="1600" dirty="0">
                <a:solidFill>
                  <a:schemeClr val="tx2"/>
                </a:solidFill>
                <a:cs typeface="Verdana"/>
              </a:rPr>
              <a:t> </a:t>
            </a:r>
            <a:r>
              <a:rPr lang="es-ES" sz="1600" dirty="0" err="1">
                <a:solidFill>
                  <a:schemeClr val="tx2"/>
                </a:solidFill>
                <a:cs typeface="Verdana"/>
              </a:rPr>
              <a:t>for</a:t>
            </a:r>
            <a:r>
              <a:rPr lang="es-ES" sz="1600" dirty="0">
                <a:solidFill>
                  <a:schemeClr val="tx2"/>
                </a:solidFill>
                <a:cs typeface="Verdana"/>
              </a:rPr>
              <a:t> EU </a:t>
            </a:r>
            <a:r>
              <a:rPr lang="es-ES" sz="1600" dirty="0" err="1" smtClean="0">
                <a:solidFill>
                  <a:schemeClr val="tx2"/>
                </a:solidFill>
                <a:cs typeface="Verdana"/>
              </a:rPr>
              <a:t>funding</a:t>
            </a:r>
            <a:endParaRPr lang="es-ES" sz="1600" dirty="0" smtClean="0">
              <a:solidFill>
                <a:schemeClr val="tx2"/>
              </a:solidFill>
              <a:cs typeface="Verdana"/>
            </a:endParaRPr>
          </a:p>
          <a:p>
            <a:pPr algn="just"/>
            <a:r>
              <a:rPr lang="es-ES" sz="1600" dirty="0" err="1" smtClean="0">
                <a:solidFill>
                  <a:schemeClr val="tx2"/>
                </a:solidFill>
                <a:cs typeface="Verdana"/>
              </a:rPr>
              <a:t>Participation</a:t>
            </a:r>
            <a:r>
              <a:rPr lang="es-ES" sz="1600" dirty="0" smtClean="0">
                <a:solidFill>
                  <a:schemeClr val="tx2"/>
                </a:solidFill>
                <a:cs typeface="Verdana"/>
              </a:rPr>
              <a:t> </a:t>
            </a:r>
            <a:r>
              <a:rPr lang="es-ES" sz="1600" dirty="0" err="1" smtClean="0">
                <a:solidFill>
                  <a:schemeClr val="tx2"/>
                </a:solidFill>
                <a:cs typeface="Verdana"/>
              </a:rPr>
              <a:t>varies</a:t>
            </a:r>
            <a:r>
              <a:rPr lang="es-ES" sz="1600" dirty="0" smtClean="0">
                <a:solidFill>
                  <a:schemeClr val="tx2"/>
                </a:solidFill>
                <a:cs typeface="Verdana"/>
              </a:rPr>
              <a:t> </a:t>
            </a:r>
            <a:r>
              <a:rPr lang="es-ES" sz="1600" dirty="0" err="1" smtClean="0">
                <a:solidFill>
                  <a:schemeClr val="tx2"/>
                </a:solidFill>
                <a:cs typeface="Verdana"/>
              </a:rPr>
              <a:t>depending</a:t>
            </a:r>
            <a:r>
              <a:rPr lang="es-ES" sz="1600" dirty="0" smtClean="0">
                <a:solidFill>
                  <a:schemeClr val="tx2"/>
                </a:solidFill>
                <a:cs typeface="Verdana"/>
              </a:rPr>
              <a:t> </a:t>
            </a:r>
            <a:r>
              <a:rPr lang="es-ES" sz="1600" dirty="0" err="1" smtClean="0">
                <a:solidFill>
                  <a:schemeClr val="tx2"/>
                </a:solidFill>
                <a:cs typeface="Verdana"/>
              </a:rPr>
              <a:t>on</a:t>
            </a:r>
            <a:r>
              <a:rPr lang="es-ES" sz="1600" dirty="0" smtClean="0">
                <a:solidFill>
                  <a:schemeClr val="tx2"/>
                </a:solidFill>
                <a:cs typeface="Verdana"/>
              </a:rPr>
              <a:t> MSCA </a:t>
            </a:r>
            <a:r>
              <a:rPr lang="es-ES" sz="1600" dirty="0" err="1" smtClean="0">
                <a:solidFill>
                  <a:schemeClr val="tx2"/>
                </a:solidFill>
                <a:cs typeface="Verdana"/>
              </a:rPr>
              <a:t>Modes</a:t>
            </a:r>
            <a:endParaRPr lang="es-ES" sz="1600" dirty="0" smtClean="0">
              <a:solidFill>
                <a:schemeClr val="tx2"/>
              </a:solidFill>
              <a:cs typeface="Verdana"/>
            </a:endParaRPr>
          </a:p>
          <a:p>
            <a:pPr algn="just"/>
            <a:endParaRPr lang="es-ES" sz="1400" dirty="0" smtClean="0">
              <a:solidFill>
                <a:schemeClr val="tx2"/>
              </a:solidFill>
              <a:cs typeface="Verdana"/>
            </a:endParaRPr>
          </a:p>
        </p:txBody>
      </p:sp>
      <p:sp>
        <p:nvSpPr>
          <p:cNvPr id="23" name="22 Cerrar corchete"/>
          <p:cNvSpPr/>
          <p:nvPr/>
        </p:nvSpPr>
        <p:spPr>
          <a:xfrm>
            <a:off x="3671044" y="2398226"/>
            <a:ext cx="70297" cy="177170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1" name="6 Marcador de número de diapositiva"/>
          <p:cNvSpPr>
            <a:spLocks noGrp="1"/>
          </p:cNvSpPr>
          <p:nvPr>
            <p:ph type="sldNum" sz="quarter" idx="12"/>
          </p:nvPr>
        </p:nvSpPr>
        <p:spPr>
          <a:xfrm>
            <a:off x="7020272" y="6490982"/>
            <a:ext cx="2133600" cy="365125"/>
          </a:xfrm>
        </p:spPr>
        <p:txBody>
          <a:bodyPr/>
          <a:lstStyle/>
          <a:p>
            <a:fld id="{132FADFE-3B8F-471C-ABF0-DBC7717ECBBC}" type="slidenum">
              <a:rPr lang="es-ES" smtClean="0"/>
              <a:pPr/>
              <a:t>19</a:t>
            </a:fld>
            <a:endParaRPr lang="es-ES" dirty="0"/>
          </a:p>
        </p:txBody>
      </p:sp>
      <p:sp>
        <p:nvSpPr>
          <p:cNvPr id="22" name="21 Cerrar corchete"/>
          <p:cNvSpPr/>
          <p:nvPr/>
        </p:nvSpPr>
        <p:spPr>
          <a:xfrm>
            <a:off x="3707830" y="5077881"/>
            <a:ext cx="70297" cy="54632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6" name="5 Rectángulo"/>
          <p:cNvSpPr/>
          <p:nvPr/>
        </p:nvSpPr>
        <p:spPr>
          <a:xfrm>
            <a:off x="1043608" y="797803"/>
            <a:ext cx="7704856" cy="830997"/>
          </a:xfrm>
          <a:prstGeom prst="rect">
            <a:avLst/>
          </a:prstGeom>
        </p:spPr>
        <p:txBody>
          <a:bodyPr wrap="square">
            <a:spAutoFit/>
          </a:bodyPr>
          <a:lstStyle/>
          <a:p>
            <a:pPr algn="ctr">
              <a:spcAft>
                <a:spcPts val="600"/>
              </a:spcAft>
              <a:buClr>
                <a:srgbClr val="002060"/>
              </a:buClr>
              <a:defRPr/>
            </a:pPr>
            <a:r>
              <a:rPr lang="en-US" altLang="en-US" sz="2400" i="1" dirty="0">
                <a:ea typeface="Verdana" panose="020B0604030504040204" pitchFamily="34" charset="0"/>
                <a:cs typeface="Arial" panose="020B0604020202020204" pitchFamily="34" charset="0"/>
              </a:rPr>
              <a:t>Minimum 3 independent </a:t>
            </a:r>
            <a:r>
              <a:rPr lang="en-US" altLang="en-US" sz="2400" i="1" dirty="0" err="1">
                <a:ea typeface="Verdana" panose="020B0604030504040204" pitchFamily="34" charset="0"/>
                <a:cs typeface="Arial" panose="020B0604020202020204" pitchFamily="34" charset="0"/>
              </a:rPr>
              <a:t>organisations</a:t>
            </a:r>
            <a:r>
              <a:rPr lang="en-US" altLang="en-US" sz="2400" i="1" dirty="0">
                <a:ea typeface="Verdana" panose="020B0604030504040204" pitchFamily="34" charset="0"/>
                <a:cs typeface="Arial" panose="020B0604020202020204" pitchFamily="34" charset="0"/>
              </a:rPr>
              <a:t> from 3 different countries; 2 of which MS/AC</a:t>
            </a:r>
          </a:p>
        </p:txBody>
      </p:sp>
    </p:spTree>
    <p:extLst>
      <p:ext uri="{BB962C8B-B14F-4D97-AF65-F5344CB8AC3E}">
        <p14:creationId xmlns:p14="http://schemas.microsoft.com/office/powerpoint/2010/main" val="253779064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smtClean="0">
                <a:solidFill>
                  <a:schemeClr val="accent2">
                    <a:lumMod val="75000"/>
                  </a:schemeClr>
                </a:solidFill>
                <a:latin typeface="+mj-lt"/>
                <a:ea typeface="Verdana" pitchFamily="34" charset="0"/>
                <a:cs typeface="Verdana" pitchFamily="34" charset="0"/>
              </a:rPr>
              <a:t>CONTENT</a:t>
            </a:r>
            <a:endParaRPr lang="es-ES" sz="3200" b="1" dirty="0">
              <a:solidFill>
                <a:schemeClr val="accent2">
                  <a:lumMod val="75000"/>
                </a:schemeClr>
              </a:solidFill>
              <a:latin typeface="+mj-lt"/>
              <a:ea typeface="Verdana" pitchFamily="34" charset="0"/>
              <a:cs typeface="Verdana" pitchFamily="34" charset="0"/>
            </a:endParaRPr>
          </a:p>
        </p:txBody>
      </p:sp>
      <p:sp>
        <p:nvSpPr>
          <p:cNvPr id="5" name="4 Marcador de contenido"/>
          <p:cNvSpPr>
            <a:spLocks noGrp="1"/>
          </p:cNvSpPr>
          <p:nvPr>
            <p:ph sz="quarter" idx="1"/>
          </p:nvPr>
        </p:nvSpPr>
        <p:spPr>
          <a:xfrm>
            <a:off x="251520" y="1887088"/>
            <a:ext cx="8503920" cy="4782272"/>
          </a:xfrm>
        </p:spPr>
        <p:txBody>
          <a:bodyPr>
            <a:noAutofit/>
          </a:bodyPr>
          <a:lstStyle/>
          <a:p>
            <a:pPr marL="400050" indent="-400050">
              <a:buAutoNum type="romanUcPeriod"/>
            </a:pPr>
            <a:r>
              <a:rPr lang="es-ES" sz="2000" b="1" dirty="0" smtClean="0">
                <a:ea typeface="Verdana" pitchFamily="34" charset="0"/>
                <a:cs typeface="Verdana" pitchFamily="34" charset="0"/>
              </a:rPr>
              <a:t>H2020 </a:t>
            </a:r>
            <a:r>
              <a:rPr lang="es-ES" sz="2000" b="1" dirty="0" err="1" smtClean="0">
                <a:ea typeface="Verdana" pitchFamily="34" charset="0"/>
                <a:cs typeface="Verdana" pitchFamily="34" charset="0"/>
              </a:rPr>
              <a:t>Support</a:t>
            </a:r>
            <a:r>
              <a:rPr lang="es-ES" sz="2000" b="1" dirty="0" smtClean="0">
                <a:ea typeface="Verdana" pitchFamily="34" charset="0"/>
                <a:cs typeface="Verdana" pitchFamily="34" charset="0"/>
              </a:rPr>
              <a:t> in </a:t>
            </a:r>
            <a:r>
              <a:rPr lang="es-ES" sz="2000" b="1" dirty="0" err="1" smtClean="0">
                <a:ea typeface="Verdana" pitchFamily="34" charset="0"/>
                <a:cs typeface="Verdana" pitchFamily="34" charset="0"/>
              </a:rPr>
              <a:t>Spain</a:t>
            </a:r>
            <a:endParaRPr lang="es-ES" sz="2000" b="1" dirty="0" smtClean="0">
              <a:ea typeface="Verdana" pitchFamily="34" charset="0"/>
              <a:cs typeface="Verdana" pitchFamily="34" charset="0"/>
            </a:endParaRPr>
          </a:p>
          <a:p>
            <a:pPr marL="400050" indent="-400050">
              <a:buAutoNum type="romanUcPeriod"/>
            </a:pPr>
            <a:endParaRPr lang="es-ES" sz="2000" b="1" dirty="0">
              <a:ea typeface="Verdana" pitchFamily="34" charset="0"/>
              <a:cs typeface="Verdana" pitchFamily="34" charset="0"/>
            </a:endParaRPr>
          </a:p>
          <a:p>
            <a:pPr marL="400050" indent="-400050">
              <a:buAutoNum type="romanUcPeriod"/>
            </a:pPr>
            <a:r>
              <a:rPr lang="es-ES" sz="2000" b="1" dirty="0" smtClean="0">
                <a:ea typeface="Verdana" pitchFamily="34" charset="0"/>
                <a:cs typeface="Verdana" pitchFamily="34" charset="0"/>
              </a:rPr>
              <a:t>General </a:t>
            </a:r>
            <a:r>
              <a:rPr lang="es-ES" sz="2000" b="1" dirty="0" err="1" smtClean="0">
                <a:ea typeface="Verdana" pitchFamily="34" charset="0"/>
                <a:cs typeface="Verdana" pitchFamily="34" charset="0"/>
              </a:rPr>
              <a:t>aspects</a:t>
            </a:r>
            <a:r>
              <a:rPr lang="es-ES" sz="2000" b="1" dirty="0" smtClean="0">
                <a:ea typeface="Verdana" pitchFamily="34" charset="0"/>
                <a:cs typeface="Verdana" pitchFamily="34" charset="0"/>
              </a:rPr>
              <a:t> of Marie </a:t>
            </a:r>
            <a:r>
              <a:rPr lang="es-ES" sz="2000" b="1" dirty="0" err="1" smtClean="0">
                <a:ea typeface="Verdana" pitchFamily="34" charset="0"/>
                <a:cs typeface="Verdana" pitchFamily="34" charset="0"/>
              </a:rPr>
              <a:t>Sklodowska</a:t>
            </a:r>
            <a:r>
              <a:rPr lang="es-ES" sz="2000" b="1" dirty="0" smtClean="0">
                <a:ea typeface="Verdana" pitchFamily="34" charset="0"/>
                <a:cs typeface="Verdana" pitchFamily="34" charset="0"/>
              </a:rPr>
              <a:t>-Curie </a:t>
            </a:r>
            <a:r>
              <a:rPr lang="es-ES" sz="2000" b="1" dirty="0" err="1" smtClean="0">
                <a:ea typeface="Verdana" pitchFamily="34" charset="0"/>
                <a:cs typeface="Verdana" pitchFamily="34" charset="0"/>
              </a:rPr>
              <a:t>Actions</a:t>
            </a:r>
            <a:r>
              <a:rPr lang="es-ES" sz="2000" b="1" dirty="0" smtClean="0">
                <a:ea typeface="Verdana" pitchFamily="34" charset="0"/>
                <a:cs typeface="Verdana" pitchFamily="34" charset="0"/>
              </a:rPr>
              <a:t> (MSCA)</a:t>
            </a:r>
          </a:p>
          <a:p>
            <a:pPr marL="457200" lvl="1" indent="0">
              <a:buNone/>
            </a:pPr>
            <a:endParaRPr lang="es-ES" sz="2000" dirty="0" smtClean="0">
              <a:ea typeface="Verdana" pitchFamily="34" charset="0"/>
              <a:cs typeface="Verdana" pitchFamily="34" charset="0"/>
            </a:endParaRPr>
          </a:p>
          <a:p>
            <a:pPr marL="571500" indent="-571500">
              <a:buFont typeface="+mj-lt"/>
              <a:buAutoNum type="romanUcPeriod"/>
            </a:pPr>
            <a:r>
              <a:rPr lang="es-ES" sz="2000" b="1" dirty="0" smtClean="0">
                <a:ea typeface="Verdana" pitchFamily="34" charset="0"/>
                <a:cs typeface="Verdana" pitchFamily="34" charset="0"/>
              </a:rPr>
              <a:t>MSCA RISE</a:t>
            </a:r>
          </a:p>
          <a:p>
            <a:pPr marL="571500" indent="-571500">
              <a:buFont typeface="+mj-lt"/>
              <a:buAutoNum type="romanUcPeriod"/>
            </a:pPr>
            <a:endParaRPr lang="es-ES" sz="2000" b="1" dirty="0" smtClean="0">
              <a:ea typeface="Verdana" pitchFamily="34" charset="0"/>
              <a:cs typeface="Verdana" pitchFamily="34" charset="0"/>
            </a:endParaRPr>
          </a:p>
          <a:p>
            <a:pPr marL="571500" indent="-571500">
              <a:buFont typeface="+mj-lt"/>
              <a:buAutoNum type="romanUcPeriod"/>
            </a:pPr>
            <a:endParaRPr lang="es-ES" sz="2000" b="1" dirty="0" smtClean="0">
              <a:ea typeface="Verdana" pitchFamily="34" charset="0"/>
              <a:cs typeface="Verdana" pitchFamily="34" charset="0"/>
            </a:endParaRPr>
          </a:p>
        </p:txBody>
      </p:sp>
      <p:sp>
        <p:nvSpPr>
          <p:cNvPr id="7" name="6 Marcador de número de diapositiva"/>
          <p:cNvSpPr>
            <a:spLocks noGrp="1"/>
          </p:cNvSpPr>
          <p:nvPr>
            <p:ph type="sldNum" sz="quarter" idx="12"/>
          </p:nvPr>
        </p:nvSpPr>
        <p:spPr>
          <a:xfrm>
            <a:off x="7020272" y="6490982"/>
            <a:ext cx="2133600" cy="365125"/>
          </a:xfrm>
        </p:spPr>
        <p:txBody>
          <a:bodyPr/>
          <a:lstStyle/>
          <a:p>
            <a:fld id="{132FADFE-3B8F-471C-ABF0-DBC7717ECBBC}" type="slidenum">
              <a:rPr lang="es-ES" smtClean="0"/>
              <a:pPr/>
              <a:t>2</a:t>
            </a:fld>
            <a:endParaRPr lang="es-ES" dirty="0"/>
          </a:p>
        </p:txBody>
      </p:sp>
      <p:pic>
        <p:nvPicPr>
          <p:cNvPr id="8" name="Picture 2" descr="Resultado de imagen de MSCA SILHOUETTE"/>
          <p:cNvPicPr>
            <a:picLocks noChangeAspect="1" noChangeArrowheads="1"/>
          </p:cNvPicPr>
          <p:nvPr/>
        </p:nvPicPr>
        <p:blipFill rotWithShape="1">
          <a:blip r:embed="rId3">
            <a:extLst>
              <a:ext uri="{28A0092B-C50C-407E-A947-70E740481C1C}">
                <a14:useLocalDpi xmlns:a14="http://schemas.microsoft.com/office/drawing/2010/main" val="0"/>
              </a:ext>
            </a:extLst>
          </a:blip>
          <a:srcRect l="27229" r="24721"/>
          <a:stretch/>
        </p:blipFill>
        <p:spPr bwMode="auto">
          <a:xfrm>
            <a:off x="6983760" y="116632"/>
            <a:ext cx="2160240" cy="25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285225"/>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5982" y="2819424"/>
            <a:ext cx="8229600" cy="341788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357188" lvl="2" indent="-357188" defTabSz="449263">
              <a:spcBef>
                <a:spcPts val="600"/>
              </a:spcBef>
              <a:spcAft>
                <a:spcPts val="600"/>
              </a:spcAft>
              <a:buClr>
                <a:srgbClr val="000000"/>
              </a:buClr>
              <a:buSzPct val="100000"/>
              <a:buFont typeface="Wingdings" pitchFamily="2" charset="2"/>
              <a:buChar char="Ø"/>
            </a:pPr>
            <a:endParaRPr lang="en-GB" sz="1600" kern="0" dirty="0" smtClean="0">
              <a:latin typeface="Verdana"/>
              <a:ea typeface="MS Gothic"/>
            </a:endParaRPr>
          </a:p>
        </p:txBody>
      </p:sp>
      <p:sp>
        <p:nvSpPr>
          <p:cNvPr id="11" name="Content Placeholder 2"/>
          <p:cNvSpPr txBox="1">
            <a:spLocks/>
          </p:cNvSpPr>
          <p:nvPr/>
        </p:nvSpPr>
        <p:spPr>
          <a:xfrm>
            <a:off x="182977" y="1987759"/>
            <a:ext cx="8772036" cy="3417888"/>
          </a:xfrm>
          <a:prstGeom prst="rect">
            <a:avLst/>
          </a:prstGeom>
        </p:spPr>
        <p:txBody>
          <a:bodyPr>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1800" dirty="0"/>
              <a:t>Legal entities established in the following countries and territories will be eligible to receive funding through Horizon 2020 grants: </a:t>
            </a:r>
            <a:endParaRPr lang="en-GB" sz="18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2" name="1 Rectángulo"/>
          <p:cNvSpPr/>
          <p:nvPr/>
        </p:nvSpPr>
        <p:spPr>
          <a:xfrm>
            <a:off x="205101" y="2237472"/>
            <a:ext cx="322524" cy="723275"/>
          </a:xfrm>
          <a:prstGeom prst="rect">
            <a:avLst/>
          </a:prstGeom>
        </p:spPr>
        <p:txBody>
          <a:bodyPr wrap="none">
            <a:spAutoFit/>
          </a:bodyPr>
          <a:lstStyle/>
          <a:p>
            <a:pPr defTabSz="449263">
              <a:spcBef>
                <a:spcPts val="600"/>
              </a:spcBef>
              <a:buClr>
                <a:srgbClr val="000000"/>
              </a:buClr>
              <a:buSzPct val="100000"/>
              <a:buFont typeface="Courier New" panose="02070309020205020404" pitchFamily="49" charset="0"/>
              <a:buChar char="o"/>
            </a:pPr>
            <a:endParaRPr lang="fr-BE"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a:p>
            <a:pPr defTabSz="449263">
              <a:spcBef>
                <a:spcPts val="600"/>
              </a:spcBef>
              <a:buClr>
                <a:srgbClr val="000000"/>
              </a:buClr>
              <a:buSzPct val="100000"/>
              <a:buFont typeface="Courier New" panose="02070309020205020404" pitchFamily="49" charset="0"/>
              <a:buChar char="o"/>
            </a:pPr>
            <a:endParaRPr lang="en-GB"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1 Título"/>
          <p:cNvSpPr>
            <a:spLocks noGrp="1"/>
          </p:cNvSpPr>
          <p:nvPr>
            <p:ph type="ctrTitle"/>
          </p:nvPr>
        </p:nvSpPr>
        <p:spPr>
          <a:xfrm>
            <a:off x="0" y="-175869"/>
            <a:ext cx="7772400" cy="1470025"/>
          </a:xfrm>
        </p:spPr>
        <p:txBody>
          <a:bodyPr>
            <a:normAutofit/>
          </a:bodyPr>
          <a:lstStyle/>
          <a:p>
            <a:pPr algn="l"/>
            <a:r>
              <a:rPr lang="es-ES" b="0" dirty="0" smtClean="0">
                <a:solidFill>
                  <a:srgbClr val="000000"/>
                </a:solidFill>
                <a:latin typeface="+mj-lt"/>
                <a:ea typeface="Verdana" pitchFamily="34" charset="0"/>
                <a:cs typeface="Verdana" pitchFamily="34" charset="0"/>
              </a:rPr>
              <a:t>III. </a:t>
            </a:r>
            <a:r>
              <a:rPr lang="es-ES" dirty="0" smtClean="0">
                <a:solidFill>
                  <a:srgbClr val="000000"/>
                </a:solidFill>
                <a:latin typeface="+mj-lt"/>
                <a:ea typeface="Verdana" pitchFamily="34" charset="0"/>
                <a:cs typeface="Verdana" pitchFamily="34" charset="0"/>
              </a:rPr>
              <a:t>RISE: </a:t>
            </a:r>
            <a:r>
              <a:rPr lang="es-ES" b="0" dirty="0" smtClean="0">
                <a:solidFill>
                  <a:srgbClr val="000000"/>
                </a:solidFill>
                <a:latin typeface="+mj-lt"/>
                <a:ea typeface="Verdana" pitchFamily="34" charset="0"/>
                <a:cs typeface="Verdana" pitchFamily="34" charset="0"/>
              </a:rPr>
              <a:t>Country </a:t>
            </a:r>
            <a:r>
              <a:rPr lang="es-ES" b="0" dirty="0" err="1" smtClean="0">
                <a:solidFill>
                  <a:srgbClr val="000000"/>
                </a:solidFill>
                <a:latin typeface="+mj-lt"/>
                <a:ea typeface="Verdana" pitchFamily="34" charset="0"/>
                <a:cs typeface="Verdana" pitchFamily="34" charset="0"/>
              </a:rPr>
              <a:t>participation</a:t>
            </a:r>
            <a:r>
              <a:rPr lang="es-ES" b="0" dirty="0" smtClean="0">
                <a:solidFill>
                  <a:srgbClr val="000000"/>
                </a:solidFill>
                <a:latin typeface="+mj-lt"/>
                <a:ea typeface="Verdana" pitchFamily="34" charset="0"/>
                <a:cs typeface="Verdana" pitchFamily="34" charset="0"/>
              </a:rPr>
              <a:t> </a:t>
            </a:r>
            <a:endParaRPr lang="es-ES" b="0" dirty="0">
              <a:solidFill>
                <a:srgbClr val="000000"/>
              </a:solidFill>
              <a:latin typeface="+mj-lt"/>
              <a:ea typeface="Verdana" pitchFamily="34" charset="0"/>
              <a:cs typeface="Verdana" pitchFamily="34" charset="0"/>
            </a:endParaRPr>
          </a:p>
        </p:txBody>
      </p:sp>
      <p:sp>
        <p:nvSpPr>
          <p:cNvPr id="21" name="6 Marcador de número de diapositiva"/>
          <p:cNvSpPr>
            <a:spLocks noGrp="1"/>
          </p:cNvSpPr>
          <p:nvPr>
            <p:ph type="sldNum" sz="quarter" idx="12"/>
          </p:nvPr>
        </p:nvSpPr>
        <p:spPr>
          <a:xfrm>
            <a:off x="7020272" y="6490982"/>
            <a:ext cx="2133600" cy="365125"/>
          </a:xfrm>
        </p:spPr>
        <p:txBody>
          <a:bodyPr/>
          <a:lstStyle/>
          <a:p>
            <a:fld id="{132FADFE-3B8F-471C-ABF0-DBC7717ECBBC}" type="slidenum">
              <a:rPr lang="es-ES" smtClean="0"/>
              <a:pPr/>
              <a:t>20</a:t>
            </a:fld>
            <a:endParaRPr lang="es-ES" dirty="0"/>
          </a:p>
        </p:txBody>
      </p:sp>
      <p:pic>
        <p:nvPicPr>
          <p:cNvPr id="24"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856" y="858372"/>
            <a:ext cx="2044912" cy="1022456"/>
          </a:xfrm>
          <a:prstGeom prst="rect">
            <a:avLst/>
          </a:prstGeom>
        </p:spPr>
      </p:pic>
      <p:sp>
        <p:nvSpPr>
          <p:cNvPr id="8" name="7 Rectángulo"/>
          <p:cNvSpPr/>
          <p:nvPr/>
        </p:nvSpPr>
        <p:spPr>
          <a:xfrm>
            <a:off x="2923504" y="1044025"/>
            <a:ext cx="6761064" cy="830997"/>
          </a:xfrm>
          <a:prstGeom prst="rect">
            <a:avLst/>
          </a:prstGeom>
        </p:spPr>
        <p:txBody>
          <a:bodyPr wrap="square">
            <a:spAutoFit/>
          </a:bodyPr>
          <a:lstStyle/>
          <a:p>
            <a:r>
              <a:rPr lang="es-ES" sz="1600" dirty="0">
                <a:hlinkClick r:id="rId4"/>
              </a:rPr>
              <a:t>https://</a:t>
            </a:r>
            <a:r>
              <a:rPr lang="es-ES" sz="1600" dirty="0" smtClean="0">
                <a:hlinkClick r:id="rId4"/>
              </a:rPr>
              <a:t>ec.europa.eu/research/participants/data/ref/h2020/other/wp/2018-2020/annexes/h2020-wp1820-annex-ga_en.pdf</a:t>
            </a:r>
            <a:endParaRPr lang="es-ES" sz="1600" dirty="0" smtClean="0"/>
          </a:p>
          <a:p>
            <a:endParaRPr lang="es-ES" sz="1600" dirty="0"/>
          </a:p>
        </p:txBody>
      </p:sp>
      <p:sp>
        <p:nvSpPr>
          <p:cNvPr id="10" name="9 CuadroTexto"/>
          <p:cNvSpPr txBox="1"/>
          <p:nvPr/>
        </p:nvSpPr>
        <p:spPr>
          <a:xfrm>
            <a:off x="1319713" y="1556792"/>
            <a:ext cx="6204615" cy="253916"/>
          </a:xfrm>
          <a:prstGeom prst="rect">
            <a:avLst/>
          </a:prstGeom>
          <a:noFill/>
        </p:spPr>
        <p:txBody>
          <a:bodyPr wrap="square" rtlCol="0">
            <a:spAutoFit/>
          </a:bodyPr>
          <a:lstStyle/>
          <a:p>
            <a:r>
              <a:rPr lang="es-ES" sz="1050" dirty="0" smtClean="0">
                <a:solidFill>
                  <a:schemeClr val="bg1"/>
                </a:solidFill>
              </a:rPr>
              <a:t>LIST OF ANNEXES</a:t>
            </a:r>
            <a:endParaRPr lang="es-ES" sz="1050" dirty="0">
              <a:solidFill>
                <a:schemeClr val="bg1"/>
              </a:solidFill>
            </a:endParaRPr>
          </a:p>
        </p:txBody>
      </p:sp>
      <p:sp>
        <p:nvSpPr>
          <p:cNvPr id="26" name="25 Rectángulo"/>
          <p:cNvSpPr/>
          <p:nvPr/>
        </p:nvSpPr>
        <p:spPr>
          <a:xfrm>
            <a:off x="527625" y="2727207"/>
            <a:ext cx="7932808" cy="3108543"/>
          </a:xfrm>
          <a:prstGeom prst="rect">
            <a:avLst/>
          </a:prstGeom>
        </p:spPr>
        <p:txBody>
          <a:bodyPr wrap="square">
            <a:spAutoFit/>
          </a:bodyPr>
          <a:lstStyle/>
          <a:p>
            <a:r>
              <a:rPr lang="es-ES" sz="1400" dirty="0" err="1"/>
              <a:t>Afghanistan</a:t>
            </a:r>
            <a:r>
              <a:rPr lang="es-ES" sz="1400" dirty="0"/>
              <a:t>, </a:t>
            </a:r>
            <a:r>
              <a:rPr lang="es-ES" sz="1400" dirty="0" err="1"/>
              <a:t>Algeria</a:t>
            </a:r>
            <a:r>
              <a:rPr lang="es-ES" sz="1400" dirty="0"/>
              <a:t>, American Samoa, Angola, </a:t>
            </a:r>
            <a:r>
              <a:rPr lang="es-ES" sz="1400" b="1" dirty="0"/>
              <a:t>Argentina</a:t>
            </a:r>
            <a:r>
              <a:rPr lang="es-ES" sz="1400" dirty="0"/>
              <a:t>, </a:t>
            </a:r>
            <a:r>
              <a:rPr lang="es-ES" sz="1400" dirty="0" err="1"/>
              <a:t>Azerbaijan</a:t>
            </a:r>
            <a:r>
              <a:rPr lang="es-ES" sz="1400" dirty="0"/>
              <a:t>, Bangladesh, </a:t>
            </a:r>
            <a:r>
              <a:rPr lang="es-ES" sz="1400" dirty="0" err="1"/>
              <a:t>Belarus</a:t>
            </a:r>
            <a:r>
              <a:rPr lang="es-ES" sz="1400" dirty="0"/>
              <a:t>, </a:t>
            </a:r>
            <a:r>
              <a:rPr lang="es-ES" sz="1400" b="1" dirty="0" err="1"/>
              <a:t>Belize</a:t>
            </a:r>
            <a:r>
              <a:rPr lang="es-ES" sz="1400" dirty="0"/>
              <a:t>, </a:t>
            </a:r>
            <a:r>
              <a:rPr lang="es-ES" sz="1400" dirty="0" err="1"/>
              <a:t>Benin</a:t>
            </a:r>
            <a:r>
              <a:rPr lang="es-ES" sz="1400" dirty="0"/>
              <a:t>, </a:t>
            </a:r>
            <a:r>
              <a:rPr lang="es-ES" sz="1400" dirty="0" err="1"/>
              <a:t>Bhutan</a:t>
            </a:r>
            <a:r>
              <a:rPr lang="es-ES" sz="1400" dirty="0"/>
              <a:t>, </a:t>
            </a:r>
            <a:r>
              <a:rPr lang="es-ES" sz="1400" b="1" dirty="0"/>
              <a:t>Bolivia</a:t>
            </a:r>
            <a:r>
              <a:rPr lang="es-ES" sz="1400" dirty="0"/>
              <a:t>, </a:t>
            </a:r>
            <a:r>
              <a:rPr lang="es-ES" sz="1400" dirty="0" err="1"/>
              <a:t>Botswana</a:t>
            </a:r>
            <a:r>
              <a:rPr lang="es-ES" sz="1400" dirty="0"/>
              <a:t>, Burkina Faso, Burundi, </a:t>
            </a:r>
            <a:r>
              <a:rPr lang="es-ES" sz="1400" dirty="0" err="1"/>
              <a:t>Cambodia</a:t>
            </a:r>
            <a:r>
              <a:rPr lang="es-ES" sz="1400" dirty="0"/>
              <a:t>, </a:t>
            </a:r>
            <a:r>
              <a:rPr lang="es-ES" sz="1400" dirty="0" err="1"/>
              <a:t>Cameroon</a:t>
            </a:r>
            <a:r>
              <a:rPr lang="es-ES" sz="1400" dirty="0"/>
              <a:t>, Cape Verde, Central </a:t>
            </a:r>
            <a:r>
              <a:rPr lang="es-ES" sz="1400" dirty="0" err="1"/>
              <a:t>African</a:t>
            </a:r>
            <a:r>
              <a:rPr lang="es-ES" sz="1400" dirty="0"/>
              <a:t> </a:t>
            </a:r>
            <a:r>
              <a:rPr lang="es-ES" sz="1400" dirty="0" err="1"/>
              <a:t>Republic</a:t>
            </a:r>
            <a:r>
              <a:rPr lang="es-ES" sz="1400" dirty="0"/>
              <a:t>, Chad, </a:t>
            </a:r>
            <a:r>
              <a:rPr lang="es-ES" sz="1400" b="1" dirty="0"/>
              <a:t>Chile, Colombia</a:t>
            </a:r>
            <a:r>
              <a:rPr lang="es-ES" sz="1400" dirty="0"/>
              <a:t>, </a:t>
            </a:r>
            <a:r>
              <a:rPr lang="es-ES" sz="1400" dirty="0" err="1"/>
              <a:t>Comoros</a:t>
            </a:r>
            <a:r>
              <a:rPr lang="es-ES" sz="1400" dirty="0"/>
              <a:t>, Congo (</a:t>
            </a:r>
            <a:r>
              <a:rPr lang="es-ES" sz="1400" dirty="0" err="1"/>
              <a:t>Democratic</a:t>
            </a:r>
            <a:r>
              <a:rPr lang="es-ES" sz="1400" dirty="0"/>
              <a:t> </a:t>
            </a:r>
            <a:r>
              <a:rPr lang="es-ES" sz="1400" dirty="0" err="1"/>
              <a:t>People’s</a:t>
            </a:r>
            <a:r>
              <a:rPr lang="es-ES" sz="1400" dirty="0"/>
              <a:t> </a:t>
            </a:r>
            <a:r>
              <a:rPr lang="es-ES" sz="1400" dirty="0" err="1"/>
              <a:t>Republic</a:t>
            </a:r>
            <a:r>
              <a:rPr lang="es-ES" sz="1400" dirty="0"/>
              <a:t>), Congo (</a:t>
            </a:r>
            <a:r>
              <a:rPr lang="es-ES" sz="1400" dirty="0" err="1"/>
              <a:t>Republic</a:t>
            </a:r>
            <a:r>
              <a:rPr lang="es-ES" sz="1400" dirty="0"/>
              <a:t>), </a:t>
            </a:r>
            <a:r>
              <a:rPr lang="es-ES" sz="1400" b="1" dirty="0"/>
              <a:t>Costa Rica</a:t>
            </a:r>
            <a:r>
              <a:rPr lang="es-ES" sz="1400" dirty="0"/>
              <a:t>, </a:t>
            </a:r>
            <a:r>
              <a:rPr lang="es-ES" sz="1400" dirty="0" err="1"/>
              <a:t>Côte</a:t>
            </a:r>
            <a:r>
              <a:rPr lang="es-ES" sz="1400" dirty="0"/>
              <a:t> </a:t>
            </a:r>
            <a:r>
              <a:rPr lang="es-ES" sz="1400" dirty="0" err="1"/>
              <a:t>d’Ivoire</a:t>
            </a:r>
            <a:r>
              <a:rPr lang="es-ES" sz="1400" dirty="0"/>
              <a:t>, </a:t>
            </a:r>
            <a:r>
              <a:rPr lang="es-ES" sz="1400" b="1" dirty="0"/>
              <a:t>Cuba</a:t>
            </a:r>
            <a:r>
              <a:rPr lang="es-ES" sz="1400" dirty="0"/>
              <a:t>, </a:t>
            </a:r>
            <a:r>
              <a:rPr lang="es-ES" sz="1400" dirty="0" err="1"/>
              <a:t>Djibouti</a:t>
            </a:r>
            <a:r>
              <a:rPr lang="es-ES" sz="1400" dirty="0"/>
              <a:t>, </a:t>
            </a:r>
            <a:r>
              <a:rPr lang="es-ES" sz="1400" dirty="0" err="1"/>
              <a:t>Democratic</a:t>
            </a:r>
            <a:r>
              <a:rPr lang="es-ES" sz="1400" dirty="0"/>
              <a:t> </a:t>
            </a:r>
            <a:r>
              <a:rPr lang="es-ES" sz="1400" dirty="0" err="1"/>
              <a:t>People's</a:t>
            </a:r>
            <a:r>
              <a:rPr lang="es-ES" sz="1400" dirty="0"/>
              <a:t> </a:t>
            </a:r>
            <a:r>
              <a:rPr lang="es-ES" sz="1400" dirty="0" err="1"/>
              <a:t>Republic</a:t>
            </a:r>
            <a:r>
              <a:rPr lang="es-ES" sz="1400" dirty="0"/>
              <a:t> of </a:t>
            </a:r>
            <a:r>
              <a:rPr lang="es-ES" sz="1400" dirty="0" err="1"/>
              <a:t>Korea</a:t>
            </a:r>
            <a:r>
              <a:rPr lang="es-ES" sz="1400" dirty="0"/>
              <a:t> ,Dominica, </a:t>
            </a:r>
            <a:r>
              <a:rPr lang="es-ES" sz="1400" b="1" dirty="0" err="1"/>
              <a:t>Dominican</a:t>
            </a:r>
            <a:r>
              <a:rPr lang="es-ES" sz="1400" b="1" dirty="0"/>
              <a:t> </a:t>
            </a:r>
            <a:r>
              <a:rPr lang="es-ES" sz="1400" b="1" dirty="0" err="1"/>
              <a:t>Republic</a:t>
            </a:r>
            <a:r>
              <a:rPr lang="es-ES" sz="1400" dirty="0"/>
              <a:t>, </a:t>
            </a:r>
            <a:r>
              <a:rPr lang="es-ES" sz="1400" b="1" dirty="0"/>
              <a:t>Ecuador</a:t>
            </a:r>
            <a:r>
              <a:rPr lang="es-ES" sz="1400" dirty="0"/>
              <a:t>, </a:t>
            </a:r>
            <a:r>
              <a:rPr lang="es-ES" sz="1400" dirty="0" err="1"/>
              <a:t>Egypt</a:t>
            </a:r>
            <a:r>
              <a:rPr lang="es-ES" sz="1400" dirty="0"/>
              <a:t>, </a:t>
            </a:r>
            <a:r>
              <a:rPr lang="es-ES" sz="1400" b="1" dirty="0"/>
              <a:t>El Salvador</a:t>
            </a:r>
            <a:r>
              <a:rPr lang="es-ES" sz="1400" dirty="0"/>
              <a:t>, Eritrea, </a:t>
            </a:r>
            <a:r>
              <a:rPr lang="es-ES" sz="1400" dirty="0" err="1"/>
              <a:t>Ethiopia</a:t>
            </a:r>
            <a:r>
              <a:rPr lang="es-ES" sz="1400" dirty="0"/>
              <a:t>, </a:t>
            </a:r>
            <a:r>
              <a:rPr lang="es-ES" sz="1400" dirty="0" err="1"/>
              <a:t>Fiji</a:t>
            </a:r>
            <a:r>
              <a:rPr lang="es-ES" sz="1400" dirty="0"/>
              <a:t>, </a:t>
            </a:r>
            <a:r>
              <a:rPr lang="es-ES" sz="1400" dirty="0" err="1"/>
              <a:t>Gabon</a:t>
            </a:r>
            <a:r>
              <a:rPr lang="es-ES" sz="1400" dirty="0"/>
              <a:t>, Gambia,, Ghana, </a:t>
            </a:r>
            <a:r>
              <a:rPr lang="es-ES" sz="1400" dirty="0" err="1"/>
              <a:t>Grenada</a:t>
            </a:r>
            <a:r>
              <a:rPr lang="es-ES" sz="1400" dirty="0"/>
              <a:t>, </a:t>
            </a:r>
            <a:r>
              <a:rPr lang="es-ES" sz="1400" b="1" dirty="0"/>
              <a:t>Guatemala</a:t>
            </a:r>
            <a:r>
              <a:rPr lang="es-ES" sz="1400" dirty="0"/>
              <a:t>, Guinea, Guinea-</a:t>
            </a:r>
            <a:r>
              <a:rPr lang="es-ES" sz="1400" dirty="0" err="1"/>
              <a:t>Buissau</a:t>
            </a:r>
            <a:r>
              <a:rPr lang="es-ES" sz="1400" dirty="0"/>
              <a:t>, Guyana, </a:t>
            </a:r>
            <a:r>
              <a:rPr lang="es-ES" sz="1400" dirty="0" err="1"/>
              <a:t>Haiti</a:t>
            </a:r>
            <a:r>
              <a:rPr lang="es-ES" sz="1400" dirty="0"/>
              <a:t>, </a:t>
            </a:r>
            <a:r>
              <a:rPr lang="es-ES" sz="1400" b="1" dirty="0"/>
              <a:t>Honduras</a:t>
            </a:r>
            <a:r>
              <a:rPr lang="es-ES" sz="1400" dirty="0"/>
              <a:t>, Indonesia, </a:t>
            </a:r>
            <a:r>
              <a:rPr lang="es-ES" sz="1400" dirty="0" err="1"/>
              <a:t>Iran</a:t>
            </a:r>
            <a:r>
              <a:rPr lang="es-ES" sz="1400" dirty="0"/>
              <a:t>, Iraq, Jamaica, </a:t>
            </a:r>
            <a:r>
              <a:rPr lang="es-ES" sz="1400" dirty="0" err="1"/>
              <a:t>Jordan</a:t>
            </a:r>
            <a:r>
              <a:rPr lang="es-ES" sz="1400" dirty="0"/>
              <a:t>, </a:t>
            </a:r>
            <a:r>
              <a:rPr lang="es-ES" sz="1400" dirty="0" err="1"/>
              <a:t>Kazakhstan</a:t>
            </a:r>
            <a:r>
              <a:rPr lang="es-ES" sz="1400" dirty="0"/>
              <a:t>, </a:t>
            </a:r>
            <a:r>
              <a:rPr lang="es-ES" sz="1400" dirty="0" err="1"/>
              <a:t>Kenya</a:t>
            </a:r>
            <a:r>
              <a:rPr lang="es-ES" sz="1400" dirty="0"/>
              <a:t>, Kiribati, Kosovo*, </a:t>
            </a:r>
            <a:r>
              <a:rPr lang="es-ES" sz="1400" dirty="0" err="1"/>
              <a:t>Kyrgyz</a:t>
            </a:r>
            <a:r>
              <a:rPr lang="es-ES" sz="1400" dirty="0"/>
              <a:t> </a:t>
            </a:r>
            <a:r>
              <a:rPr lang="es-ES" sz="1400" dirty="0" err="1"/>
              <a:t>Republic</a:t>
            </a:r>
            <a:r>
              <a:rPr lang="es-ES" sz="1400" dirty="0"/>
              <a:t>, Lao, Lebanon, </a:t>
            </a:r>
            <a:r>
              <a:rPr lang="es-ES" sz="1400" dirty="0" err="1"/>
              <a:t>Lesotho</a:t>
            </a:r>
            <a:r>
              <a:rPr lang="es-ES" sz="1400" dirty="0"/>
              <a:t>, Liberia, </a:t>
            </a:r>
            <a:r>
              <a:rPr lang="es-ES" sz="1400" dirty="0" err="1"/>
              <a:t>Libya</a:t>
            </a:r>
            <a:r>
              <a:rPr lang="es-ES" sz="1400" dirty="0"/>
              <a:t>, Madagascar, Malawi, Malaysia, </a:t>
            </a:r>
            <a:r>
              <a:rPr lang="es-ES" sz="1400" dirty="0" err="1"/>
              <a:t>Maldives</a:t>
            </a:r>
            <a:r>
              <a:rPr lang="es-ES" sz="1400" dirty="0"/>
              <a:t>, Mali, Marshall </a:t>
            </a:r>
            <a:r>
              <a:rPr lang="es-ES" sz="1400" dirty="0" err="1"/>
              <a:t>Islands</a:t>
            </a:r>
            <a:r>
              <a:rPr lang="es-ES" sz="1400" dirty="0"/>
              <a:t>, Mauritania, </a:t>
            </a:r>
            <a:r>
              <a:rPr lang="es-ES" sz="1400" dirty="0" err="1"/>
              <a:t>Mauritius</a:t>
            </a:r>
            <a:r>
              <a:rPr lang="es-ES" sz="1400" dirty="0"/>
              <a:t>, Micronesia, Mongolia, </a:t>
            </a:r>
            <a:r>
              <a:rPr lang="es-ES" sz="1400" dirty="0" err="1"/>
              <a:t>Morocco</a:t>
            </a:r>
            <a:r>
              <a:rPr lang="es-ES" sz="1400" dirty="0"/>
              <a:t>, Mozambique, Myanmar, Namibia, Nepal, </a:t>
            </a:r>
            <a:r>
              <a:rPr lang="es-ES" sz="1400" b="1" dirty="0"/>
              <a:t>Nicaragua</a:t>
            </a:r>
            <a:r>
              <a:rPr lang="es-ES" sz="1400" dirty="0"/>
              <a:t>, </a:t>
            </a:r>
            <a:r>
              <a:rPr lang="es-ES" sz="1400" dirty="0" err="1"/>
              <a:t>Niger</a:t>
            </a:r>
            <a:r>
              <a:rPr lang="es-ES" sz="1400" dirty="0"/>
              <a:t>, Nigeria, </a:t>
            </a:r>
            <a:r>
              <a:rPr lang="es-ES" sz="1400" dirty="0" err="1"/>
              <a:t>Pakistan</a:t>
            </a:r>
            <a:r>
              <a:rPr lang="es-ES" sz="1400" dirty="0"/>
              <a:t>, </a:t>
            </a:r>
            <a:r>
              <a:rPr lang="es-ES" sz="1400" dirty="0" err="1"/>
              <a:t>Palau</a:t>
            </a:r>
            <a:r>
              <a:rPr lang="es-ES" sz="1400" dirty="0"/>
              <a:t>, </a:t>
            </a:r>
            <a:r>
              <a:rPr lang="es-ES" sz="1400" dirty="0" err="1"/>
              <a:t>Palestine</a:t>
            </a:r>
            <a:r>
              <a:rPr lang="es-ES" sz="1400" dirty="0"/>
              <a:t>**, </a:t>
            </a:r>
            <a:r>
              <a:rPr lang="es-ES" sz="1400" b="1" dirty="0" err="1"/>
              <a:t>Panama</a:t>
            </a:r>
            <a:r>
              <a:rPr lang="es-ES" sz="1400" dirty="0"/>
              <a:t>, </a:t>
            </a:r>
            <a:r>
              <a:rPr lang="es-ES" sz="1400" dirty="0" err="1"/>
              <a:t>Papua</a:t>
            </a:r>
            <a:r>
              <a:rPr lang="es-ES" sz="1400" dirty="0"/>
              <a:t> New Guinea, Paraguay, </a:t>
            </a:r>
            <a:r>
              <a:rPr lang="es-ES" sz="1400" dirty="0" err="1"/>
              <a:t>Peru</a:t>
            </a:r>
            <a:r>
              <a:rPr lang="es-ES" sz="1400" dirty="0"/>
              <a:t>, </a:t>
            </a:r>
            <a:r>
              <a:rPr lang="es-ES" sz="1400" dirty="0" err="1"/>
              <a:t>Philippines</a:t>
            </a:r>
            <a:r>
              <a:rPr lang="es-ES" sz="1400" dirty="0"/>
              <a:t>, </a:t>
            </a:r>
            <a:r>
              <a:rPr lang="es-ES" sz="1400" dirty="0" err="1"/>
              <a:t>Rwanda</a:t>
            </a:r>
            <a:r>
              <a:rPr lang="es-ES" sz="1400" dirty="0"/>
              <a:t>, Samoa, Sao Tome and </a:t>
            </a:r>
            <a:r>
              <a:rPr lang="es-ES" sz="1400" dirty="0" err="1"/>
              <a:t>Principe</a:t>
            </a:r>
            <a:r>
              <a:rPr lang="es-ES" sz="1400" dirty="0"/>
              <a:t>, Senegal, Seychelles, Sierra Leone, Solomon </a:t>
            </a:r>
            <a:r>
              <a:rPr lang="es-ES" sz="1400" dirty="0" err="1"/>
              <a:t>Islands</a:t>
            </a:r>
            <a:r>
              <a:rPr lang="es-ES" sz="1400" dirty="0"/>
              <a:t>, Somalia, South </a:t>
            </a:r>
            <a:r>
              <a:rPr lang="es-ES" sz="1400" dirty="0" err="1"/>
              <a:t>Africa</a:t>
            </a:r>
            <a:r>
              <a:rPr lang="es-ES" sz="1400" dirty="0"/>
              <a:t>, South Sudan, Sri Lanka, St. </a:t>
            </a:r>
            <a:r>
              <a:rPr lang="es-ES" sz="1400" dirty="0" err="1"/>
              <a:t>Kitts</a:t>
            </a:r>
            <a:r>
              <a:rPr lang="es-ES" sz="1400" dirty="0"/>
              <a:t> and </a:t>
            </a:r>
            <a:r>
              <a:rPr lang="es-ES" sz="1400" dirty="0" err="1"/>
              <a:t>Nevis</a:t>
            </a:r>
            <a:r>
              <a:rPr lang="es-ES" sz="1400" dirty="0"/>
              <a:t>, St. Lucia, St. </a:t>
            </a:r>
            <a:r>
              <a:rPr lang="es-ES" sz="1400" dirty="0" err="1"/>
              <a:t>Vincent</a:t>
            </a:r>
            <a:r>
              <a:rPr lang="es-ES" sz="1400" dirty="0"/>
              <a:t> and </a:t>
            </a:r>
            <a:r>
              <a:rPr lang="es-ES" sz="1400" dirty="0" err="1"/>
              <a:t>the</a:t>
            </a:r>
            <a:r>
              <a:rPr lang="es-ES" sz="1400" dirty="0"/>
              <a:t> </a:t>
            </a:r>
            <a:r>
              <a:rPr lang="es-ES" sz="1400" dirty="0" err="1"/>
              <a:t>Grenadines</a:t>
            </a:r>
            <a:r>
              <a:rPr lang="es-ES" sz="1400" dirty="0"/>
              <a:t>, Sudan, </a:t>
            </a:r>
            <a:r>
              <a:rPr lang="es-ES" sz="1400" dirty="0" err="1"/>
              <a:t>Suriname</a:t>
            </a:r>
            <a:r>
              <a:rPr lang="es-ES" sz="1400" dirty="0"/>
              <a:t>, </a:t>
            </a:r>
            <a:r>
              <a:rPr lang="es-ES" sz="1400" dirty="0" err="1"/>
              <a:t>Swaziland</a:t>
            </a:r>
            <a:r>
              <a:rPr lang="es-ES" sz="1400" dirty="0"/>
              <a:t>, </a:t>
            </a:r>
            <a:r>
              <a:rPr lang="es-ES" sz="1400" dirty="0" err="1"/>
              <a:t>Syrian</a:t>
            </a:r>
            <a:r>
              <a:rPr lang="es-ES" sz="1400" dirty="0"/>
              <a:t> </a:t>
            </a:r>
            <a:r>
              <a:rPr lang="es-ES" sz="1400" dirty="0" err="1"/>
              <a:t>Arab</a:t>
            </a:r>
            <a:r>
              <a:rPr lang="es-ES" sz="1400" dirty="0"/>
              <a:t> </a:t>
            </a:r>
            <a:r>
              <a:rPr lang="es-ES" sz="1400" dirty="0" err="1"/>
              <a:t>Republic</a:t>
            </a:r>
            <a:r>
              <a:rPr lang="es-ES" sz="1400" dirty="0"/>
              <a:t>, </a:t>
            </a:r>
            <a:r>
              <a:rPr lang="es-ES" sz="1400" dirty="0" err="1"/>
              <a:t>Tajikistan</a:t>
            </a:r>
            <a:r>
              <a:rPr lang="es-ES" sz="1400" dirty="0"/>
              <a:t>, Tanzania, </a:t>
            </a:r>
            <a:r>
              <a:rPr lang="es-ES" sz="1400" dirty="0" err="1"/>
              <a:t>Thailand</a:t>
            </a:r>
            <a:r>
              <a:rPr lang="es-ES" sz="1400" dirty="0"/>
              <a:t>, Timor-Leste, Togo, Tonga, </a:t>
            </a:r>
            <a:r>
              <a:rPr lang="es-ES" sz="1400" dirty="0" err="1"/>
              <a:t>Turkmenistan</a:t>
            </a:r>
            <a:r>
              <a:rPr lang="es-ES" sz="1400" dirty="0"/>
              <a:t>, Tuvalu, Uganda, </a:t>
            </a:r>
            <a:r>
              <a:rPr lang="es-ES" sz="1400" b="1" dirty="0"/>
              <a:t>Uruguay</a:t>
            </a:r>
            <a:r>
              <a:rPr lang="es-ES" sz="1400" dirty="0"/>
              <a:t>, </a:t>
            </a:r>
            <a:r>
              <a:rPr lang="es-ES" sz="1400" dirty="0" err="1"/>
              <a:t>Uzbekistan</a:t>
            </a:r>
            <a:r>
              <a:rPr lang="es-ES" sz="1400" dirty="0"/>
              <a:t>, Vanuatu, </a:t>
            </a:r>
            <a:r>
              <a:rPr lang="es-ES" sz="1400" b="1" dirty="0"/>
              <a:t>Venezuela</a:t>
            </a:r>
            <a:r>
              <a:rPr lang="es-ES" sz="1400" dirty="0"/>
              <a:t>, Vietnam, Yemen, Zambia, </a:t>
            </a:r>
            <a:r>
              <a:rPr lang="es-ES" sz="1400" dirty="0" err="1"/>
              <a:t>Zimbabwe</a:t>
            </a:r>
            <a:endParaRPr lang="es-ES" sz="1400" dirty="0"/>
          </a:p>
        </p:txBody>
      </p:sp>
    </p:spTree>
    <p:extLst>
      <p:ext uri="{BB962C8B-B14F-4D97-AF65-F5344CB8AC3E}">
        <p14:creationId xmlns:p14="http://schemas.microsoft.com/office/powerpoint/2010/main" val="765457832"/>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184764" y="1484784"/>
            <a:ext cx="8772036" cy="3417888"/>
          </a:xfrm>
          <a:prstGeom prst="rect">
            <a:avLst/>
          </a:prstGeom>
        </p:spPr>
        <p:txBody>
          <a:bodyPr>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endParaRPr lang="en-GB" sz="1800" dirty="0" smtClean="0">
              <a:solidFill>
                <a:schemeClr val="accent3"/>
              </a:solidFill>
              <a:latin typeface="Verdana" panose="020B0604030504040204" pitchFamily="34" charset="0"/>
              <a:ea typeface="Verdana" panose="020B0604030504040204" pitchFamily="34" charset="0"/>
              <a:cs typeface="Verdana" panose="020B0604030504040204" pitchFamily="34" charset="0"/>
            </a:endParaRPr>
          </a:p>
        </p:txBody>
      </p:sp>
      <p:sp>
        <p:nvSpPr>
          <p:cNvPr id="2" name="1 Rectángulo"/>
          <p:cNvSpPr/>
          <p:nvPr/>
        </p:nvSpPr>
        <p:spPr>
          <a:xfrm>
            <a:off x="205101" y="1700808"/>
            <a:ext cx="322524" cy="723275"/>
          </a:xfrm>
          <a:prstGeom prst="rect">
            <a:avLst/>
          </a:prstGeom>
        </p:spPr>
        <p:txBody>
          <a:bodyPr wrap="none">
            <a:spAutoFit/>
          </a:bodyPr>
          <a:lstStyle/>
          <a:p>
            <a:pPr defTabSz="449263">
              <a:spcBef>
                <a:spcPts val="600"/>
              </a:spcBef>
              <a:buClr>
                <a:srgbClr val="000000"/>
              </a:buClr>
              <a:buSzPct val="100000"/>
              <a:buFont typeface="Courier New" panose="02070309020205020404" pitchFamily="49" charset="0"/>
              <a:buChar char="o"/>
            </a:pPr>
            <a:endParaRPr lang="fr-BE"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a:p>
            <a:pPr defTabSz="449263">
              <a:spcBef>
                <a:spcPts val="600"/>
              </a:spcBef>
              <a:buClr>
                <a:srgbClr val="000000"/>
              </a:buClr>
              <a:buSzPct val="100000"/>
              <a:buFont typeface="Courier New" panose="02070309020205020404" pitchFamily="49" charset="0"/>
              <a:buChar char="o"/>
            </a:pPr>
            <a:endParaRPr lang="en-GB" b="1" kern="0"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5" name="4 Diagrama"/>
          <p:cNvGraphicFramePr/>
          <p:nvPr>
            <p:extLst>
              <p:ext uri="{D42A27DB-BD31-4B8C-83A1-F6EECF244321}">
                <p14:modId xmlns:p14="http://schemas.microsoft.com/office/powerpoint/2010/main" val="3888363642"/>
              </p:ext>
            </p:extLst>
          </p:nvPr>
        </p:nvGraphicFramePr>
        <p:xfrm>
          <a:off x="515251" y="1268760"/>
          <a:ext cx="7801165" cy="4204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Marcador de número de diapositiva"/>
          <p:cNvSpPr>
            <a:spLocks noGrp="1"/>
          </p:cNvSpPr>
          <p:nvPr>
            <p:ph type="sldNum" sz="quarter" idx="12"/>
          </p:nvPr>
        </p:nvSpPr>
        <p:spPr>
          <a:xfrm>
            <a:off x="7005938" y="6492875"/>
            <a:ext cx="2133600" cy="365125"/>
          </a:xfrm>
        </p:spPr>
        <p:txBody>
          <a:bodyPr/>
          <a:lstStyle/>
          <a:p>
            <a:fld id="{132FADFE-3B8F-471C-ABF0-DBC7717ECBBC}" type="slidenum">
              <a:rPr lang="es-ES" smtClean="0"/>
              <a:pPr/>
              <a:t>21</a:t>
            </a:fld>
            <a:endParaRPr lang="es-ES" dirty="0"/>
          </a:p>
        </p:txBody>
      </p:sp>
      <p:sp>
        <p:nvSpPr>
          <p:cNvPr id="10" name="1 Título"/>
          <p:cNvSpPr txBox="1">
            <a:spLocks/>
          </p:cNvSpPr>
          <p:nvPr/>
        </p:nvSpPr>
        <p:spPr>
          <a:xfrm>
            <a:off x="30290" y="-315416"/>
            <a:ext cx="7772400" cy="147002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r>
              <a:rPr lang="es-ES" dirty="0" smtClean="0">
                <a:solidFill>
                  <a:srgbClr val="000000"/>
                </a:solidFill>
                <a:latin typeface="+mj-lt"/>
                <a:ea typeface="Verdana" pitchFamily="34" charset="0"/>
                <a:cs typeface="Verdana" pitchFamily="34" charset="0"/>
              </a:rPr>
              <a:t>III. RISE: </a:t>
            </a:r>
            <a:r>
              <a:rPr lang="es-ES" dirty="0" err="1" smtClean="0">
                <a:solidFill>
                  <a:srgbClr val="000000"/>
                </a:solidFill>
                <a:latin typeface="+mj-lt"/>
                <a:ea typeface="Verdana" pitchFamily="34" charset="0"/>
                <a:cs typeface="Verdana" pitchFamily="34" charset="0"/>
              </a:rPr>
              <a:t>sectors</a:t>
            </a:r>
            <a:r>
              <a:rPr lang="es-ES" dirty="0" smtClean="0">
                <a:solidFill>
                  <a:srgbClr val="000000"/>
                </a:solidFill>
                <a:latin typeface="+mj-lt"/>
                <a:ea typeface="Verdana" pitchFamily="34" charset="0"/>
                <a:cs typeface="Verdana" pitchFamily="34" charset="0"/>
              </a:rPr>
              <a:t> </a:t>
            </a:r>
            <a:r>
              <a:rPr lang="es-ES" dirty="0" err="1" smtClean="0">
                <a:solidFill>
                  <a:srgbClr val="000000"/>
                </a:solidFill>
                <a:latin typeface="+mj-lt"/>
                <a:ea typeface="Verdana" pitchFamily="34" charset="0"/>
                <a:cs typeface="Verdana" pitchFamily="34" charset="0"/>
              </a:rPr>
              <a:t>participation</a:t>
            </a:r>
            <a:endParaRPr lang="es-ES" dirty="0">
              <a:solidFill>
                <a:srgbClr val="000000"/>
              </a:solidFill>
              <a:latin typeface="+mj-lt"/>
              <a:ea typeface="Verdana" pitchFamily="34" charset="0"/>
              <a:cs typeface="Verdana" pitchFamily="34" charset="0"/>
            </a:endParaRPr>
          </a:p>
        </p:txBody>
      </p:sp>
    </p:spTree>
    <p:extLst>
      <p:ext uri="{BB962C8B-B14F-4D97-AF65-F5344CB8AC3E}">
        <p14:creationId xmlns:p14="http://schemas.microsoft.com/office/powerpoint/2010/main" val="2489010730"/>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36512" y="-27384"/>
            <a:ext cx="8856984" cy="64394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pPr algn="l"/>
            <a:r>
              <a:rPr lang="es-ES" sz="2900" dirty="0" smtClean="0">
                <a:solidFill>
                  <a:srgbClr val="000000"/>
                </a:solidFill>
                <a:latin typeface="+mj-lt"/>
                <a:ea typeface="Verdana" pitchFamily="34" charset="0"/>
                <a:cs typeface="Verdana" pitchFamily="34" charset="0"/>
              </a:rPr>
              <a:t>III. RISE: staff </a:t>
            </a:r>
            <a:r>
              <a:rPr lang="es-ES" sz="2900" dirty="0" err="1" smtClean="0">
                <a:solidFill>
                  <a:srgbClr val="000000"/>
                </a:solidFill>
                <a:latin typeface="+mj-lt"/>
                <a:ea typeface="Verdana" pitchFamily="34" charset="0"/>
                <a:cs typeface="Verdana" pitchFamily="34" charset="0"/>
              </a:rPr>
              <a:t>seconded</a:t>
            </a:r>
            <a:r>
              <a:rPr lang="es-ES" sz="2900" dirty="0" smtClean="0">
                <a:solidFill>
                  <a:srgbClr val="000000"/>
                </a:solidFill>
                <a:latin typeface="+mj-lt"/>
                <a:ea typeface="Verdana" pitchFamily="34" charset="0"/>
                <a:cs typeface="Verdana" pitchFamily="34" charset="0"/>
              </a:rPr>
              <a:t> and </a:t>
            </a:r>
            <a:r>
              <a:rPr lang="es-ES" sz="2900" dirty="0" err="1" smtClean="0">
                <a:solidFill>
                  <a:srgbClr val="000000"/>
                </a:solidFill>
                <a:latin typeface="+mj-lt"/>
                <a:ea typeface="Verdana" pitchFamily="34" charset="0"/>
                <a:cs typeface="Verdana" pitchFamily="34" charset="0"/>
              </a:rPr>
              <a:t>secondments</a:t>
            </a:r>
            <a:r>
              <a:rPr lang="es-ES" sz="2900" dirty="0" smtClean="0">
                <a:solidFill>
                  <a:srgbClr val="000000"/>
                </a:solidFill>
                <a:latin typeface="+mj-lt"/>
                <a:ea typeface="Verdana" pitchFamily="34" charset="0"/>
                <a:cs typeface="Verdana" pitchFamily="34" charset="0"/>
              </a:rPr>
              <a:t> </a:t>
            </a:r>
            <a:endParaRPr lang="es-ES" sz="2900" dirty="0">
              <a:solidFill>
                <a:srgbClr val="000000"/>
              </a:solidFill>
              <a:latin typeface="+mj-lt"/>
              <a:ea typeface="Verdana" pitchFamily="34" charset="0"/>
              <a:cs typeface="Verdana" pitchFamily="34" charset="0"/>
            </a:endParaRPr>
          </a:p>
        </p:txBody>
      </p:sp>
      <p:sp>
        <p:nvSpPr>
          <p:cNvPr id="2" name="1 Rectángulo"/>
          <p:cNvSpPr/>
          <p:nvPr/>
        </p:nvSpPr>
        <p:spPr>
          <a:xfrm>
            <a:off x="4788024" y="2204864"/>
            <a:ext cx="4176464" cy="3770263"/>
          </a:xfrm>
          <a:prstGeom prst="rect">
            <a:avLst/>
          </a:prstGeom>
        </p:spPr>
        <p:txBody>
          <a:bodyPr wrap="square">
            <a:spAutoFit/>
          </a:bodyPr>
          <a:lstStyle/>
          <a:p>
            <a:pPr algn="ctr" defTabSz="449263">
              <a:spcBef>
                <a:spcPts val="600"/>
              </a:spcBef>
              <a:buClr>
                <a:srgbClr val="000000"/>
              </a:buClr>
              <a:buSzPct val="100000"/>
            </a:pPr>
            <a:r>
              <a:rPr lang="fr-BE" b="1" dirty="0">
                <a:solidFill>
                  <a:srgbClr val="84095B"/>
                </a:solidFill>
                <a:ea typeface="Verdana" panose="020B0604030504040204" pitchFamily="34" charset="0"/>
                <a:cs typeface="Arial" panose="020B0604020202020204" pitchFamily="34" charset="0"/>
              </a:rPr>
              <a:t>SECONDMENTS</a:t>
            </a:r>
          </a:p>
          <a:p>
            <a:pPr marL="285750" indent="-285750" defTabSz="449263">
              <a:spcBef>
                <a:spcPts val="600"/>
              </a:spcBef>
              <a:buClr>
                <a:srgbClr val="000000"/>
              </a:buClr>
              <a:buSzPct val="100000"/>
              <a:buFont typeface="Arial" panose="020B0604020202020204" pitchFamily="34" charset="0"/>
              <a:buChar char="•"/>
            </a:pPr>
            <a:r>
              <a:rPr lang="fr-BE" dirty="0">
                <a:solidFill>
                  <a:srgbClr val="84095B"/>
                </a:solidFill>
                <a:ea typeface="Verdana" panose="020B0604030504040204" pitchFamily="34" charset="0"/>
                <a:cs typeface="Arial" panose="020B0604020202020204" pitchFamily="34" charset="0"/>
              </a:rPr>
              <a:t>Duration: </a:t>
            </a:r>
            <a:r>
              <a:rPr lang="fr-BE" kern="0" dirty="0" smtClean="0">
                <a:solidFill>
                  <a:schemeClr val="tx2"/>
                </a:solidFill>
                <a:ea typeface="Verdana" panose="020B0604030504040204" pitchFamily="34" charset="0"/>
                <a:cs typeface="Verdana" panose="020B0604030504040204" pitchFamily="34" charset="0"/>
              </a:rPr>
              <a:t>1 – 12 </a:t>
            </a:r>
            <a:r>
              <a:rPr lang="fr-BE" kern="0" dirty="0" err="1" smtClean="0">
                <a:solidFill>
                  <a:schemeClr val="tx2"/>
                </a:solidFill>
                <a:ea typeface="Verdana" panose="020B0604030504040204" pitchFamily="34" charset="0"/>
                <a:cs typeface="Verdana" panose="020B0604030504040204" pitchFamily="34" charset="0"/>
              </a:rPr>
              <a:t>months</a:t>
            </a:r>
            <a:r>
              <a:rPr lang="fr-BE" kern="0" dirty="0" smtClean="0">
                <a:solidFill>
                  <a:schemeClr val="tx2"/>
                </a:solidFill>
                <a:ea typeface="Verdana" panose="020B0604030504040204" pitchFamily="34" charset="0"/>
                <a:cs typeface="Verdana" panose="020B0604030504040204" pitchFamily="34" charset="0"/>
              </a:rPr>
              <a:t>.</a:t>
            </a:r>
            <a:endParaRPr lang="fr-BE" kern="0" dirty="0">
              <a:solidFill>
                <a:schemeClr val="tx2"/>
              </a:solidFill>
              <a:ea typeface="Verdana" panose="020B0604030504040204" pitchFamily="34" charset="0"/>
              <a:cs typeface="Verdana" panose="020B0604030504040204" pitchFamily="34" charset="0"/>
            </a:endParaRPr>
          </a:p>
          <a:p>
            <a:pPr marL="285750" indent="-285750" defTabSz="449263">
              <a:spcBef>
                <a:spcPts val="600"/>
              </a:spcBef>
              <a:buClr>
                <a:srgbClr val="000000"/>
              </a:buClr>
              <a:buSzPct val="100000"/>
              <a:buFont typeface="Arial" panose="020B0604020202020204" pitchFamily="34" charset="0"/>
              <a:buChar char="•"/>
            </a:pPr>
            <a:r>
              <a:rPr lang="fr-BE" dirty="0">
                <a:solidFill>
                  <a:srgbClr val="84095B"/>
                </a:solidFill>
                <a:ea typeface="Verdana" panose="020B0604030504040204" pitchFamily="34" charset="0"/>
                <a:cs typeface="Arial" panose="020B0604020202020204" pitchFamily="34" charset="0"/>
              </a:rPr>
              <a:t>Split-</a:t>
            </a:r>
            <a:r>
              <a:rPr lang="fr-BE" dirty="0" err="1">
                <a:solidFill>
                  <a:srgbClr val="84095B"/>
                </a:solidFill>
                <a:ea typeface="Verdana" panose="020B0604030504040204" pitchFamily="34" charset="0"/>
                <a:cs typeface="Arial" panose="020B0604020202020204" pitchFamily="34" charset="0"/>
              </a:rPr>
              <a:t>stays</a:t>
            </a:r>
            <a:r>
              <a:rPr lang="fr-BE" dirty="0">
                <a:solidFill>
                  <a:srgbClr val="84095B"/>
                </a:solidFill>
                <a:ea typeface="Verdana" panose="020B0604030504040204" pitchFamily="34" charset="0"/>
                <a:cs typeface="Arial" panose="020B0604020202020204" pitchFamily="34" charset="0"/>
              </a:rPr>
              <a:t> possible: </a:t>
            </a:r>
            <a:r>
              <a:rPr lang="fr-BE" kern="0" dirty="0">
                <a:solidFill>
                  <a:schemeClr val="tx2"/>
                </a:solidFill>
                <a:ea typeface="Verdana" panose="020B0604030504040204" pitchFamily="34" charset="0"/>
                <a:cs typeface="Verdana" panose="020B0604030504040204" pitchFamily="34" charset="0"/>
              </a:rPr>
              <a:t>i.e. an ESR </a:t>
            </a:r>
            <a:r>
              <a:rPr lang="fr-BE" kern="0" dirty="0" err="1">
                <a:solidFill>
                  <a:schemeClr val="tx2"/>
                </a:solidFill>
                <a:ea typeface="Verdana" panose="020B0604030504040204" pitchFamily="34" charset="0"/>
                <a:cs typeface="Verdana" panose="020B0604030504040204" pitchFamily="34" charset="0"/>
              </a:rPr>
              <a:t>travels</a:t>
            </a:r>
            <a:r>
              <a:rPr lang="fr-BE" kern="0" dirty="0">
                <a:solidFill>
                  <a:schemeClr val="tx2"/>
                </a:solidFill>
                <a:ea typeface="Verdana" panose="020B0604030504040204" pitchFamily="34" charset="0"/>
                <a:cs typeface="Verdana" panose="020B0604030504040204" pitchFamily="34" charset="0"/>
              </a:rPr>
              <a:t> for 2 </a:t>
            </a:r>
            <a:r>
              <a:rPr lang="fr-BE" kern="0" dirty="0" err="1">
                <a:solidFill>
                  <a:schemeClr val="tx2"/>
                </a:solidFill>
                <a:ea typeface="Verdana" panose="020B0604030504040204" pitchFamily="34" charset="0"/>
                <a:cs typeface="Verdana" panose="020B0604030504040204" pitchFamily="34" charset="0"/>
              </a:rPr>
              <a:t>weeks</a:t>
            </a:r>
            <a:r>
              <a:rPr lang="fr-BE" kern="0" dirty="0">
                <a:solidFill>
                  <a:schemeClr val="tx2"/>
                </a:solidFill>
                <a:ea typeface="Verdana" panose="020B0604030504040204" pitchFamily="34" charset="0"/>
                <a:cs typeface="Verdana" panose="020B0604030504040204" pitchFamily="34" charset="0"/>
              </a:rPr>
              <a:t> in </a:t>
            </a:r>
            <a:r>
              <a:rPr lang="fr-BE" kern="0" dirty="0" err="1" smtClean="0">
                <a:solidFill>
                  <a:schemeClr val="tx2"/>
                </a:solidFill>
                <a:ea typeface="Verdana" panose="020B0604030504040204" pitchFamily="34" charset="0"/>
                <a:cs typeface="Verdana" panose="020B0604030504040204" pitchFamily="34" charset="0"/>
              </a:rPr>
              <a:t>Month</a:t>
            </a:r>
            <a:r>
              <a:rPr lang="fr-BE" kern="0" dirty="0" smtClean="0">
                <a:solidFill>
                  <a:schemeClr val="tx2"/>
                </a:solidFill>
                <a:ea typeface="Verdana" panose="020B0604030504040204" pitchFamily="34" charset="0"/>
                <a:cs typeface="Verdana" panose="020B0604030504040204" pitchFamily="34" charset="0"/>
              </a:rPr>
              <a:t> 6 </a:t>
            </a:r>
            <a:r>
              <a:rPr lang="fr-BE" kern="0" dirty="0">
                <a:solidFill>
                  <a:schemeClr val="tx2"/>
                </a:solidFill>
                <a:ea typeface="Verdana" panose="020B0604030504040204" pitchFamily="34" charset="0"/>
                <a:cs typeface="Verdana" panose="020B0604030504040204" pitchFamily="34" charset="0"/>
              </a:rPr>
              <a:t>and 2 </a:t>
            </a:r>
            <a:r>
              <a:rPr lang="fr-BE" kern="0" dirty="0" err="1">
                <a:solidFill>
                  <a:schemeClr val="tx2"/>
                </a:solidFill>
                <a:ea typeface="Verdana" panose="020B0604030504040204" pitchFamily="34" charset="0"/>
                <a:cs typeface="Verdana" panose="020B0604030504040204" pitchFamily="34" charset="0"/>
              </a:rPr>
              <a:t>weeks</a:t>
            </a:r>
            <a:r>
              <a:rPr lang="fr-BE" kern="0" dirty="0">
                <a:solidFill>
                  <a:schemeClr val="tx2"/>
                </a:solidFill>
                <a:ea typeface="Verdana" panose="020B0604030504040204" pitchFamily="34" charset="0"/>
                <a:cs typeface="Verdana" panose="020B0604030504040204" pitchFamily="34" charset="0"/>
              </a:rPr>
              <a:t> in </a:t>
            </a:r>
            <a:r>
              <a:rPr lang="fr-BE" kern="0" dirty="0" err="1" smtClean="0">
                <a:solidFill>
                  <a:schemeClr val="tx2"/>
                </a:solidFill>
                <a:ea typeface="Verdana" panose="020B0604030504040204" pitchFamily="34" charset="0"/>
                <a:cs typeface="Verdana" panose="020B0604030504040204" pitchFamily="34" charset="0"/>
              </a:rPr>
              <a:t>Month</a:t>
            </a:r>
            <a:r>
              <a:rPr lang="fr-BE" kern="0" dirty="0" smtClean="0">
                <a:solidFill>
                  <a:schemeClr val="tx2"/>
                </a:solidFill>
                <a:ea typeface="Verdana" panose="020B0604030504040204" pitchFamily="34" charset="0"/>
                <a:cs typeface="Verdana" panose="020B0604030504040204" pitchFamily="34" charset="0"/>
              </a:rPr>
              <a:t> 16 </a:t>
            </a:r>
            <a:r>
              <a:rPr lang="fr-BE" kern="0" dirty="0">
                <a:solidFill>
                  <a:schemeClr val="tx2"/>
                </a:solidFill>
                <a:ea typeface="Verdana" panose="020B0604030504040204" pitchFamily="34" charset="0"/>
                <a:cs typeface="Verdana" panose="020B0604030504040204" pitchFamily="34" charset="0"/>
              </a:rPr>
              <a:t>to the </a:t>
            </a:r>
            <a:r>
              <a:rPr lang="fr-BE" kern="0" dirty="0" err="1">
                <a:solidFill>
                  <a:schemeClr val="tx2"/>
                </a:solidFill>
                <a:ea typeface="Verdana" panose="020B0604030504040204" pitchFamily="34" charset="0"/>
                <a:cs typeface="Verdana" panose="020B0604030504040204" pitchFamily="34" charset="0"/>
              </a:rPr>
              <a:t>same</a:t>
            </a:r>
            <a:r>
              <a:rPr lang="fr-BE" kern="0" dirty="0">
                <a:solidFill>
                  <a:schemeClr val="tx2"/>
                </a:solidFill>
                <a:ea typeface="Verdana" panose="020B0604030504040204" pitchFamily="34" charset="0"/>
                <a:cs typeface="Verdana" panose="020B0604030504040204" pitchFamily="34" charset="0"/>
              </a:rPr>
              <a:t> organisation = 1 </a:t>
            </a:r>
            <a:r>
              <a:rPr lang="fr-BE" kern="0" dirty="0" err="1" smtClean="0">
                <a:solidFill>
                  <a:schemeClr val="tx2"/>
                </a:solidFill>
                <a:ea typeface="Verdana" panose="020B0604030504040204" pitchFamily="34" charset="0"/>
                <a:cs typeface="Verdana" panose="020B0604030504040204" pitchFamily="34" charset="0"/>
              </a:rPr>
              <a:t>month-secondment</a:t>
            </a:r>
            <a:r>
              <a:rPr lang="fr-BE" kern="0" dirty="0" smtClean="0">
                <a:solidFill>
                  <a:schemeClr val="tx2"/>
                </a:solidFill>
                <a:ea typeface="Verdana" panose="020B0604030504040204" pitchFamily="34" charset="0"/>
                <a:cs typeface="Verdana" panose="020B0604030504040204" pitchFamily="34" charset="0"/>
              </a:rPr>
              <a:t>.</a:t>
            </a:r>
          </a:p>
          <a:p>
            <a:pPr marL="285750" lvl="3" indent="-285750" defTabSz="449263">
              <a:spcBef>
                <a:spcPts val="600"/>
              </a:spcBef>
              <a:buClr>
                <a:srgbClr val="000000"/>
              </a:buClr>
              <a:buSzPct val="100000"/>
              <a:buFont typeface="Arial" panose="020B0604020202020204" pitchFamily="34" charset="0"/>
              <a:buChar char="•"/>
            </a:pPr>
            <a:r>
              <a:rPr lang="fr-BE" dirty="0" err="1">
                <a:solidFill>
                  <a:srgbClr val="84095B"/>
                </a:solidFill>
                <a:ea typeface="Verdana" panose="020B0604030504040204" pitchFamily="34" charset="0"/>
                <a:cs typeface="Arial" panose="020B0604020202020204" pitchFamily="34" charset="0"/>
              </a:rPr>
              <a:t>Funding</a:t>
            </a:r>
            <a:r>
              <a:rPr lang="fr-BE" dirty="0">
                <a:solidFill>
                  <a:srgbClr val="84095B"/>
                </a:solidFill>
                <a:ea typeface="Verdana" panose="020B0604030504040204" pitchFamily="34" charset="0"/>
                <a:cs typeface="Arial" panose="020B0604020202020204" pitchFamily="34" charset="0"/>
              </a:rPr>
              <a:t> per </a:t>
            </a:r>
            <a:r>
              <a:rPr lang="fr-BE" dirty="0" err="1">
                <a:solidFill>
                  <a:srgbClr val="84095B"/>
                </a:solidFill>
                <a:ea typeface="Verdana" panose="020B0604030504040204" pitchFamily="34" charset="0"/>
                <a:cs typeface="Arial" panose="020B0604020202020204" pitchFamily="34" charset="0"/>
              </a:rPr>
              <a:t>month</a:t>
            </a:r>
            <a:r>
              <a:rPr lang="fr-BE" dirty="0">
                <a:solidFill>
                  <a:srgbClr val="84095B"/>
                </a:solidFill>
                <a:ea typeface="Verdana" panose="020B0604030504040204" pitchFamily="34" charset="0"/>
                <a:cs typeface="Arial" panose="020B0604020202020204" pitchFamily="34" charset="0"/>
              </a:rPr>
              <a:t> of </a:t>
            </a:r>
            <a:r>
              <a:rPr lang="fr-BE" dirty="0" err="1">
                <a:solidFill>
                  <a:srgbClr val="84095B"/>
                </a:solidFill>
                <a:ea typeface="Verdana" panose="020B0604030504040204" pitchFamily="34" charset="0"/>
                <a:cs typeface="Arial" panose="020B0604020202020204" pitchFamily="34" charset="0"/>
              </a:rPr>
              <a:t>secondment</a:t>
            </a:r>
            <a:r>
              <a:rPr lang="fr-BE" dirty="0">
                <a:solidFill>
                  <a:srgbClr val="84095B"/>
                </a:solidFill>
                <a:ea typeface="Verdana" panose="020B0604030504040204" pitchFamily="34" charset="0"/>
                <a:cs typeface="Arial" panose="020B0604020202020204" pitchFamily="34" charset="0"/>
              </a:rPr>
              <a:t>: </a:t>
            </a:r>
            <a:r>
              <a:rPr lang="en-GB" kern="0" dirty="0">
                <a:solidFill>
                  <a:schemeClr val="tx2"/>
                </a:solidFill>
                <a:ea typeface="Verdana" panose="020B0604030504040204" pitchFamily="34" charset="0"/>
                <a:cs typeface="Verdana" panose="020B0604030504040204" pitchFamily="34" charset="0"/>
              </a:rPr>
              <a:t>2100€ Researcher Unit Cost + 2500€ Institutional Unit </a:t>
            </a:r>
            <a:r>
              <a:rPr lang="en-GB" kern="0" dirty="0" smtClean="0">
                <a:solidFill>
                  <a:schemeClr val="tx2"/>
                </a:solidFill>
                <a:ea typeface="Verdana" panose="020B0604030504040204" pitchFamily="34" charset="0"/>
                <a:cs typeface="Verdana" panose="020B0604030504040204" pitchFamily="34" charset="0"/>
              </a:rPr>
              <a:t>cost.</a:t>
            </a:r>
          </a:p>
          <a:p>
            <a:pPr marL="285750" lvl="3" indent="-285750" defTabSz="449263">
              <a:spcBef>
                <a:spcPts val="600"/>
              </a:spcBef>
              <a:buClr>
                <a:srgbClr val="000000"/>
              </a:buClr>
              <a:buSzPct val="100000"/>
              <a:buFont typeface="Arial" panose="020B0604020202020204" pitchFamily="34" charset="0"/>
              <a:buChar char="•"/>
            </a:pPr>
            <a:r>
              <a:rPr lang="en-GB" dirty="0">
                <a:solidFill>
                  <a:srgbClr val="84095B"/>
                </a:solidFill>
                <a:ea typeface="Verdana" panose="020B0604030504040204" pitchFamily="34" charset="0"/>
                <a:cs typeface="Arial" panose="020B0604020202020204" pitchFamily="34" charset="0"/>
              </a:rPr>
              <a:t>Additional rules </a:t>
            </a:r>
            <a:r>
              <a:rPr lang="en-GB" kern="0" dirty="0" smtClean="0">
                <a:solidFill>
                  <a:schemeClr val="tx2"/>
                </a:solidFill>
                <a:ea typeface="Verdana" panose="020B0604030504040204" pitchFamily="34" charset="0"/>
                <a:cs typeface="Verdana" panose="020B0604030504040204" pitchFamily="34" charset="0"/>
              </a:rPr>
              <a:t>in order to seek internationality and </a:t>
            </a:r>
            <a:r>
              <a:rPr lang="en-GB" kern="0" dirty="0" err="1" smtClean="0">
                <a:solidFill>
                  <a:schemeClr val="tx2"/>
                </a:solidFill>
                <a:ea typeface="Verdana" panose="020B0604030504040204" pitchFamily="34" charset="0"/>
                <a:cs typeface="Verdana" panose="020B0604030504040204" pitchFamily="34" charset="0"/>
              </a:rPr>
              <a:t>intersectorality</a:t>
            </a:r>
            <a:r>
              <a:rPr lang="en-GB" kern="0" dirty="0" smtClean="0">
                <a:solidFill>
                  <a:schemeClr val="tx2"/>
                </a:solidFill>
                <a:ea typeface="Verdana" panose="020B0604030504040204" pitchFamily="34" charset="0"/>
                <a:cs typeface="Verdana" panose="020B0604030504040204" pitchFamily="34" charset="0"/>
              </a:rPr>
              <a:t>.</a:t>
            </a:r>
            <a:endParaRPr lang="en-GB" kern="0" dirty="0">
              <a:solidFill>
                <a:schemeClr val="tx2"/>
              </a:solidFill>
              <a:ea typeface="Verdana" panose="020B0604030504040204" pitchFamily="34" charset="0"/>
              <a:cs typeface="Verdana" panose="020B0604030504040204" pitchFamily="34" charset="0"/>
            </a:endParaRPr>
          </a:p>
          <a:p>
            <a:pPr defTabSz="449263">
              <a:spcBef>
                <a:spcPts val="600"/>
              </a:spcBef>
              <a:buClr>
                <a:srgbClr val="000000"/>
              </a:buClr>
              <a:buSzPct val="100000"/>
              <a:buFont typeface="Wingdings" panose="05000000000000000000" pitchFamily="2" charset="2"/>
              <a:buChar char="ü"/>
            </a:pPr>
            <a:endParaRPr lang="fr-BE" sz="1600" kern="0" dirty="0">
              <a:solidFill>
                <a:schemeClr val="tx2"/>
              </a:solidFill>
              <a:ea typeface="Verdana" panose="020B0604030504040204" pitchFamily="34" charset="0"/>
              <a:cs typeface="Verdana" panose="020B0604030504040204" pitchFamily="34" charset="0"/>
            </a:endParaRPr>
          </a:p>
        </p:txBody>
      </p:sp>
      <p:grpSp>
        <p:nvGrpSpPr>
          <p:cNvPr id="9" name="8 Grupo"/>
          <p:cNvGrpSpPr>
            <a:grpSpLocks noChangeAspect="1"/>
          </p:cNvGrpSpPr>
          <p:nvPr/>
        </p:nvGrpSpPr>
        <p:grpSpPr>
          <a:xfrm>
            <a:off x="5857453" y="620688"/>
            <a:ext cx="2026915" cy="1418841"/>
            <a:chOff x="1072852" y="836712"/>
            <a:chExt cx="6667500" cy="4667251"/>
          </a:xfrm>
        </p:grpSpPr>
        <p:pic>
          <p:nvPicPr>
            <p:cNvPr id="10" name="Picture 2" descr="Resultado de imagen de imágenes gratuitas viaj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2852" y="836712"/>
              <a:ext cx="6667500" cy="4667251"/>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1403648" y="3284984"/>
              <a:ext cx="1440160" cy="22189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 name="Imagen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8913" y="3429000"/>
              <a:ext cx="1728911"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2 Rectángulo"/>
          <p:cNvSpPr/>
          <p:nvPr/>
        </p:nvSpPr>
        <p:spPr>
          <a:xfrm>
            <a:off x="210328" y="2204864"/>
            <a:ext cx="4181652" cy="3724096"/>
          </a:xfrm>
          <a:prstGeom prst="rect">
            <a:avLst/>
          </a:prstGeom>
        </p:spPr>
        <p:txBody>
          <a:bodyPr wrap="square">
            <a:spAutoFit/>
          </a:bodyPr>
          <a:lstStyle/>
          <a:p>
            <a:pPr algn="ctr" defTabSz="449263">
              <a:spcBef>
                <a:spcPts val="600"/>
              </a:spcBef>
              <a:buClr>
                <a:srgbClr val="000000"/>
              </a:buClr>
              <a:buSzPct val="100000"/>
            </a:pPr>
            <a:r>
              <a:rPr lang="fr-BE" b="1" dirty="0">
                <a:solidFill>
                  <a:srgbClr val="84095B"/>
                </a:solidFill>
                <a:ea typeface="Verdana" panose="020B0604030504040204" pitchFamily="34" charset="0"/>
                <a:cs typeface="Arial" panose="020B0604020202020204" pitchFamily="34" charset="0"/>
              </a:rPr>
              <a:t>STAFF</a:t>
            </a:r>
          </a:p>
          <a:p>
            <a:pPr marL="285750" indent="-285750" defTabSz="449263">
              <a:spcBef>
                <a:spcPts val="600"/>
              </a:spcBef>
              <a:buClr>
                <a:srgbClr val="000000"/>
              </a:buClr>
              <a:buSzPct val="100000"/>
              <a:buFont typeface="Arial" panose="020B0604020202020204" pitchFamily="34" charset="0"/>
              <a:buChar char="•"/>
            </a:pPr>
            <a:r>
              <a:rPr lang="fr-BE" kern="0" dirty="0" smtClean="0">
                <a:solidFill>
                  <a:schemeClr val="tx2"/>
                </a:solidFill>
                <a:ea typeface="Verdana" panose="020B0604030504040204" pitchFamily="34" charset="0"/>
                <a:cs typeface="Verdana" panose="020B0604030504040204" pitchFamily="34" charset="0"/>
              </a:rPr>
              <a:t>Must </a:t>
            </a:r>
            <a:r>
              <a:rPr lang="fr-BE" kern="0" dirty="0" err="1">
                <a:solidFill>
                  <a:schemeClr val="tx2"/>
                </a:solidFill>
                <a:ea typeface="Verdana" panose="020B0604030504040204" pitchFamily="34" charset="0"/>
                <a:cs typeface="Verdana" panose="020B0604030504040204" pitchFamily="34" charset="0"/>
              </a:rPr>
              <a:t>be</a:t>
            </a:r>
            <a:r>
              <a:rPr lang="fr-BE" kern="0" dirty="0">
                <a:solidFill>
                  <a:schemeClr val="tx2"/>
                </a:solidFill>
                <a:ea typeface="Verdana" panose="020B0604030504040204" pitchFamily="34" charset="0"/>
                <a:cs typeface="Verdana" panose="020B0604030504040204" pitchFamily="34" charset="0"/>
              </a:rPr>
              <a:t> </a:t>
            </a:r>
            <a:r>
              <a:rPr lang="fr-BE" dirty="0">
                <a:solidFill>
                  <a:srgbClr val="84095B"/>
                </a:solidFill>
                <a:ea typeface="Verdana" panose="020B0604030504040204" pitchFamily="34" charset="0"/>
                <a:cs typeface="Arial" panose="020B0604020202020204" pitchFamily="34" charset="0"/>
              </a:rPr>
              <a:t>active</a:t>
            </a:r>
            <a:r>
              <a:rPr lang="fr-BE" kern="0" dirty="0">
                <a:solidFill>
                  <a:schemeClr val="tx2"/>
                </a:solidFill>
                <a:ea typeface="Verdana" panose="020B0604030504040204" pitchFamily="34" charset="0"/>
                <a:cs typeface="Verdana" panose="020B0604030504040204" pitchFamily="34" charset="0"/>
              </a:rPr>
              <a:t> at </a:t>
            </a:r>
            <a:r>
              <a:rPr lang="fr-BE" kern="0" dirty="0" err="1">
                <a:solidFill>
                  <a:schemeClr val="tx2"/>
                </a:solidFill>
                <a:ea typeface="Verdana" panose="020B0604030504040204" pitchFamily="34" charset="0"/>
                <a:cs typeface="Verdana" panose="020B0604030504040204" pitchFamily="34" charset="0"/>
              </a:rPr>
              <a:t>their</a:t>
            </a:r>
            <a:r>
              <a:rPr lang="fr-BE" kern="0" dirty="0">
                <a:solidFill>
                  <a:schemeClr val="tx2"/>
                </a:solidFill>
                <a:ea typeface="Verdana" panose="020B0604030504040204" pitchFamily="34" charset="0"/>
                <a:cs typeface="Verdana" panose="020B0604030504040204" pitchFamily="34" charset="0"/>
              </a:rPr>
              <a:t> host</a:t>
            </a:r>
            <a:r>
              <a:rPr lang="fr-BE" dirty="0">
                <a:solidFill>
                  <a:srgbClr val="84095B"/>
                </a:solidFill>
                <a:ea typeface="Verdana" panose="020B0604030504040204" pitchFamily="34" charset="0"/>
                <a:cs typeface="Arial" panose="020B0604020202020204" pitchFamily="34" charset="0"/>
              </a:rPr>
              <a:t> in </a:t>
            </a:r>
            <a:r>
              <a:rPr lang="fr-BE" dirty="0" err="1">
                <a:solidFill>
                  <a:srgbClr val="84095B"/>
                </a:solidFill>
                <a:ea typeface="Verdana" panose="020B0604030504040204" pitchFamily="34" charset="0"/>
                <a:cs typeface="Arial" panose="020B0604020202020204" pitchFamily="34" charset="0"/>
              </a:rPr>
              <a:t>research</a:t>
            </a:r>
            <a:r>
              <a:rPr lang="fr-BE" dirty="0">
                <a:solidFill>
                  <a:srgbClr val="84095B"/>
                </a:solidFill>
                <a:ea typeface="Verdana" panose="020B0604030504040204" pitchFamily="34" charset="0"/>
                <a:cs typeface="Arial" panose="020B0604020202020204" pitchFamily="34" charset="0"/>
              </a:rPr>
              <a:t> and innovation </a:t>
            </a:r>
            <a:r>
              <a:rPr lang="fr-BE" dirty="0" err="1">
                <a:solidFill>
                  <a:srgbClr val="84095B"/>
                </a:solidFill>
                <a:ea typeface="Verdana" panose="020B0604030504040204" pitchFamily="34" charset="0"/>
                <a:cs typeface="Arial" panose="020B0604020202020204" pitchFamily="34" charset="0"/>
              </a:rPr>
              <a:t>activities</a:t>
            </a:r>
            <a:r>
              <a:rPr lang="fr-BE" dirty="0">
                <a:solidFill>
                  <a:srgbClr val="84095B"/>
                </a:solidFill>
                <a:ea typeface="Verdana" panose="020B0604030504040204" pitchFamily="34" charset="0"/>
                <a:cs typeface="Arial" panose="020B0604020202020204" pitchFamily="34" charset="0"/>
              </a:rPr>
              <a:t> for 1 </a:t>
            </a:r>
            <a:r>
              <a:rPr lang="fr-BE" dirty="0" err="1">
                <a:solidFill>
                  <a:srgbClr val="84095B"/>
                </a:solidFill>
                <a:ea typeface="Verdana" panose="020B0604030504040204" pitchFamily="34" charset="0"/>
                <a:cs typeface="Arial" panose="020B0604020202020204" pitchFamily="34" charset="0"/>
              </a:rPr>
              <a:t>month</a:t>
            </a:r>
            <a:r>
              <a:rPr lang="fr-BE" dirty="0">
                <a:solidFill>
                  <a:srgbClr val="84095B"/>
                </a:solidFill>
                <a:ea typeface="Verdana" panose="020B0604030504040204" pitchFamily="34" charset="0"/>
                <a:cs typeface="Arial" panose="020B0604020202020204" pitchFamily="34" charset="0"/>
              </a:rPr>
              <a:t> </a:t>
            </a:r>
            <a:r>
              <a:rPr lang="fr-BE" kern="0" dirty="0" err="1">
                <a:solidFill>
                  <a:schemeClr val="tx2"/>
                </a:solidFill>
                <a:ea typeface="Verdana" panose="020B0604030504040204" pitchFamily="34" charset="0"/>
                <a:cs typeface="Verdana" panose="020B0604030504040204" pitchFamily="34" charset="0"/>
              </a:rPr>
              <a:t>before</a:t>
            </a:r>
            <a:r>
              <a:rPr lang="fr-BE" kern="0" dirty="0">
                <a:solidFill>
                  <a:schemeClr val="tx2"/>
                </a:solidFill>
                <a:ea typeface="Verdana" panose="020B0604030504040204" pitchFamily="34" charset="0"/>
                <a:cs typeface="Verdana" panose="020B0604030504040204" pitchFamily="34" charset="0"/>
              </a:rPr>
              <a:t> </a:t>
            </a:r>
            <a:r>
              <a:rPr lang="fr-BE" kern="0" dirty="0" err="1" smtClean="0">
                <a:solidFill>
                  <a:schemeClr val="tx2"/>
                </a:solidFill>
                <a:ea typeface="Verdana" panose="020B0604030504040204" pitchFamily="34" charset="0"/>
                <a:cs typeface="Verdana" panose="020B0604030504040204" pitchFamily="34" charset="0"/>
              </a:rPr>
              <a:t>secondment</a:t>
            </a:r>
            <a:r>
              <a:rPr lang="fr-BE" kern="0" dirty="0" smtClean="0">
                <a:solidFill>
                  <a:schemeClr val="tx2"/>
                </a:solidFill>
                <a:ea typeface="Verdana" panose="020B0604030504040204" pitchFamily="34" charset="0"/>
                <a:cs typeface="Verdana" panose="020B0604030504040204" pitchFamily="34" charset="0"/>
              </a:rPr>
              <a:t>.</a:t>
            </a:r>
          </a:p>
          <a:p>
            <a:pPr marL="285750" indent="-285750" defTabSz="449263">
              <a:spcBef>
                <a:spcPts val="600"/>
              </a:spcBef>
              <a:buClr>
                <a:srgbClr val="000000"/>
              </a:buClr>
              <a:buSzPct val="100000"/>
              <a:buFont typeface="Arial" panose="020B0604020202020204" pitchFamily="34" charset="0"/>
              <a:buChar char="•"/>
            </a:pPr>
            <a:r>
              <a:rPr lang="fr-BE" dirty="0" err="1">
                <a:solidFill>
                  <a:srgbClr val="84095B"/>
                </a:solidFill>
                <a:ea typeface="Verdana" panose="020B0604030504040204" pitchFamily="34" charset="0"/>
                <a:cs typeface="Arial" panose="020B0604020202020204" pitchFamily="34" charset="0"/>
              </a:rPr>
              <a:t>Categories</a:t>
            </a:r>
            <a:r>
              <a:rPr lang="fr-BE" dirty="0">
                <a:solidFill>
                  <a:srgbClr val="84095B"/>
                </a:solidFill>
                <a:ea typeface="Verdana" panose="020B0604030504040204" pitchFamily="34" charset="0"/>
                <a:cs typeface="Arial" panose="020B0604020202020204" pitchFamily="34" charset="0"/>
              </a:rPr>
              <a:t>: </a:t>
            </a:r>
            <a:r>
              <a:rPr lang="fr-BE" kern="0" dirty="0" err="1" smtClean="0">
                <a:solidFill>
                  <a:schemeClr val="tx2"/>
                </a:solidFill>
                <a:ea typeface="Verdana" panose="020B0604030504040204" pitchFamily="34" charset="0"/>
                <a:cs typeface="Verdana" panose="020B0604030504040204" pitchFamily="34" charset="0"/>
              </a:rPr>
              <a:t>Experienced</a:t>
            </a:r>
            <a:r>
              <a:rPr lang="fr-BE" kern="0" dirty="0" smtClean="0">
                <a:solidFill>
                  <a:schemeClr val="tx2"/>
                </a:solidFill>
                <a:ea typeface="Verdana" panose="020B0604030504040204" pitchFamily="34" charset="0"/>
                <a:cs typeface="Verdana" panose="020B0604030504040204" pitchFamily="34" charset="0"/>
              </a:rPr>
              <a:t> </a:t>
            </a:r>
            <a:r>
              <a:rPr lang="fr-BE" kern="0" dirty="0" err="1" smtClean="0">
                <a:solidFill>
                  <a:schemeClr val="tx2"/>
                </a:solidFill>
                <a:ea typeface="Verdana" panose="020B0604030504040204" pitchFamily="34" charset="0"/>
                <a:cs typeface="Verdana" panose="020B0604030504040204" pitchFamily="34" charset="0"/>
              </a:rPr>
              <a:t>researcher</a:t>
            </a:r>
            <a:r>
              <a:rPr lang="fr-BE" kern="0" dirty="0" smtClean="0">
                <a:solidFill>
                  <a:schemeClr val="tx2"/>
                </a:solidFill>
                <a:ea typeface="Verdana" panose="020B0604030504040204" pitchFamily="34" charset="0"/>
                <a:cs typeface="Verdana" panose="020B0604030504040204" pitchFamily="34" charset="0"/>
              </a:rPr>
              <a:t>, </a:t>
            </a:r>
            <a:r>
              <a:rPr lang="fr-BE" kern="0" dirty="0" err="1" smtClean="0">
                <a:solidFill>
                  <a:schemeClr val="tx2"/>
                </a:solidFill>
                <a:ea typeface="Verdana" panose="020B0604030504040204" pitchFamily="34" charset="0"/>
                <a:cs typeface="Verdana" panose="020B0604030504040204" pitchFamily="34" charset="0"/>
              </a:rPr>
              <a:t>early</a:t>
            </a:r>
            <a:r>
              <a:rPr lang="fr-BE" kern="0" dirty="0" smtClean="0">
                <a:solidFill>
                  <a:schemeClr val="tx2"/>
                </a:solidFill>
                <a:ea typeface="Verdana" panose="020B0604030504040204" pitchFamily="34" charset="0"/>
                <a:cs typeface="Verdana" panose="020B0604030504040204" pitchFamily="34" charset="0"/>
              </a:rPr>
              <a:t> stage </a:t>
            </a:r>
            <a:r>
              <a:rPr lang="fr-BE" kern="0" dirty="0" err="1" smtClean="0">
                <a:solidFill>
                  <a:schemeClr val="tx2"/>
                </a:solidFill>
                <a:ea typeface="Verdana" panose="020B0604030504040204" pitchFamily="34" charset="0"/>
                <a:cs typeface="Verdana" panose="020B0604030504040204" pitchFamily="34" charset="0"/>
              </a:rPr>
              <a:t>researcher</a:t>
            </a:r>
            <a:r>
              <a:rPr lang="fr-BE" kern="0" dirty="0" smtClean="0">
                <a:solidFill>
                  <a:schemeClr val="tx2"/>
                </a:solidFill>
                <a:ea typeface="Verdana" panose="020B0604030504040204" pitchFamily="34" charset="0"/>
                <a:cs typeface="Verdana" panose="020B0604030504040204" pitchFamily="34" charset="0"/>
              </a:rPr>
              <a:t>, administrative, management and </a:t>
            </a:r>
            <a:r>
              <a:rPr lang="fr-BE" kern="0" dirty="0" err="1" smtClean="0">
                <a:solidFill>
                  <a:schemeClr val="tx2"/>
                </a:solidFill>
                <a:ea typeface="Verdana" panose="020B0604030504040204" pitchFamily="34" charset="0"/>
                <a:cs typeface="Verdana" panose="020B0604030504040204" pitchFamily="34" charset="0"/>
              </a:rPr>
              <a:t>technician</a:t>
            </a:r>
            <a:r>
              <a:rPr lang="fr-BE" kern="0" dirty="0" smtClean="0">
                <a:solidFill>
                  <a:schemeClr val="tx2"/>
                </a:solidFill>
                <a:ea typeface="Verdana" panose="020B0604030504040204" pitchFamily="34" charset="0"/>
                <a:cs typeface="Verdana" panose="020B0604030504040204" pitchFamily="34" charset="0"/>
              </a:rPr>
              <a:t>.</a:t>
            </a:r>
            <a:endParaRPr lang="es-ES" kern="0" dirty="0">
              <a:ea typeface="Verdana" panose="020B0604030504040204" pitchFamily="34" charset="0"/>
              <a:cs typeface="Verdana" panose="020B0604030504040204" pitchFamily="34" charset="0"/>
            </a:endParaRPr>
          </a:p>
          <a:p>
            <a:pPr marL="285750" indent="-285750" defTabSz="449263">
              <a:spcBef>
                <a:spcPts val="600"/>
              </a:spcBef>
              <a:buClr>
                <a:srgbClr val="000000"/>
              </a:buClr>
              <a:buSzPct val="100000"/>
              <a:buFont typeface="Arial" panose="020B0604020202020204" pitchFamily="34" charset="0"/>
              <a:buChar char="•"/>
            </a:pPr>
            <a:r>
              <a:rPr lang="es-ES" kern="0" dirty="0" err="1">
                <a:solidFill>
                  <a:schemeClr val="tx2"/>
                </a:solidFill>
                <a:ea typeface="Verdana" panose="020B0604030504040204" pitchFamily="34" charset="0"/>
                <a:cs typeface="Verdana" panose="020B0604030504040204" pitchFamily="34" charset="0"/>
              </a:rPr>
              <a:t>Must</a:t>
            </a:r>
            <a:r>
              <a:rPr lang="es-ES" kern="0" dirty="0">
                <a:solidFill>
                  <a:schemeClr val="tx2"/>
                </a:solidFill>
                <a:ea typeface="Verdana" panose="020B0604030504040204" pitchFamily="34" charset="0"/>
                <a:cs typeface="Verdana" panose="020B0604030504040204" pitchFamily="34" charset="0"/>
              </a:rPr>
              <a:t> be </a:t>
            </a:r>
            <a:r>
              <a:rPr lang="es-ES" b="1" dirty="0" err="1">
                <a:solidFill>
                  <a:srgbClr val="84095B"/>
                </a:solidFill>
                <a:ea typeface="Verdana" panose="020B0604030504040204" pitchFamily="34" charset="0"/>
                <a:cs typeface="Arial" panose="020B0604020202020204" pitchFamily="34" charset="0"/>
              </a:rPr>
              <a:t>reintegrated</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after</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secondments</a:t>
            </a:r>
            <a:r>
              <a:rPr lang="es-ES" kern="0" dirty="0">
                <a:solidFill>
                  <a:schemeClr val="tx2"/>
                </a:solidFill>
                <a:ea typeface="Verdana" panose="020B0604030504040204" pitchFamily="34" charset="0"/>
                <a:cs typeface="Verdana" panose="020B0604030504040204" pitchFamily="34" charset="0"/>
              </a:rPr>
              <a:t> (no </a:t>
            </a:r>
            <a:r>
              <a:rPr lang="es-ES" kern="0" dirty="0" err="1">
                <a:solidFill>
                  <a:schemeClr val="tx2"/>
                </a:solidFill>
                <a:ea typeface="Verdana" panose="020B0604030504040204" pitchFamily="34" charset="0"/>
                <a:cs typeface="Verdana" panose="020B0604030504040204" pitchFamily="34" charset="0"/>
              </a:rPr>
              <a:t>duration</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or</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mechanism</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specified</a:t>
            </a:r>
            <a:r>
              <a:rPr lang="es-ES" kern="0" dirty="0">
                <a:solidFill>
                  <a:schemeClr val="tx2"/>
                </a:solidFill>
                <a:ea typeface="Verdana" panose="020B0604030504040204" pitchFamily="34" charset="0"/>
                <a:cs typeface="Verdana" panose="020B0604030504040204" pitchFamily="34" charset="0"/>
              </a:rPr>
              <a:t>)</a:t>
            </a:r>
          </a:p>
          <a:p>
            <a:pPr marL="285750" indent="-285750" defTabSz="449263">
              <a:spcBef>
                <a:spcPts val="600"/>
              </a:spcBef>
              <a:buClr>
                <a:srgbClr val="000000"/>
              </a:buClr>
              <a:buSzPct val="100000"/>
              <a:buFont typeface="Arial" panose="020B0604020202020204" pitchFamily="34" charset="0"/>
              <a:buChar char="•"/>
            </a:pPr>
            <a:r>
              <a:rPr lang="es-ES" kern="0" dirty="0" err="1">
                <a:solidFill>
                  <a:schemeClr val="tx2"/>
                </a:solidFill>
                <a:ea typeface="Verdana" panose="020B0604030504040204" pitchFamily="34" charset="0"/>
                <a:cs typeface="Verdana" panose="020B0604030504040204" pitchFamily="34" charset="0"/>
              </a:rPr>
              <a:t>During</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the</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secondment</a:t>
            </a:r>
            <a:r>
              <a:rPr lang="es-ES" kern="0" dirty="0">
                <a:solidFill>
                  <a:schemeClr val="tx2"/>
                </a:solidFill>
                <a:ea typeface="Verdana" panose="020B0604030504040204" pitchFamily="34" charset="0"/>
                <a:cs typeface="Verdana" panose="020B0604030504040204" pitchFamily="34" charset="0"/>
              </a:rPr>
              <a:t> </a:t>
            </a:r>
            <a:r>
              <a:rPr lang="es-ES" kern="0" dirty="0" err="1">
                <a:solidFill>
                  <a:schemeClr val="tx2"/>
                </a:solidFill>
                <a:ea typeface="Verdana" panose="020B0604030504040204" pitchFamily="34" charset="0"/>
                <a:cs typeface="Verdana" panose="020B0604030504040204" pitchFamily="34" charset="0"/>
              </a:rPr>
              <a:t>period</a:t>
            </a:r>
            <a:r>
              <a:rPr lang="es-ES" kern="0" dirty="0">
                <a:solidFill>
                  <a:schemeClr val="tx2"/>
                </a:solidFill>
                <a:ea typeface="Verdana" panose="020B0604030504040204" pitchFamily="34" charset="0"/>
                <a:cs typeface="Verdana" panose="020B0604030504040204" pitchFamily="34" charset="0"/>
              </a:rPr>
              <a:t>, STAFF </a:t>
            </a:r>
            <a:r>
              <a:rPr lang="es-ES" b="1" dirty="0" err="1">
                <a:solidFill>
                  <a:srgbClr val="84095B"/>
                </a:solidFill>
                <a:ea typeface="Verdana" panose="020B0604030504040204" pitchFamily="34" charset="0"/>
                <a:cs typeface="Arial" panose="020B0604020202020204" pitchFamily="34" charset="0"/>
              </a:rPr>
              <a:t>must</a:t>
            </a:r>
            <a:r>
              <a:rPr lang="es-ES" b="1" dirty="0">
                <a:solidFill>
                  <a:srgbClr val="84095B"/>
                </a:solidFill>
                <a:ea typeface="Verdana" panose="020B0604030504040204" pitchFamily="34" charset="0"/>
                <a:cs typeface="Arial" panose="020B0604020202020204" pitchFamily="34" charset="0"/>
              </a:rPr>
              <a:t> be </a:t>
            </a:r>
            <a:r>
              <a:rPr lang="es-ES" b="1" dirty="0" err="1">
                <a:solidFill>
                  <a:srgbClr val="84095B"/>
                </a:solidFill>
                <a:ea typeface="Verdana" panose="020B0604030504040204" pitchFamily="34" charset="0"/>
                <a:cs typeface="Arial" panose="020B0604020202020204" pitchFamily="34" charset="0"/>
              </a:rPr>
              <a:t>devoted</a:t>
            </a:r>
            <a:r>
              <a:rPr lang="es-ES" b="1" dirty="0">
                <a:solidFill>
                  <a:srgbClr val="84095B"/>
                </a:solidFill>
                <a:ea typeface="Verdana" panose="020B0604030504040204" pitchFamily="34" charset="0"/>
                <a:cs typeface="Arial" panose="020B0604020202020204" pitchFamily="34" charset="0"/>
              </a:rPr>
              <a:t> 100% to RISE</a:t>
            </a:r>
          </a:p>
        </p:txBody>
      </p:sp>
      <p:pic>
        <p:nvPicPr>
          <p:cNvPr id="4098" name="Picture 2" descr="Resultado de imagen de imágenes gratuitas emplead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3648" y="577955"/>
            <a:ext cx="1731516" cy="1554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221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p:cNvSpPr>
            <a:spLocks noGrp="1"/>
          </p:cNvSpPr>
          <p:nvPr>
            <p:ph type="title"/>
          </p:nvPr>
        </p:nvSpPr>
        <p:spPr>
          <a:xfrm>
            <a:off x="35496" y="44624"/>
            <a:ext cx="9217025" cy="758952"/>
          </a:xfrm>
        </p:spPr>
        <p:txBody>
          <a:bodyPr>
            <a:noAutofit/>
          </a:bodyPr>
          <a:lstStyle/>
          <a:p>
            <a:pPr algn="l"/>
            <a:r>
              <a:rPr lang="es-ES" sz="2800" dirty="0" smtClean="0">
                <a:solidFill>
                  <a:schemeClr val="tx1"/>
                </a:solidFill>
                <a:latin typeface="+mj-lt"/>
                <a:ea typeface="Verdana" pitchFamily="34" charset="0"/>
                <a:cs typeface="Verdana" pitchFamily="34" charset="0"/>
              </a:rPr>
              <a:t>III. MSCA </a:t>
            </a:r>
            <a:r>
              <a:rPr lang="es-ES" sz="2800" dirty="0" err="1" smtClean="0">
                <a:solidFill>
                  <a:schemeClr val="tx1"/>
                </a:solidFill>
                <a:latin typeface="+mj-lt"/>
                <a:ea typeface="Verdana" pitchFamily="34" charset="0"/>
                <a:cs typeface="Verdana" pitchFamily="34" charset="0"/>
              </a:rPr>
              <a:t>calls</a:t>
            </a:r>
            <a:r>
              <a:rPr lang="es-ES" sz="2800" dirty="0" smtClean="0">
                <a:solidFill>
                  <a:schemeClr val="tx1"/>
                </a:solidFill>
                <a:latin typeface="+mj-lt"/>
                <a:ea typeface="Verdana" pitchFamily="34" charset="0"/>
                <a:cs typeface="Verdana" pitchFamily="34" charset="0"/>
              </a:rPr>
              <a:t>: </a:t>
            </a:r>
            <a:r>
              <a:rPr lang="es-ES" sz="2800" dirty="0" err="1" smtClean="0">
                <a:solidFill>
                  <a:schemeClr val="tx1"/>
                </a:solidFill>
                <a:latin typeface="+mj-lt"/>
                <a:ea typeface="Verdana" pitchFamily="34" charset="0"/>
                <a:cs typeface="Verdana" pitchFamily="34" charset="0"/>
              </a:rPr>
              <a:t>Research</a:t>
            </a:r>
            <a:r>
              <a:rPr lang="es-ES" sz="2800" dirty="0" smtClean="0">
                <a:solidFill>
                  <a:schemeClr val="tx1"/>
                </a:solidFill>
                <a:latin typeface="+mj-lt"/>
                <a:ea typeface="Verdana" pitchFamily="34" charset="0"/>
                <a:cs typeface="Verdana" pitchFamily="34" charset="0"/>
              </a:rPr>
              <a:t> and </a:t>
            </a:r>
            <a:r>
              <a:rPr lang="es-ES" sz="2800" dirty="0" err="1" smtClean="0">
                <a:solidFill>
                  <a:schemeClr val="tx1"/>
                </a:solidFill>
                <a:latin typeface="+mj-lt"/>
                <a:ea typeface="Verdana" pitchFamily="34" charset="0"/>
                <a:cs typeface="Verdana" pitchFamily="34" charset="0"/>
              </a:rPr>
              <a:t>Innovation</a:t>
            </a:r>
            <a:r>
              <a:rPr lang="es-ES" sz="2800" dirty="0" smtClean="0">
                <a:solidFill>
                  <a:schemeClr val="tx1"/>
                </a:solidFill>
                <a:latin typeface="+mj-lt"/>
                <a:ea typeface="Verdana" pitchFamily="34" charset="0"/>
                <a:cs typeface="Verdana" pitchFamily="34" charset="0"/>
              </a:rPr>
              <a:t> Staff Exchange (RISE)</a:t>
            </a:r>
            <a:endParaRPr lang="es-ES" sz="1800" dirty="0">
              <a:solidFill>
                <a:schemeClr val="tx1"/>
              </a:solidFill>
              <a:latin typeface="+mj-lt"/>
              <a:ea typeface="Verdana" pitchFamily="34" charset="0"/>
              <a:cs typeface="Verdana" pitchFamily="34" charset="0"/>
            </a:endParaRPr>
          </a:p>
        </p:txBody>
      </p:sp>
      <p:sp>
        <p:nvSpPr>
          <p:cNvPr id="5" name="4 Marcador de número de diapositiva"/>
          <p:cNvSpPr>
            <a:spLocks noGrp="1"/>
          </p:cNvSpPr>
          <p:nvPr>
            <p:ph type="sldNum" sz="quarter" idx="12"/>
          </p:nvPr>
        </p:nvSpPr>
        <p:spPr>
          <a:xfrm>
            <a:off x="7010400" y="6285844"/>
            <a:ext cx="2133600" cy="365125"/>
          </a:xfrm>
        </p:spPr>
        <p:txBody>
          <a:bodyPr/>
          <a:lstStyle/>
          <a:p>
            <a:pPr>
              <a:defRPr/>
            </a:pPr>
            <a:fld id="{B52C1D07-FA5D-4CBE-89D6-94108A529D45}" type="slidenum">
              <a:rPr lang="es-ES" smtClean="0"/>
              <a:pPr>
                <a:defRPr/>
              </a:pPr>
              <a:t>23</a:t>
            </a:fld>
            <a:endParaRPr lang="es-ES" dirty="0"/>
          </a:p>
        </p:txBody>
      </p:sp>
      <p:pic>
        <p:nvPicPr>
          <p:cNvPr id="6" name="Picture 1"/>
          <p:cNvPicPr>
            <a:picLocks noChangeAspect="1" noChangeArrowheads="1"/>
          </p:cNvPicPr>
          <p:nvPr/>
        </p:nvPicPr>
        <p:blipFill>
          <a:blip r:embed="rId3" cstate="print"/>
          <a:srcRect/>
          <a:stretch>
            <a:fillRect/>
          </a:stretch>
        </p:blipFill>
        <p:spPr bwMode="auto">
          <a:xfrm>
            <a:off x="224985" y="1772816"/>
            <a:ext cx="3749306" cy="2560256"/>
          </a:xfrm>
          <a:prstGeom prst="rect">
            <a:avLst/>
          </a:prstGeom>
          <a:noFill/>
          <a:ln w="9525">
            <a:solidFill>
              <a:schemeClr val="tx2"/>
            </a:solid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4165037" y="1772816"/>
            <a:ext cx="4679783" cy="2520280"/>
          </a:xfrm>
          <a:prstGeom prst="rect">
            <a:avLst/>
          </a:prstGeom>
          <a:noFill/>
          <a:ln w="9525">
            <a:solidFill>
              <a:schemeClr val="tx2"/>
            </a:solidFill>
            <a:miter lim="800000"/>
            <a:headEnd/>
            <a:tailEnd/>
          </a:ln>
        </p:spPr>
      </p:pic>
      <p:sp>
        <p:nvSpPr>
          <p:cNvPr id="12" name="CuadroTexto 10"/>
          <p:cNvSpPr txBox="1"/>
          <p:nvPr/>
        </p:nvSpPr>
        <p:spPr>
          <a:xfrm>
            <a:off x="179512" y="980728"/>
            <a:ext cx="8892480" cy="584775"/>
          </a:xfrm>
          <a:prstGeom prst="rect">
            <a:avLst/>
          </a:prstGeom>
          <a:noFill/>
        </p:spPr>
        <p:txBody>
          <a:bodyPr wrap="square" rtlCol="0">
            <a:spAutoFit/>
          </a:bodyPr>
          <a:lstStyle/>
          <a:p>
            <a:pPr marL="342900" indent="-342900">
              <a:buFont typeface="+mj-lt"/>
              <a:buAutoNum type="arabicPeriod"/>
            </a:pPr>
            <a:r>
              <a:rPr lang="es-ES" sz="1600" b="1" dirty="0" err="1" smtClean="0">
                <a:solidFill>
                  <a:schemeClr val="tx2"/>
                </a:solidFill>
                <a:cs typeface="Verdana"/>
              </a:rPr>
              <a:t>All</a:t>
            </a:r>
            <a:r>
              <a:rPr lang="es-ES" sz="1600" b="1" dirty="0" smtClean="0">
                <a:solidFill>
                  <a:schemeClr val="tx2"/>
                </a:solidFill>
                <a:cs typeface="Verdana"/>
              </a:rPr>
              <a:t> MS/AC</a:t>
            </a:r>
            <a:r>
              <a:rPr lang="es-ES" sz="1600" dirty="0" smtClean="0">
                <a:solidFill>
                  <a:schemeClr val="tx2"/>
                </a:solidFill>
                <a:cs typeface="Verdana"/>
              </a:rPr>
              <a:t>: 3 </a:t>
            </a:r>
            <a:r>
              <a:rPr lang="es-ES" sz="1600" dirty="0" err="1">
                <a:solidFill>
                  <a:schemeClr val="tx2"/>
                </a:solidFill>
                <a:cs typeface="Verdana"/>
              </a:rPr>
              <a:t>beneficiaries</a:t>
            </a:r>
            <a:r>
              <a:rPr lang="es-ES" sz="1600" dirty="0">
                <a:solidFill>
                  <a:schemeClr val="tx2"/>
                </a:solidFill>
                <a:cs typeface="Verdana"/>
              </a:rPr>
              <a:t> in 3 MS / AC, at </a:t>
            </a:r>
            <a:r>
              <a:rPr lang="es-ES" sz="1600" dirty="0" err="1">
                <a:solidFill>
                  <a:schemeClr val="tx2"/>
                </a:solidFill>
                <a:cs typeface="Verdana"/>
              </a:rPr>
              <a:t>least</a:t>
            </a:r>
            <a:r>
              <a:rPr lang="es-ES" sz="1600" dirty="0">
                <a:solidFill>
                  <a:schemeClr val="tx2"/>
                </a:solidFill>
                <a:cs typeface="Verdana"/>
              </a:rPr>
              <a:t> 1 </a:t>
            </a:r>
            <a:r>
              <a:rPr lang="es-ES" sz="1600" dirty="0" err="1">
                <a:solidFill>
                  <a:schemeClr val="tx2"/>
                </a:solidFill>
                <a:cs typeface="Verdana"/>
              </a:rPr>
              <a:t>academic</a:t>
            </a:r>
            <a:r>
              <a:rPr lang="es-ES" sz="1600" dirty="0">
                <a:solidFill>
                  <a:schemeClr val="tx2"/>
                </a:solidFill>
                <a:cs typeface="Verdana"/>
              </a:rPr>
              <a:t> and 1 non-</a:t>
            </a:r>
            <a:r>
              <a:rPr lang="es-ES" sz="1600" dirty="0" err="1">
                <a:solidFill>
                  <a:schemeClr val="tx2"/>
                </a:solidFill>
                <a:cs typeface="Verdana"/>
              </a:rPr>
              <a:t>academic</a:t>
            </a:r>
            <a:endParaRPr lang="es-ES" sz="1600" dirty="0">
              <a:solidFill>
                <a:schemeClr val="tx2"/>
              </a:solidFill>
              <a:cs typeface="Verdana"/>
            </a:endParaRPr>
          </a:p>
          <a:p>
            <a:pPr marL="342900" indent="-342900">
              <a:buFont typeface="+mj-lt"/>
              <a:buAutoNum type="arabicPeriod"/>
            </a:pPr>
            <a:r>
              <a:rPr lang="es-ES" sz="1600" b="1" dirty="0" err="1" smtClean="0">
                <a:solidFill>
                  <a:schemeClr val="tx2"/>
                </a:solidFill>
                <a:cs typeface="Verdana"/>
              </a:rPr>
              <a:t>Including</a:t>
            </a:r>
            <a:r>
              <a:rPr lang="es-ES" sz="1600" b="1" dirty="0" smtClean="0">
                <a:solidFill>
                  <a:schemeClr val="tx2"/>
                </a:solidFill>
                <a:cs typeface="Verdana"/>
              </a:rPr>
              <a:t> TC</a:t>
            </a:r>
            <a:r>
              <a:rPr lang="es-ES" sz="1600" dirty="0" smtClean="0">
                <a:solidFill>
                  <a:schemeClr val="tx2"/>
                </a:solidFill>
                <a:cs typeface="Verdana"/>
              </a:rPr>
              <a:t>: 2 </a:t>
            </a:r>
            <a:r>
              <a:rPr lang="es-ES" sz="1600" dirty="0" err="1" smtClean="0">
                <a:solidFill>
                  <a:schemeClr val="tx2"/>
                </a:solidFill>
                <a:cs typeface="Verdana"/>
              </a:rPr>
              <a:t>beneficiaries</a:t>
            </a:r>
            <a:r>
              <a:rPr lang="es-ES" sz="1600" dirty="0" smtClean="0">
                <a:solidFill>
                  <a:schemeClr val="tx2"/>
                </a:solidFill>
                <a:cs typeface="Verdana"/>
              </a:rPr>
              <a:t> in 2 MS / AC y 1 P.O. in a TC, </a:t>
            </a:r>
            <a:r>
              <a:rPr lang="es-ES" sz="1600" dirty="0" err="1" smtClean="0">
                <a:solidFill>
                  <a:schemeClr val="tx2"/>
                </a:solidFill>
                <a:cs typeface="Verdana"/>
              </a:rPr>
              <a:t>independent</a:t>
            </a:r>
            <a:r>
              <a:rPr lang="es-ES" sz="1600" dirty="0" smtClean="0">
                <a:solidFill>
                  <a:schemeClr val="tx2"/>
                </a:solidFill>
                <a:cs typeface="Verdana"/>
              </a:rPr>
              <a:t> </a:t>
            </a:r>
            <a:r>
              <a:rPr lang="es-ES" sz="1600" dirty="0" err="1" smtClean="0">
                <a:solidFill>
                  <a:schemeClr val="tx2"/>
                </a:solidFill>
                <a:cs typeface="Verdana"/>
              </a:rPr>
              <a:t>from</a:t>
            </a:r>
            <a:r>
              <a:rPr lang="es-ES" sz="1600" dirty="0" smtClean="0">
                <a:solidFill>
                  <a:schemeClr val="tx2"/>
                </a:solidFill>
                <a:cs typeface="Verdana"/>
              </a:rPr>
              <a:t> </a:t>
            </a:r>
            <a:r>
              <a:rPr lang="es-ES" sz="1600" dirty="0" err="1" smtClean="0">
                <a:solidFill>
                  <a:schemeClr val="tx2"/>
                </a:solidFill>
                <a:cs typeface="Verdana"/>
              </a:rPr>
              <a:t>the</a:t>
            </a:r>
            <a:r>
              <a:rPr lang="es-ES" sz="1600" dirty="0" smtClean="0">
                <a:solidFill>
                  <a:schemeClr val="tx2"/>
                </a:solidFill>
                <a:cs typeface="Verdana"/>
              </a:rPr>
              <a:t> sector </a:t>
            </a:r>
            <a:r>
              <a:rPr lang="es-ES" sz="1600" dirty="0" err="1" smtClean="0">
                <a:solidFill>
                  <a:schemeClr val="tx2"/>
                </a:solidFill>
                <a:cs typeface="Verdana"/>
              </a:rPr>
              <a:t>they</a:t>
            </a:r>
            <a:r>
              <a:rPr lang="es-ES" sz="1600" dirty="0" smtClean="0">
                <a:solidFill>
                  <a:schemeClr val="tx2"/>
                </a:solidFill>
                <a:cs typeface="Verdana"/>
              </a:rPr>
              <a:t> </a:t>
            </a:r>
            <a:r>
              <a:rPr lang="es-ES" sz="1600" dirty="0" err="1" smtClean="0">
                <a:solidFill>
                  <a:schemeClr val="tx2"/>
                </a:solidFill>
                <a:cs typeface="Verdana"/>
              </a:rPr>
              <a:t>belong</a:t>
            </a:r>
            <a:r>
              <a:rPr lang="es-ES" sz="1600" dirty="0" smtClean="0">
                <a:solidFill>
                  <a:schemeClr val="tx2"/>
                </a:solidFill>
                <a:cs typeface="Verdana"/>
              </a:rPr>
              <a:t> to</a:t>
            </a:r>
          </a:p>
        </p:txBody>
      </p:sp>
      <p:sp>
        <p:nvSpPr>
          <p:cNvPr id="2" name="1 Rectángulo"/>
          <p:cNvSpPr/>
          <p:nvPr/>
        </p:nvSpPr>
        <p:spPr>
          <a:xfrm>
            <a:off x="107504" y="620688"/>
            <a:ext cx="3740126" cy="369332"/>
          </a:xfrm>
          <a:prstGeom prst="rect">
            <a:avLst/>
          </a:prstGeom>
        </p:spPr>
        <p:txBody>
          <a:bodyPr wrap="none">
            <a:spAutoFit/>
          </a:bodyPr>
          <a:lstStyle/>
          <a:p>
            <a:pPr marL="0" lvl="3" indent="0" defTabSz="449263">
              <a:spcBef>
                <a:spcPts val="600"/>
              </a:spcBef>
              <a:buClr>
                <a:srgbClr val="000000"/>
              </a:buClr>
              <a:buSzPct val="100000"/>
              <a:buNone/>
            </a:pPr>
            <a:r>
              <a:rPr lang="en-GB" b="1" dirty="0">
                <a:solidFill>
                  <a:srgbClr val="84095B"/>
                </a:solidFill>
                <a:ea typeface="Verdana" panose="020B0604030504040204" pitchFamily="34" charset="0"/>
                <a:cs typeface="Arial" panose="020B0604020202020204" pitchFamily="34" charset="0"/>
              </a:rPr>
              <a:t>At least 3 participants in 3 countries: </a:t>
            </a:r>
          </a:p>
        </p:txBody>
      </p:sp>
      <p:sp>
        <p:nvSpPr>
          <p:cNvPr id="8" name="7 Rectángulo redondeado"/>
          <p:cNvSpPr/>
          <p:nvPr/>
        </p:nvSpPr>
        <p:spPr>
          <a:xfrm>
            <a:off x="251520" y="5157192"/>
            <a:ext cx="3722771" cy="792088"/>
          </a:xfrm>
          <a:prstGeom prst="roundRect">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600" dirty="0" smtClean="0">
                <a:solidFill>
                  <a:schemeClr val="tx2"/>
                </a:solidFill>
              </a:rPr>
              <a:t>- </a:t>
            </a:r>
            <a:r>
              <a:rPr lang="es-ES" sz="1600" dirty="0" err="1" smtClean="0">
                <a:solidFill>
                  <a:schemeClr val="tx2"/>
                </a:solidFill>
              </a:rPr>
              <a:t>Secondments</a:t>
            </a:r>
            <a:r>
              <a:rPr lang="es-ES" sz="1600" dirty="0" smtClean="0">
                <a:solidFill>
                  <a:schemeClr val="tx2"/>
                </a:solidFill>
              </a:rPr>
              <a:t> in </a:t>
            </a:r>
            <a:r>
              <a:rPr lang="es-ES" sz="1600" dirty="0" err="1" smtClean="0">
                <a:solidFill>
                  <a:schemeClr val="tx2"/>
                </a:solidFill>
              </a:rPr>
              <a:t>the</a:t>
            </a:r>
            <a:r>
              <a:rPr lang="es-ES" sz="1600" dirty="0" smtClean="0">
                <a:solidFill>
                  <a:schemeClr val="tx2"/>
                </a:solidFill>
              </a:rPr>
              <a:t> </a:t>
            </a:r>
            <a:r>
              <a:rPr lang="es-ES" sz="1600" dirty="0" err="1" smtClean="0">
                <a:solidFill>
                  <a:schemeClr val="tx2"/>
                </a:solidFill>
              </a:rPr>
              <a:t>same</a:t>
            </a:r>
            <a:r>
              <a:rPr lang="es-ES" sz="1600" dirty="0" smtClean="0">
                <a:solidFill>
                  <a:schemeClr val="tx2"/>
                </a:solidFill>
              </a:rPr>
              <a:t> country</a:t>
            </a:r>
            <a:endParaRPr lang="es-ES" sz="1600" dirty="0">
              <a:solidFill>
                <a:schemeClr val="tx2"/>
              </a:solidFill>
            </a:endParaRPr>
          </a:p>
          <a:p>
            <a:r>
              <a:rPr lang="es-ES" sz="1600" dirty="0" smtClean="0">
                <a:solidFill>
                  <a:schemeClr val="tx2"/>
                </a:solidFill>
              </a:rPr>
              <a:t>- </a:t>
            </a:r>
            <a:r>
              <a:rPr lang="es-ES" sz="1600" dirty="0" err="1" smtClean="0">
                <a:solidFill>
                  <a:schemeClr val="tx2"/>
                </a:solidFill>
              </a:rPr>
              <a:t>Secondments</a:t>
            </a:r>
            <a:r>
              <a:rPr lang="es-ES" sz="1600" dirty="0" smtClean="0">
                <a:solidFill>
                  <a:schemeClr val="tx2"/>
                </a:solidFill>
              </a:rPr>
              <a:t> </a:t>
            </a:r>
            <a:r>
              <a:rPr lang="es-ES" sz="1600" dirty="0" err="1" smtClean="0">
                <a:solidFill>
                  <a:schemeClr val="tx2"/>
                </a:solidFill>
              </a:rPr>
              <a:t>within</a:t>
            </a:r>
            <a:r>
              <a:rPr lang="es-ES" sz="1600" dirty="0" smtClean="0">
                <a:solidFill>
                  <a:schemeClr val="tx2"/>
                </a:solidFill>
              </a:rPr>
              <a:t> </a:t>
            </a:r>
            <a:r>
              <a:rPr lang="es-ES" sz="1600" dirty="0" err="1" smtClean="0">
                <a:solidFill>
                  <a:schemeClr val="tx2"/>
                </a:solidFill>
              </a:rPr>
              <a:t>the</a:t>
            </a:r>
            <a:r>
              <a:rPr lang="es-ES" sz="1600" dirty="0" smtClean="0">
                <a:solidFill>
                  <a:schemeClr val="tx2"/>
                </a:solidFill>
              </a:rPr>
              <a:t> </a:t>
            </a:r>
            <a:r>
              <a:rPr lang="es-ES" sz="1600" dirty="0" err="1" smtClean="0">
                <a:solidFill>
                  <a:schemeClr val="tx2"/>
                </a:solidFill>
              </a:rPr>
              <a:t>same</a:t>
            </a:r>
            <a:r>
              <a:rPr lang="es-ES" sz="1600" dirty="0" smtClean="0">
                <a:solidFill>
                  <a:schemeClr val="tx2"/>
                </a:solidFill>
              </a:rPr>
              <a:t> sector</a:t>
            </a:r>
          </a:p>
          <a:p>
            <a:r>
              <a:rPr lang="es-ES" sz="1600" dirty="0" smtClean="0">
                <a:solidFill>
                  <a:schemeClr val="tx2"/>
                </a:solidFill>
              </a:rPr>
              <a:t>in </a:t>
            </a:r>
            <a:r>
              <a:rPr lang="es-ES" sz="1600" dirty="0" err="1" smtClean="0">
                <a:solidFill>
                  <a:schemeClr val="tx2"/>
                </a:solidFill>
              </a:rPr>
              <a:t>Europe</a:t>
            </a:r>
            <a:endParaRPr lang="es-ES" sz="1600" dirty="0" smtClean="0">
              <a:solidFill>
                <a:schemeClr val="tx2"/>
              </a:solidFill>
            </a:endParaRPr>
          </a:p>
        </p:txBody>
      </p:sp>
      <p:sp>
        <p:nvSpPr>
          <p:cNvPr id="9" name="8 Rectángulo redondeado"/>
          <p:cNvSpPr/>
          <p:nvPr/>
        </p:nvSpPr>
        <p:spPr>
          <a:xfrm>
            <a:off x="251520" y="4365104"/>
            <a:ext cx="3722771" cy="701805"/>
          </a:xfrm>
          <a:prstGeom prst="roundRect">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600" dirty="0" err="1" smtClean="0">
                <a:solidFill>
                  <a:schemeClr val="tx2"/>
                </a:solidFill>
              </a:rPr>
              <a:t>IntraEuropean</a:t>
            </a:r>
            <a:r>
              <a:rPr lang="es-ES" sz="1600" dirty="0" smtClean="0">
                <a:solidFill>
                  <a:schemeClr val="tx2"/>
                </a:solidFill>
              </a:rPr>
              <a:t> </a:t>
            </a:r>
            <a:r>
              <a:rPr lang="es-ES" sz="1600" dirty="0" err="1" smtClean="0">
                <a:solidFill>
                  <a:schemeClr val="tx2"/>
                </a:solidFill>
              </a:rPr>
              <a:t>Secondments</a:t>
            </a:r>
            <a:r>
              <a:rPr lang="es-ES" sz="1600" dirty="0" smtClean="0">
                <a:solidFill>
                  <a:schemeClr val="tx2"/>
                </a:solidFill>
              </a:rPr>
              <a:t> </a:t>
            </a:r>
            <a:r>
              <a:rPr lang="es-ES" sz="1600" dirty="0" err="1" smtClean="0">
                <a:solidFill>
                  <a:schemeClr val="tx2"/>
                </a:solidFill>
              </a:rPr>
              <a:t>between</a:t>
            </a:r>
            <a:r>
              <a:rPr lang="es-ES" sz="1600" dirty="0" smtClean="0">
                <a:solidFill>
                  <a:schemeClr val="tx2"/>
                </a:solidFill>
              </a:rPr>
              <a:t> </a:t>
            </a:r>
            <a:r>
              <a:rPr lang="es-ES" sz="1600" dirty="0" err="1" smtClean="0">
                <a:solidFill>
                  <a:schemeClr val="tx2"/>
                </a:solidFill>
              </a:rPr>
              <a:t>different</a:t>
            </a:r>
            <a:r>
              <a:rPr lang="es-ES" sz="1600" dirty="0" smtClean="0">
                <a:solidFill>
                  <a:schemeClr val="tx2"/>
                </a:solidFill>
              </a:rPr>
              <a:t> </a:t>
            </a:r>
            <a:r>
              <a:rPr lang="es-ES" sz="1600" dirty="0" err="1" smtClean="0">
                <a:solidFill>
                  <a:schemeClr val="tx2"/>
                </a:solidFill>
              </a:rPr>
              <a:t>countries</a:t>
            </a:r>
            <a:r>
              <a:rPr lang="es-ES" sz="1600" dirty="0" smtClean="0">
                <a:solidFill>
                  <a:schemeClr val="tx2"/>
                </a:solidFill>
              </a:rPr>
              <a:t> and </a:t>
            </a:r>
            <a:r>
              <a:rPr lang="es-ES" sz="1600" dirty="0" err="1" smtClean="0">
                <a:solidFill>
                  <a:schemeClr val="tx2"/>
                </a:solidFill>
              </a:rPr>
              <a:t>sectors</a:t>
            </a:r>
            <a:r>
              <a:rPr lang="es-ES" sz="1600" dirty="0" smtClean="0">
                <a:solidFill>
                  <a:schemeClr val="tx2"/>
                </a:solidFill>
              </a:rPr>
              <a:t>:   </a:t>
            </a:r>
            <a:r>
              <a:rPr lang="es-ES" sz="1600" dirty="0" err="1" smtClean="0">
                <a:solidFill>
                  <a:schemeClr val="tx2"/>
                </a:solidFill>
              </a:rPr>
              <a:t>academic</a:t>
            </a:r>
            <a:r>
              <a:rPr lang="es-ES" sz="1600" dirty="0" smtClean="0">
                <a:solidFill>
                  <a:schemeClr val="tx2"/>
                </a:solidFill>
              </a:rPr>
              <a:t> and non-</a:t>
            </a:r>
            <a:r>
              <a:rPr lang="es-ES" sz="1600" dirty="0" err="1" smtClean="0">
                <a:solidFill>
                  <a:schemeClr val="tx2"/>
                </a:solidFill>
              </a:rPr>
              <a:t>academic</a:t>
            </a:r>
            <a:endParaRPr lang="es-ES" sz="1600" dirty="0">
              <a:solidFill>
                <a:schemeClr val="tx2"/>
              </a:solidFill>
            </a:endParaRPr>
          </a:p>
        </p:txBody>
      </p:sp>
      <p:pic>
        <p:nvPicPr>
          <p:cNvPr id="1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91674" y="4551565"/>
            <a:ext cx="332254" cy="3288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16114" y="5291989"/>
            <a:ext cx="332254" cy="3784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13 Rectángulo redondeado"/>
          <p:cNvSpPr/>
          <p:nvPr/>
        </p:nvSpPr>
        <p:spPr>
          <a:xfrm>
            <a:off x="4139953" y="4900090"/>
            <a:ext cx="4704867" cy="1049190"/>
          </a:xfrm>
          <a:prstGeom prst="roundRect">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600" dirty="0" smtClean="0">
                <a:solidFill>
                  <a:schemeClr val="tx2"/>
                </a:solidFill>
              </a:rPr>
              <a:t>- </a:t>
            </a:r>
            <a:r>
              <a:rPr lang="es-ES" sz="1600" dirty="0" err="1" smtClean="0">
                <a:solidFill>
                  <a:schemeClr val="tx2"/>
                </a:solidFill>
              </a:rPr>
              <a:t>Secondments</a:t>
            </a:r>
            <a:r>
              <a:rPr lang="es-ES" sz="1600" dirty="0" smtClean="0">
                <a:solidFill>
                  <a:schemeClr val="tx2"/>
                </a:solidFill>
              </a:rPr>
              <a:t> </a:t>
            </a:r>
            <a:r>
              <a:rPr lang="es-ES" sz="1600" dirty="0" err="1">
                <a:solidFill>
                  <a:schemeClr val="tx2"/>
                </a:solidFill>
              </a:rPr>
              <a:t>between</a:t>
            </a:r>
            <a:r>
              <a:rPr lang="es-ES" sz="1600" dirty="0">
                <a:solidFill>
                  <a:schemeClr val="tx2"/>
                </a:solidFill>
              </a:rPr>
              <a:t> TC</a:t>
            </a:r>
          </a:p>
          <a:p>
            <a:r>
              <a:rPr lang="es-ES" sz="1600" dirty="0" smtClean="0">
                <a:solidFill>
                  <a:schemeClr val="tx2"/>
                </a:solidFill>
              </a:rPr>
              <a:t>- </a:t>
            </a:r>
            <a:r>
              <a:rPr lang="es-ES" sz="1600" dirty="0" err="1" smtClean="0">
                <a:solidFill>
                  <a:schemeClr val="tx2"/>
                </a:solidFill>
              </a:rPr>
              <a:t>Secondments</a:t>
            </a:r>
            <a:r>
              <a:rPr lang="es-ES" sz="1600" dirty="0" smtClean="0">
                <a:solidFill>
                  <a:schemeClr val="tx2"/>
                </a:solidFill>
              </a:rPr>
              <a:t> </a:t>
            </a:r>
            <a:r>
              <a:rPr lang="es-ES" sz="1600" dirty="0">
                <a:solidFill>
                  <a:schemeClr val="tx2"/>
                </a:solidFill>
              </a:rPr>
              <a:t>of TC </a:t>
            </a:r>
            <a:r>
              <a:rPr lang="es-ES" sz="1600" dirty="0" smtClean="0">
                <a:solidFill>
                  <a:schemeClr val="tx2"/>
                </a:solidFill>
              </a:rPr>
              <a:t>(B. High </a:t>
            </a:r>
            <a:r>
              <a:rPr lang="es-ES" sz="1600" dirty="0" err="1">
                <a:solidFill>
                  <a:schemeClr val="tx2"/>
                </a:solidFill>
              </a:rPr>
              <a:t>Income</a:t>
            </a:r>
            <a:r>
              <a:rPr lang="es-ES" sz="1600" dirty="0">
                <a:solidFill>
                  <a:schemeClr val="tx2"/>
                </a:solidFill>
              </a:rPr>
              <a:t>) to </a:t>
            </a:r>
            <a:r>
              <a:rPr lang="es-ES" sz="1600" dirty="0" err="1">
                <a:solidFill>
                  <a:schemeClr val="tx2"/>
                </a:solidFill>
              </a:rPr>
              <a:t>Europe</a:t>
            </a:r>
            <a:r>
              <a:rPr lang="es-ES" sz="1600" dirty="0">
                <a:solidFill>
                  <a:schemeClr val="tx2"/>
                </a:solidFill>
              </a:rPr>
              <a:t> (no </a:t>
            </a:r>
            <a:r>
              <a:rPr lang="es-ES" sz="1600" dirty="0" err="1">
                <a:solidFill>
                  <a:schemeClr val="tx2"/>
                </a:solidFill>
              </a:rPr>
              <a:t>funding</a:t>
            </a:r>
            <a:r>
              <a:rPr lang="es-ES" sz="1600" dirty="0">
                <a:solidFill>
                  <a:schemeClr val="tx2"/>
                </a:solidFill>
              </a:rPr>
              <a:t>). </a:t>
            </a:r>
          </a:p>
        </p:txBody>
      </p:sp>
      <p:pic>
        <p:nvPicPr>
          <p:cNvPr id="15"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03713" y="4941168"/>
            <a:ext cx="388973" cy="4430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6" name="15 Rectángulo redondeado"/>
          <p:cNvSpPr/>
          <p:nvPr/>
        </p:nvSpPr>
        <p:spPr>
          <a:xfrm>
            <a:off x="4120805" y="4365104"/>
            <a:ext cx="4724015" cy="410363"/>
          </a:xfrm>
          <a:prstGeom prst="roundRect">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600" dirty="0" smtClean="0">
                <a:solidFill>
                  <a:schemeClr val="tx2"/>
                </a:solidFill>
              </a:rPr>
              <a:t>- </a:t>
            </a:r>
            <a:r>
              <a:rPr lang="es-ES" sz="1600" dirty="0" err="1" smtClean="0">
                <a:solidFill>
                  <a:schemeClr val="tx2"/>
                </a:solidFill>
              </a:rPr>
              <a:t>Secondments</a:t>
            </a:r>
            <a:r>
              <a:rPr lang="es-ES" sz="1600" dirty="0" smtClean="0">
                <a:solidFill>
                  <a:schemeClr val="tx2"/>
                </a:solidFill>
              </a:rPr>
              <a:t> of MS/AC to TC</a:t>
            </a:r>
            <a:endParaRPr lang="es-ES" sz="1600" dirty="0">
              <a:solidFill>
                <a:schemeClr val="tx2"/>
              </a:solidFill>
            </a:endParaRPr>
          </a:p>
        </p:txBody>
      </p:sp>
      <p:pic>
        <p:nvPicPr>
          <p:cNvPr id="1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60432" y="4396263"/>
            <a:ext cx="332254" cy="32888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31502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b="5873"/>
          <a:stretch>
            <a:fillRect/>
          </a:stretch>
        </p:blipFill>
        <p:spPr bwMode="auto">
          <a:xfrm>
            <a:off x="467544" y="908720"/>
            <a:ext cx="8247064" cy="50134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6" name="1 Título"/>
          <p:cNvSpPr txBox="1">
            <a:spLocks/>
          </p:cNvSpPr>
          <p:nvPr/>
        </p:nvSpPr>
        <p:spPr>
          <a:xfrm>
            <a:off x="30290" y="-315416"/>
            <a:ext cx="7772400" cy="147002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a:solidFill>
                  <a:schemeClr val="tx2"/>
                </a:solidFill>
                <a:latin typeface="Bitstream Vera Serif" panose="02060603050605020204" pitchFamily="18" charset="0"/>
                <a:ea typeface="+mj-ea"/>
                <a:cs typeface="+mj-cs"/>
              </a:defRPr>
            </a:lvl1pPr>
          </a:lstStyle>
          <a:p>
            <a:r>
              <a:rPr lang="es-ES" dirty="0" smtClean="0">
                <a:solidFill>
                  <a:srgbClr val="000000"/>
                </a:solidFill>
                <a:latin typeface="+mj-lt"/>
                <a:ea typeface="Verdana" pitchFamily="34" charset="0"/>
                <a:cs typeface="Verdana" pitchFamily="34" charset="0"/>
              </a:rPr>
              <a:t>III. RISE: </a:t>
            </a:r>
            <a:r>
              <a:rPr lang="es-ES" dirty="0" err="1" smtClean="0">
                <a:solidFill>
                  <a:srgbClr val="000000"/>
                </a:solidFill>
                <a:latin typeface="+mj-lt"/>
                <a:ea typeface="Verdana" pitchFamily="34" charset="0"/>
                <a:cs typeface="Verdana" pitchFamily="34" charset="0"/>
              </a:rPr>
              <a:t>secondments</a:t>
            </a:r>
            <a:endParaRPr lang="es-ES" dirty="0">
              <a:solidFill>
                <a:srgbClr val="000000"/>
              </a:solidFill>
              <a:latin typeface="+mj-lt"/>
              <a:ea typeface="Verdana" pitchFamily="34" charset="0"/>
              <a:cs typeface="Verdana" pitchFamily="34" charset="0"/>
            </a:endParaRPr>
          </a:p>
        </p:txBody>
      </p:sp>
    </p:spTree>
    <p:extLst>
      <p:ext uri="{BB962C8B-B14F-4D97-AF65-F5344CB8AC3E}">
        <p14:creationId xmlns:p14="http://schemas.microsoft.com/office/powerpoint/2010/main" val="35158457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12776"/>
            <a:ext cx="9144000" cy="4211960"/>
          </a:xfrm>
          <a:prstGeom prst="rect">
            <a:avLst/>
          </a:prstGeom>
        </p:spPr>
      </p:pic>
      <p:sp>
        <p:nvSpPr>
          <p:cNvPr id="20484" name="Title 2"/>
          <p:cNvSpPr>
            <a:spLocks noGrp="1"/>
          </p:cNvSpPr>
          <p:nvPr>
            <p:ph type="title" idx="4294967295"/>
          </p:nvPr>
        </p:nvSpPr>
        <p:spPr>
          <a:xfrm>
            <a:off x="2771800" y="226331"/>
            <a:ext cx="6300000" cy="720000"/>
          </a:xfrm>
        </p:spPr>
        <p:txBody>
          <a:bodyPr/>
          <a:lstStyle/>
          <a:p>
            <a:pPr algn="r"/>
            <a:r>
              <a:rPr lang="en-GB" altLang="en-US" sz="3200" dirty="0" smtClean="0">
                <a:solidFill>
                  <a:schemeClr val="bg1"/>
                </a:solidFill>
              </a:rPr>
              <a:t>Reference Documents</a:t>
            </a:r>
            <a:endParaRPr lang="en-GB" altLang="en-US" sz="3200" dirty="0">
              <a:solidFill>
                <a:schemeClr val="bg1"/>
              </a:solidFill>
            </a:endParaRPr>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20" y="1547709"/>
            <a:ext cx="3096344" cy="418554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5" name="Title 5"/>
          <p:cNvSpPr txBox="1">
            <a:spLocks/>
          </p:cNvSpPr>
          <p:nvPr/>
        </p:nvSpPr>
        <p:spPr bwMode="auto">
          <a:xfrm>
            <a:off x="-360040" y="378805"/>
            <a:ext cx="9828584" cy="69528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altLang="en-US" sz="3200" kern="0" dirty="0" smtClean="0">
                <a:solidFill>
                  <a:srgbClr val="84095B"/>
                </a:solidFill>
              </a:rPr>
              <a:t>Tip 1: </a:t>
            </a:r>
            <a:r>
              <a:rPr lang="en-GB" altLang="en-US" sz="3200" kern="0" dirty="0" smtClean="0"/>
              <a:t>Read all relevant documentation</a:t>
            </a:r>
          </a:p>
        </p:txBody>
      </p:sp>
    </p:spTree>
    <p:extLst>
      <p:ext uri="{BB962C8B-B14F-4D97-AF65-F5344CB8AC3E}">
        <p14:creationId xmlns:p14="http://schemas.microsoft.com/office/powerpoint/2010/main" val="31532984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5"/>
          <p:cNvSpPr>
            <a:spLocks noGrp="1"/>
          </p:cNvSpPr>
          <p:nvPr>
            <p:ph type="title" idx="4294967295"/>
          </p:nvPr>
        </p:nvSpPr>
        <p:spPr>
          <a:xfrm>
            <a:off x="-540568" y="378805"/>
            <a:ext cx="9828584" cy="695284"/>
          </a:xfrm>
        </p:spPr>
        <p:txBody>
          <a:bodyPr/>
          <a:lstStyle/>
          <a:p>
            <a:pPr algn="ctr"/>
            <a:r>
              <a:rPr lang="en-GB" altLang="en-US" sz="3200" dirty="0" smtClean="0">
                <a:solidFill>
                  <a:srgbClr val="84095B"/>
                </a:solidFill>
              </a:rPr>
              <a:t>Tip 2: </a:t>
            </a:r>
            <a:r>
              <a:rPr lang="en-GB" altLang="en-US" sz="3200" dirty="0" smtClean="0"/>
              <a:t>Refer well to evaluation criteria</a:t>
            </a:r>
          </a:p>
        </p:txBody>
      </p:sp>
      <p:sp>
        <p:nvSpPr>
          <p:cNvPr id="12" name="Rectangle 11"/>
          <p:cNvSpPr/>
          <p:nvPr/>
        </p:nvSpPr>
        <p:spPr bwMode="auto">
          <a:xfrm>
            <a:off x="312872" y="1772816"/>
            <a:ext cx="8521320" cy="2361976"/>
          </a:xfrm>
          <a:prstGeom prst="rect">
            <a:avLst/>
          </a:prstGeom>
          <a:gradFill>
            <a:gsLst>
              <a:gs pos="46000">
                <a:srgbClr val="B8B8CC"/>
              </a:gs>
              <a:gs pos="100000">
                <a:schemeClr val="accent1">
                  <a:lumMod val="45000"/>
                  <a:lumOff val="55000"/>
                </a:schemeClr>
              </a:gs>
              <a:gs pos="100000">
                <a:schemeClr val="accent1">
                  <a:lumMod val="45000"/>
                  <a:lumOff val="55000"/>
                </a:schemeClr>
              </a:gs>
              <a:gs pos="100000">
                <a:schemeClr val="accent1">
                  <a:lumMod val="30000"/>
                  <a:lumOff val="70000"/>
                </a:schemeClr>
              </a:gs>
            </a:gsLst>
            <a:lin ang="5400000" scaled="1"/>
          </a:gradFill>
          <a:ln>
            <a:noFill/>
          </a:ln>
          <a:effectLst/>
          <a:extLst/>
        </p:spPr>
        <p:txBody>
          <a:bodyPr anchor="ctr"/>
          <a:lstStyle/>
          <a:p>
            <a:pPr algn="ctr">
              <a:spcBef>
                <a:spcPts val="1800"/>
              </a:spcBef>
              <a:spcAft>
                <a:spcPts val="0"/>
              </a:spcAft>
              <a:buClr>
                <a:srgbClr val="0F5494"/>
              </a:buClr>
              <a:defRPr/>
            </a:pPr>
            <a:endParaRPr lang="en-GB" sz="1600" b="1" dirty="0" smtClean="0"/>
          </a:p>
        </p:txBody>
      </p:sp>
      <p:sp>
        <p:nvSpPr>
          <p:cNvPr id="2" name="Rectangle 1"/>
          <p:cNvSpPr/>
          <p:nvPr/>
        </p:nvSpPr>
        <p:spPr>
          <a:xfrm>
            <a:off x="3958714" y="2329444"/>
            <a:ext cx="4716356" cy="923330"/>
          </a:xfrm>
          <a:prstGeom prst="rect">
            <a:avLst/>
          </a:prstGeom>
        </p:spPr>
        <p:txBody>
          <a:bodyPr wrap="none">
            <a:spAutoFit/>
          </a:bodyPr>
          <a:lstStyle/>
          <a:p>
            <a:r>
              <a:rPr lang="en-GB" altLang="en-US" sz="5400" b="1" dirty="0" smtClean="0">
                <a:solidFill>
                  <a:schemeClr val="accent2"/>
                </a:solidFill>
              </a:rPr>
              <a:t>(</a:t>
            </a:r>
            <a:r>
              <a:rPr lang="en-GB" altLang="en-US" sz="5400" b="1" dirty="0" smtClean="0">
                <a:solidFill>
                  <a:srgbClr val="941333"/>
                </a:solidFill>
              </a:rPr>
              <a:t>E</a:t>
            </a:r>
            <a:r>
              <a:rPr lang="en-GB" altLang="en-US" sz="5400" b="1" dirty="0" smtClean="0"/>
              <a:t> </a:t>
            </a:r>
            <a:r>
              <a:rPr lang="en-GB" altLang="en-US" sz="5400" b="1" dirty="0" smtClean="0">
                <a:solidFill>
                  <a:schemeClr val="accent2"/>
                </a:solidFill>
              </a:rPr>
              <a:t>+</a:t>
            </a:r>
            <a:r>
              <a:rPr lang="en-GB" altLang="en-US" sz="5400" b="1" dirty="0" smtClean="0"/>
              <a:t> </a:t>
            </a:r>
            <a:r>
              <a:rPr lang="en-GB" altLang="en-US" sz="5400" b="1" dirty="0" smtClean="0">
                <a:solidFill>
                  <a:srgbClr val="FF9900"/>
                </a:solidFill>
              </a:rPr>
              <a:t>I</a:t>
            </a:r>
            <a:r>
              <a:rPr lang="en-GB" altLang="en-US" sz="5400" b="1" dirty="0" smtClean="0">
                <a:solidFill>
                  <a:schemeClr val="accent2"/>
                </a:solidFill>
              </a:rPr>
              <a:t>)</a:t>
            </a:r>
            <a:r>
              <a:rPr lang="en-GB" altLang="en-US" sz="5400" b="1" baseline="30000" dirty="0" smtClean="0">
                <a:solidFill>
                  <a:srgbClr val="00B050"/>
                </a:solidFill>
              </a:rPr>
              <a:t>Im</a:t>
            </a:r>
            <a:r>
              <a:rPr lang="en-GB" altLang="en-US" sz="5400" baseline="30000" dirty="0" smtClean="0">
                <a:solidFill>
                  <a:schemeClr val="accent2"/>
                </a:solidFill>
              </a:rPr>
              <a:t>pact</a:t>
            </a:r>
            <a:endParaRPr lang="en-GB" sz="5400" baseline="30000" dirty="0">
              <a:solidFill>
                <a:schemeClr val="accent2"/>
              </a:solidFill>
            </a:endParaRPr>
          </a:p>
        </p:txBody>
      </p:sp>
      <p:sp>
        <p:nvSpPr>
          <p:cNvPr id="10" name="Rectangle 9"/>
          <p:cNvSpPr/>
          <p:nvPr/>
        </p:nvSpPr>
        <p:spPr>
          <a:xfrm>
            <a:off x="2903285" y="1989593"/>
            <a:ext cx="1135507" cy="1569660"/>
          </a:xfrm>
          <a:prstGeom prst="rect">
            <a:avLst/>
          </a:prstGeom>
        </p:spPr>
        <p:txBody>
          <a:bodyPr wrap="square">
            <a:spAutoFit/>
          </a:bodyPr>
          <a:lstStyle/>
          <a:p>
            <a:r>
              <a:rPr lang="en-GB" altLang="en-US" sz="9600" b="1" dirty="0" smtClean="0">
                <a:solidFill>
                  <a:schemeClr val="accent2"/>
                </a:solidFill>
              </a:rPr>
              <a:t>=</a:t>
            </a:r>
            <a:endParaRPr lang="en-GB" sz="9600" b="1" dirty="0">
              <a:solidFill>
                <a:schemeClr val="accent2"/>
              </a:solidFill>
            </a:endParaRPr>
          </a:p>
        </p:txBody>
      </p:sp>
      <p:sp>
        <p:nvSpPr>
          <p:cNvPr id="3" name="Rectangle 2"/>
          <p:cNvSpPr/>
          <p:nvPr/>
        </p:nvSpPr>
        <p:spPr>
          <a:xfrm>
            <a:off x="864000" y="4320000"/>
            <a:ext cx="7416000" cy="1080000"/>
          </a:xfrm>
          <a:prstGeom prst="rect">
            <a:avLst/>
          </a:prstGeom>
        </p:spPr>
        <p:txBody>
          <a:bodyPr wrap="square">
            <a:spAutoFit/>
          </a:bodyPr>
          <a:lstStyle/>
          <a:p>
            <a:pPr algn="ctr"/>
            <a:r>
              <a:rPr lang="en-GB" altLang="en-US" sz="3200" dirty="0" smtClean="0">
                <a:solidFill>
                  <a:srgbClr val="941333"/>
                </a:solidFill>
              </a:rPr>
              <a:t>E</a:t>
            </a:r>
            <a:r>
              <a:rPr lang="en-GB" altLang="en-US" sz="3200" b="0" dirty="0" smtClean="0">
                <a:solidFill>
                  <a:srgbClr val="0F5494"/>
                </a:solidFill>
              </a:rPr>
              <a:t>xcellence </a:t>
            </a:r>
            <a:r>
              <a:rPr lang="en-GB" altLang="en-US" sz="3200" dirty="0" smtClean="0">
                <a:solidFill>
                  <a:srgbClr val="FF9900"/>
                </a:solidFill>
              </a:rPr>
              <a:t>I</a:t>
            </a:r>
            <a:r>
              <a:rPr lang="en-GB" altLang="en-US" sz="3200" b="0" dirty="0" smtClean="0">
                <a:solidFill>
                  <a:srgbClr val="0F5494"/>
                </a:solidFill>
              </a:rPr>
              <a:t>mplementation are closely interlinked!</a:t>
            </a:r>
            <a:endParaRPr lang="en-GB" sz="3200" b="0" baseline="30000" dirty="0">
              <a:solidFill>
                <a:srgbClr val="0F5494"/>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8677" r="5511"/>
          <a:stretch/>
        </p:blipFill>
        <p:spPr>
          <a:xfrm>
            <a:off x="539552" y="2036205"/>
            <a:ext cx="2318792" cy="16808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356539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4381500" y="2620392"/>
            <a:ext cx="4762500" cy="437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defRPr/>
            </a:pPr>
            <a:r>
              <a:rPr lang="en-GB" altLang="en-US" sz="3200" kern="0" dirty="0" smtClean="0"/>
              <a:t>  </a:t>
            </a:r>
            <a:r>
              <a:rPr lang="en-GB" altLang="en-US" sz="800" kern="0" dirty="0" smtClean="0"/>
              <a:t>  </a:t>
            </a:r>
            <a:r>
              <a:rPr lang="en-GB" altLang="en-US" sz="2800" kern="0" dirty="0" smtClean="0"/>
              <a:t>SKPLUS</a:t>
            </a:r>
            <a:r>
              <a:rPr lang="en-GB" altLang="en-US" sz="3200" kern="0" dirty="0" smtClean="0"/>
              <a:t/>
            </a:r>
            <a:br>
              <a:rPr lang="en-GB" altLang="en-US" sz="3200" kern="0" dirty="0" smtClean="0"/>
            </a:br>
            <a:r>
              <a:rPr lang="en-GB" altLang="en-US" sz="1400" kern="0" dirty="0" smtClean="0"/>
              <a:t>Super-</a:t>
            </a:r>
            <a:r>
              <a:rPr lang="en-GB" altLang="en-US" sz="1400" kern="0" dirty="0" err="1" smtClean="0"/>
              <a:t>Kamiokande</a:t>
            </a:r>
            <a:r>
              <a:rPr lang="en-GB" altLang="en-US" sz="1400" kern="0" dirty="0" smtClean="0"/>
              <a:t> plus </a:t>
            </a:r>
            <a:r>
              <a:rPr lang="en-GB" altLang="en-US" sz="1800" kern="0" dirty="0" smtClean="0"/>
              <a:t/>
            </a:r>
            <a:br>
              <a:rPr lang="en-GB" altLang="en-US" sz="1800" kern="0" dirty="0" smtClean="0"/>
            </a:br>
            <a:endParaRPr lang="en-GB" altLang="en-US" sz="1800" kern="0" dirty="0" smtClean="0"/>
          </a:p>
          <a:p>
            <a:pPr>
              <a:defRPr/>
            </a:pPr>
            <a:r>
              <a:rPr lang="en-GB" altLang="en-US" sz="1800" kern="0" dirty="0"/>
              <a:t>	</a:t>
            </a:r>
            <a:r>
              <a:rPr lang="en-GB" altLang="en-US" sz="1800" kern="0" dirty="0" smtClean="0"/>
              <a:t>RISE 2014 (no. 641540)</a:t>
            </a:r>
            <a:r>
              <a:rPr lang="en-GB" altLang="en-US" sz="1600" b="0" kern="0" dirty="0" smtClean="0"/>
              <a:t/>
            </a:r>
            <a:br>
              <a:rPr lang="en-GB" altLang="en-US" sz="1600" b="0" kern="0" dirty="0" smtClean="0"/>
            </a:br>
            <a:r>
              <a:rPr lang="en-GB" altLang="en-US" sz="1600" b="0" kern="0" dirty="0" smtClean="0"/>
              <a:t>EU contribution: €310,500.00</a:t>
            </a:r>
            <a:br>
              <a:rPr lang="en-GB" altLang="en-US" sz="1600" b="0" kern="0" dirty="0" smtClean="0"/>
            </a:br>
            <a:r>
              <a:rPr lang="en-GB" altLang="en-US" sz="1600" b="0" kern="0" dirty="0" smtClean="0"/>
              <a:t>Coordinator: </a:t>
            </a:r>
            <a:r>
              <a:rPr lang="it-IT" altLang="en-US" sz="1600" b="0" kern="0" dirty="0" err="1" smtClean="0"/>
              <a:t>Universidad</a:t>
            </a:r>
            <a:r>
              <a:rPr lang="it-IT" altLang="en-US" sz="1600" b="0" kern="0" dirty="0" smtClean="0"/>
              <a:t> Autonoma de Madrid (ES) + 3 </a:t>
            </a:r>
            <a:r>
              <a:rPr lang="it-IT" altLang="en-US" sz="1600" b="0" kern="0" dirty="0" err="1" smtClean="0"/>
              <a:t>beneficiaries</a:t>
            </a:r>
            <a:r>
              <a:rPr lang="it-IT" altLang="en-US" sz="1600" b="0" kern="0" dirty="0" smtClean="0"/>
              <a:t> from Europe </a:t>
            </a:r>
            <a:r>
              <a:rPr lang="it-IT" altLang="en-US" sz="1600" b="0" kern="0" dirty="0" err="1" smtClean="0"/>
              <a:t>working</a:t>
            </a:r>
            <a:r>
              <a:rPr lang="it-IT" altLang="en-US" sz="1600" b="0" kern="0" dirty="0" smtClean="0"/>
              <a:t> with the </a:t>
            </a:r>
            <a:r>
              <a:rPr lang="it-IT" altLang="en-US" sz="1600" b="0" kern="0" dirty="0" err="1" smtClean="0"/>
              <a:t>University</a:t>
            </a:r>
            <a:r>
              <a:rPr lang="it-IT" altLang="en-US" sz="1600" b="0" kern="0" dirty="0" smtClean="0"/>
              <a:t> of Tokyo (JP)</a:t>
            </a:r>
          </a:p>
          <a:p>
            <a:pPr>
              <a:defRPr/>
            </a:pPr>
            <a:endParaRPr lang="it-IT" altLang="en-US" sz="900" b="0" kern="0" dirty="0"/>
          </a:p>
          <a:p>
            <a:pPr>
              <a:defRPr/>
            </a:pPr>
            <a:r>
              <a:rPr lang="it-IT" altLang="en-US" sz="1700" b="0" kern="0" dirty="0" smtClean="0"/>
              <a:t>	</a:t>
            </a:r>
            <a:r>
              <a:rPr lang="it-IT" altLang="en-US" sz="1400" b="0" i="1" kern="0" dirty="0" smtClean="0"/>
              <a:t>In</a:t>
            </a:r>
            <a:r>
              <a:rPr lang="en-GB" altLang="en-US" sz="1400" b="0" i="1" kern="0" dirty="0" err="1" smtClean="0"/>
              <a:t>vestigating</a:t>
            </a:r>
            <a:r>
              <a:rPr lang="en-GB" altLang="en-US" sz="1400" b="0" i="1" kern="0" dirty="0" smtClean="0"/>
              <a:t> neutrino interactions using the Super-</a:t>
            </a:r>
            <a:r>
              <a:rPr lang="en-GB" altLang="en-US" sz="1400" b="0" i="1" kern="0" dirty="0" err="1" smtClean="0"/>
              <a:t>Kamiokande</a:t>
            </a:r>
            <a:r>
              <a:rPr lang="en-GB" altLang="en-US" sz="1400" b="0" i="1" kern="0" dirty="0" smtClean="0"/>
              <a:t> detector owned by the Institute for Cosmic Ray Research at the University of Tokyo, Japan</a:t>
            </a:r>
            <a:endParaRPr lang="it-IT" altLang="en-US" sz="1400" b="0" i="1" kern="0" dirty="0" smtClean="0"/>
          </a:p>
          <a:p>
            <a:pPr>
              <a:defRPr/>
            </a:pPr>
            <a:r>
              <a:rPr lang="en-GB" altLang="en-US" sz="1700" b="0" kern="0" dirty="0" smtClean="0"/>
              <a:t/>
            </a:r>
            <a:br>
              <a:rPr lang="en-GB" altLang="en-US" sz="1700" b="0" kern="0" dirty="0" smtClean="0"/>
            </a:br>
            <a:r>
              <a:rPr lang="en-GB" altLang="en-US" sz="1800" b="0" kern="0" dirty="0" smtClean="0"/>
              <a:t/>
            </a:r>
            <a:br>
              <a:rPr lang="en-GB" altLang="en-US" sz="1800" b="0" kern="0" dirty="0" smtClean="0"/>
            </a:br>
            <a:endParaRPr lang="en-GB" altLang="en-US" sz="1800" b="0" kern="0" dirty="0" smtClean="0"/>
          </a:p>
        </p:txBody>
      </p:sp>
      <p:pic>
        <p:nvPicPr>
          <p:cNvPr id="2355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2900" y="2620392"/>
            <a:ext cx="4133850"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971600" y="1220584"/>
            <a:ext cx="7383463"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defRPr sz="2400" i="1">
                <a:solidFill>
                  <a:srgbClr val="0F5494"/>
                </a:solidFill>
                <a:latin typeface="Verdana" pitchFamily="34" charset="0"/>
              </a:defRPr>
            </a:lvl1pPr>
            <a:lvl2pPr marL="742950" indent="-285750" eaLnBrk="0" hangingPunct="0">
              <a:spcBef>
                <a:spcPct val="20000"/>
              </a:spcBef>
              <a:buClr>
                <a:srgbClr val="941333"/>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defRPr/>
            </a:pPr>
            <a:r>
              <a:rPr lang="en-GB" altLang="en-US" sz="3200" b="1" i="0" dirty="0" err="1" smtClean="0">
                <a:solidFill>
                  <a:srgbClr val="84095B"/>
                </a:solidFill>
                <a:latin typeface="+mn-lt"/>
                <a:cs typeface="Arial" panose="020B0604020202020204" pitchFamily="34" charset="0"/>
              </a:rPr>
              <a:t>Prof.</a:t>
            </a:r>
            <a:r>
              <a:rPr lang="en-GB" altLang="en-US" sz="3200" b="1" i="0" dirty="0" smtClean="0">
                <a:solidFill>
                  <a:srgbClr val="84095B"/>
                </a:solidFill>
                <a:latin typeface="+mn-lt"/>
                <a:cs typeface="Arial" panose="020B0604020202020204" pitchFamily="34" charset="0"/>
              </a:rPr>
              <a:t> </a:t>
            </a:r>
            <a:r>
              <a:rPr lang="en-GB" altLang="en-US" sz="3200" b="1" i="0" dirty="0" err="1" smtClean="0">
                <a:solidFill>
                  <a:srgbClr val="84095B"/>
                </a:solidFill>
                <a:latin typeface="+mn-lt"/>
                <a:cs typeface="Arial" panose="020B0604020202020204" pitchFamily="34" charset="0"/>
              </a:rPr>
              <a:t>Takaaki</a:t>
            </a:r>
            <a:r>
              <a:rPr lang="en-GB" altLang="en-US" sz="3200" b="1" i="0" dirty="0" smtClean="0">
                <a:solidFill>
                  <a:srgbClr val="84095B"/>
                </a:solidFill>
                <a:latin typeface="+mn-lt"/>
                <a:cs typeface="Arial" panose="020B0604020202020204" pitchFamily="34" charset="0"/>
              </a:rPr>
              <a:t> </a:t>
            </a:r>
            <a:r>
              <a:rPr lang="en-GB" altLang="en-US" sz="3200" b="1" i="0" dirty="0" err="1" smtClean="0">
                <a:solidFill>
                  <a:srgbClr val="84095B"/>
                </a:solidFill>
                <a:latin typeface="+mn-lt"/>
                <a:cs typeface="Arial" panose="020B0604020202020204" pitchFamily="34" charset="0"/>
              </a:rPr>
              <a:t>Kajita</a:t>
            </a:r>
            <a:endParaRPr lang="en-GB" altLang="en-US" sz="3200" b="1" i="0" dirty="0" smtClean="0">
              <a:solidFill>
                <a:srgbClr val="84095B"/>
              </a:solidFill>
              <a:latin typeface="+mn-lt"/>
              <a:cs typeface="Arial" panose="020B0604020202020204" pitchFamily="34" charset="0"/>
            </a:endParaRPr>
          </a:p>
          <a:p>
            <a:pPr algn="ctr" eaLnBrk="1" hangingPunct="1">
              <a:spcBef>
                <a:spcPct val="0"/>
              </a:spcBef>
              <a:buClrTx/>
              <a:defRPr/>
            </a:pPr>
            <a:r>
              <a:rPr lang="en-GB" altLang="en-US" sz="1600" b="1" i="0" dirty="0" smtClean="0">
                <a:latin typeface="+mn-lt"/>
                <a:cs typeface="Arial" panose="020B0604020202020204" pitchFamily="34" charset="0"/>
              </a:rPr>
              <a:t>Nobel Prize Winner in Physics, 2015</a:t>
            </a:r>
          </a:p>
          <a:p>
            <a:pPr algn="ctr" eaLnBrk="1" hangingPunct="1">
              <a:spcBef>
                <a:spcPct val="0"/>
              </a:spcBef>
              <a:buClrTx/>
              <a:defRPr/>
            </a:pPr>
            <a:r>
              <a:rPr lang="en-GB" altLang="en-US" sz="1400" b="1" dirty="0">
                <a:latin typeface="+mn-lt"/>
                <a:cs typeface="Arial" panose="020B0604020202020204" pitchFamily="34" charset="0"/>
              </a:rPr>
              <a:t>"for the discovery of neutrino oscillations, which shows that neutrinos have mass"</a:t>
            </a:r>
            <a:endParaRPr lang="en-GB" altLang="en-US" sz="1400" b="1" dirty="0" smtClean="0">
              <a:latin typeface="+mn-lt"/>
              <a:cs typeface="Arial" panose="020B0604020202020204" pitchFamily="34" charset="0"/>
            </a:endParaRPr>
          </a:p>
        </p:txBody>
      </p:sp>
      <p:sp>
        <p:nvSpPr>
          <p:cNvPr id="23558" name="TextBox 1"/>
          <p:cNvSpPr txBox="1">
            <a:spLocks noChangeArrowheads="1"/>
          </p:cNvSpPr>
          <p:nvPr/>
        </p:nvSpPr>
        <p:spPr bwMode="auto">
          <a:xfrm>
            <a:off x="224632" y="5487272"/>
            <a:ext cx="4275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defRPr sz="2400" i="1">
                <a:solidFill>
                  <a:srgbClr val="0F5494"/>
                </a:solidFill>
                <a:latin typeface="Verdana" panose="020B0604030504040204" pitchFamily="34" charset="0"/>
              </a:defRPr>
            </a:lvl1pPr>
            <a:lvl2pPr marL="742950" indent="-285750" eaLnBrk="0" hangingPunct="0">
              <a:spcBef>
                <a:spcPct val="20000"/>
              </a:spcBef>
              <a:buClr>
                <a:srgbClr val="941333"/>
              </a:buClr>
              <a:buChar char="•"/>
              <a:defRPr sz="2000" b="1">
                <a:solidFill>
                  <a:srgbClr val="0F5494"/>
                </a:solidFill>
                <a:latin typeface="Verdana" panose="020B0604030504040204" pitchFamily="34" charset="0"/>
              </a:defRPr>
            </a:lvl2pPr>
            <a:lvl3pPr marL="1143000" indent="-228600" eaLnBrk="0" hangingPunct="0">
              <a:spcBef>
                <a:spcPct val="20000"/>
              </a:spcBef>
              <a:defRPr sz="1400">
                <a:solidFill>
                  <a:srgbClr val="0F5494"/>
                </a:solidFill>
                <a:latin typeface="Verdana" panose="020B060403050404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r>
              <a:rPr lang="en-GB" altLang="en-US" sz="1600" b="1" i="0" dirty="0"/>
              <a:t>All seconded researchers working in Japan</a:t>
            </a:r>
          </a:p>
        </p:txBody>
      </p:sp>
      <p:sp>
        <p:nvSpPr>
          <p:cNvPr id="7" name="Title 5"/>
          <p:cNvSpPr txBox="1">
            <a:spLocks/>
          </p:cNvSpPr>
          <p:nvPr/>
        </p:nvSpPr>
        <p:spPr bwMode="auto">
          <a:xfrm>
            <a:off x="-437542" y="298102"/>
            <a:ext cx="9828584" cy="69528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altLang="en-US" sz="3200" kern="0" dirty="0" smtClean="0">
                <a:solidFill>
                  <a:srgbClr val="84095B"/>
                </a:solidFill>
              </a:rPr>
              <a:t>Tip 3: </a:t>
            </a:r>
            <a:r>
              <a:rPr lang="en-GB" altLang="en-US" sz="3200" kern="0" dirty="0" smtClean="0"/>
              <a:t>Be inspired by success stories!</a:t>
            </a:r>
          </a:p>
        </p:txBody>
      </p:sp>
    </p:spTree>
    <p:extLst>
      <p:ext uri="{BB962C8B-B14F-4D97-AF65-F5344CB8AC3E}">
        <p14:creationId xmlns:p14="http://schemas.microsoft.com/office/powerpoint/2010/main" val="2411087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a:xfrm>
            <a:off x="0" y="27296"/>
            <a:ext cx="8237927" cy="955565"/>
          </a:xfrm>
        </p:spPr>
        <p:txBody>
          <a:bodyPr/>
          <a:lstStyle/>
          <a:p>
            <a:r>
              <a:rPr lang="en-US" altLang="en-US" sz="2800" dirty="0" smtClean="0"/>
              <a:t>VIVOIMAG</a:t>
            </a:r>
            <a:r>
              <a:rPr lang="en-US" altLang="en-US" sz="2800" dirty="0" smtClean="0">
                <a:solidFill>
                  <a:schemeClr val="bg1"/>
                </a:solidFill>
              </a:rPr>
              <a:t> </a:t>
            </a:r>
            <a:r>
              <a:rPr lang="en-US" altLang="en-US" sz="2800" dirty="0" smtClean="0"/>
              <a:t>645757</a:t>
            </a:r>
            <a:endParaRPr lang="en-US" altLang="en-US" sz="2800" dirty="0"/>
          </a:p>
        </p:txBody>
      </p:sp>
      <p:pic>
        <p:nvPicPr>
          <p:cNvPr id="8397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59584" t="30865" r="2013" b="22716"/>
          <a:stretch/>
        </p:blipFill>
        <p:spPr bwMode="auto">
          <a:xfrm>
            <a:off x="-1240" y="980728"/>
            <a:ext cx="8893720" cy="5877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12" name="TextBox 11"/>
          <p:cNvSpPr txBox="1"/>
          <p:nvPr/>
        </p:nvSpPr>
        <p:spPr>
          <a:xfrm>
            <a:off x="5513406" y="4720904"/>
            <a:ext cx="652743" cy="276999"/>
          </a:xfrm>
          <a:prstGeom prst="rect">
            <a:avLst/>
          </a:prstGeom>
          <a:solidFill>
            <a:srgbClr val="FFC000"/>
          </a:solidFill>
        </p:spPr>
        <p:txBody>
          <a:bodyPr wrap="none" rtlCol="0">
            <a:spAutoFit/>
          </a:bodyPr>
          <a:lstStyle/>
          <a:p>
            <a:pPr eaLnBrk="0" hangingPunct="0"/>
            <a:r>
              <a:rPr lang="en-GB" sz="1200" b="0" dirty="0" smtClean="0">
                <a:solidFill>
                  <a:srgbClr val="0F5494"/>
                </a:solidFill>
              </a:rPr>
              <a:t>DEMO</a:t>
            </a:r>
            <a:endParaRPr lang="en-GB" sz="1200" b="0" dirty="0">
              <a:solidFill>
                <a:srgbClr val="0F5494"/>
              </a:solidFill>
            </a:endParaRPr>
          </a:p>
        </p:txBody>
      </p:sp>
      <p:sp>
        <p:nvSpPr>
          <p:cNvPr id="16" name="TextBox 15"/>
          <p:cNvSpPr txBox="1"/>
          <p:nvPr/>
        </p:nvSpPr>
        <p:spPr>
          <a:xfrm>
            <a:off x="5285565" y="5107401"/>
            <a:ext cx="482824" cy="276999"/>
          </a:xfrm>
          <a:prstGeom prst="rect">
            <a:avLst/>
          </a:prstGeom>
          <a:solidFill>
            <a:schemeClr val="accent1"/>
          </a:solidFill>
        </p:spPr>
        <p:txBody>
          <a:bodyPr wrap="none" rtlCol="0">
            <a:spAutoFit/>
          </a:bodyPr>
          <a:lstStyle/>
          <a:p>
            <a:pPr eaLnBrk="0" hangingPunct="0"/>
            <a:r>
              <a:rPr lang="en-GB" sz="1200" b="0" dirty="0" smtClean="0">
                <a:solidFill>
                  <a:srgbClr val="0F5494"/>
                </a:solidFill>
              </a:rPr>
              <a:t>BET</a:t>
            </a:r>
            <a:endParaRPr lang="en-GB" sz="1200" b="0" dirty="0">
              <a:solidFill>
                <a:srgbClr val="0F5494"/>
              </a:solidFill>
            </a:endParaRPr>
          </a:p>
        </p:txBody>
      </p:sp>
      <p:sp>
        <p:nvSpPr>
          <p:cNvPr id="17" name="TextBox 16"/>
          <p:cNvSpPr txBox="1"/>
          <p:nvPr/>
        </p:nvSpPr>
        <p:spPr>
          <a:xfrm>
            <a:off x="2987824" y="2204864"/>
            <a:ext cx="769763" cy="276999"/>
          </a:xfrm>
          <a:prstGeom prst="rect">
            <a:avLst/>
          </a:prstGeom>
          <a:solidFill>
            <a:srgbClr val="FFC000"/>
          </a:solidFill>
        </p:spPr>
        <p:txBody>
          <a:bodyPr wrap="none" rtlCol="0">
            <a:spAutoFit/>
          </a:bodyPr>
          <a:lstStyle/>
          <a:p>
            <a:pPr eaLnBrk="0" hangingPunct="0"/>
            <a:r>
              <a:rPr lang="en-GB" sz="1200" b="0" dirty="0" smtClean="0">
                <a:solidFill>
                  <a:srgbClr val="0F5494"/>
                </a:solidFill>
              </a:rPr>
              <a:t>UMONS</a:t>
            </a:r>
            <a:endParaRPr lang="en-GB" sz="1200" b="0" dirty="0">
              <a:solidFill>
                <a:srgbClr val="0F5494"/>
              </a:solidFill>
            </a:endParaRPr>
          </a:p>
        </p:txBody>
      </p:sp>
      <p:sp>
        <p:nvSpPr>
          <p:cNvPr id="18" name="TextBox 17"/>
          <p:cNvSpPr txBox="1"/>
          <p:nvPr/>
        </p:nvSpPr>
        <p:spPr>
          <a:xfrm>
            <a:off x="1691680" y="4221088"/>
            <a:ext cx="569387" cy="276999"/>
          </a:xfrm>
          <a:prstGeom prst="rect">
            <a:avLst/>
          </a:prstGeom>
          <a:solidFill>
            <a:srgbClr val="FFC000"/>
          </a:solidFill>
        </p:spPr>
        <p:txBody>
          <a:bodyPr wrap="none" rtlCol="0">
            <a:spAutoFit/>
          </a:bodyPr>
          <a:lstStyle/>
          <a:p>
            <a:pPr eaLnBrk="0" hangingPunct="0"/>
            <a:r>
              <a:rPr lang="en-GB" sz="1200" b="0" dirty="0" smtClean="0">
                <a:solidFill>
                  <a:srgbClr val="0F5494"/>
                </a:solidFill>
              </a:rPr>
              <a:t>CSIC</a:t>
            </a:r>
            <a:endParaRPr lang="en-GB" sz="1200" b="0" dirty="0">
              <a:solidFill>
                <a:srgbClr val="0F5494"/>
              </a:solidFill>
            </a:endParaRPr>
          </a:p>
        </p:txBody>
      </p:sp>
      <p:sp>
        <p:nvSpPr>
          <p:cNvPr id="19" name="TextBox 18"/>
          <p:cNvSpPr txBox="1"/>
          <p:nvPr/>
        </p:nvSpPr>
        <p:spPr>
          <a:xfrm>
            <a:off x="1365308" y="4792502"/>
            <a:ext cx="894797" cy="276999"/>
          </a:xfrm>
          <a:prstGeom prst="rect">
            <a:avLst/>
          </a:prstGeom>
          <a:solidFill>
            <a:schemeClr val="accent1"/>
          </a:solidFill>
        </p:spPr>
        <p:txBody>
          <a:bodyPr wrap="none" rtlCol="0">
            <a:spAutoFit/>
          </a:bodyPr>
          <a:lstStyle/>
          <a:p>
            <a:pPr eaLnBrk="0" hangingPunct="0"/>
            <a:r>
              <a:rPr lang="en-GB" sz="1200" b="0" dirty="0" smtClean="0">
                <a:solidFill>
                  <a:srgbClr val="0F5494"/>
                </a:solidFill>
              </a:rPr>
              <a:t>BIOIMAG</a:t>
            </a:r>
            <a:endParaRPr lang="en-GB" sz="1200" b="0" dirty="0">
              <a:solidFill>
                <a:srgbClr val="0F5494"/>
              </a:solidFill>
            </a:endParaRPr>
          </a:p>
        </p:txBody>
      </p:sp>
      <p:sp>
        <p:nvSpPr>
          <p:cNvPr id="20" name="TextBox 19"/>
          <p:cNvSpPr txBox="1"/>
          <p:nvPr/>
        </p:nvSpPr>
        <p:spPr>
          <a:xfrm>
            <a:off x="7596336" y="6309320"/>
            <a:ext cx="745717" cy="276999"/>
          </a:xfrm>
          <a:prstGeom prst="rect">
            <a:avLst/>
          </a:prstGeom>
          <a:solidFill>
            <a:schemeClr val="accent1"/>
          </a:solidFill>
        </p:spPr>
        <p:txBody>
          <a:bodyPr wrap="none" rtlCol="0">
            <a:spAutoFit/>
          </a:bodyPr>
          <a:lstStyle/>
          <a:p>
            <a:pPr eaLnBrk="0" hangingPunct="0"/>
            <a:r>
              <a:rPr lang="en-GB" sz="1200" b="0" dirty="0" smtClean="0">
                <a:solidFill>
                  <a:srgbClr val="0F5494"/>
                </a:solidFill>
              </a:rPr>
              <a:t>BONUS</a:t>
            </a:r>
            <a:endParaRPr lang="en-GB" sz="1200" b="0" dirty="0">
              <a:solidFill>
                <a:srgbClr val="0F5494"/>
              </a:solidFill>
            </a:endParaRPr>
          </a:p>
        </p:txBody>
      </p:sp>
      <p:cxnSp>
        <p:nvCxnSpPr>
          <p:cNvPr id="22" name="Straight Arrow Connector 21"/>
          <p:cNvCxnSpPr/>
          <p:nvPr/>
        </p:nvCxnSpPr>
        <p:spPr bwMode="auto">
          <a:xfrm flipH="1">
            <a:off x="2261068" y="4937351"/>
            <a:ext cx="3175028" cy="6351"/>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Box 22"/>
          <p:cNvSpPr txBox="1"/>
          <p:nvPr/>
        </p:nvSpPr>
        <p:spPr>
          <a:xfrm>
            <a:off x="2483768" y="4937351"/>
            <a:ext cx="380232" cy="276999"/>
          </a:xfrm>
          <a:prstGeom prst="rect">
            <a:avLst/>
          </a:prstGeom>
          <a:noFill/>
        </p:spPr>
        <p:txBody>
          <a:bodyPr wrap="none" rtlCol="0">
            <a:spAutoFit/>
          </a:bodyPr>
          <a:lstStyle/>
          <a:p>
            <a:pPr eaLnBrk="0" hangingPunct="0"/>
            <a:r>
              <a:rPr lang="en-GB" sz="1200" b="0" dirty="0" smtClean="0">
                <a:solidFill>
                  <a:srgbClr val="0F5494"/>
                </a:solidFill>
              </a:rPr>
              <a:t>15</a:t>
            </a:r>
            <a:endParaRPr lang="en-GB" sz="1200" b="0" dirty="0">
              <a:solidFill>
                <a:srgbClr val="0F5494"/>
              </a:solidFill>
            </a:endParaRPr>
          </a:p>
        </p:txBody>
      </p:sp>
      <p:cxnSp>
        <p:nvCxnSpPr>
          <p:cNvPr id="29" name="Straight Arrow Connector 28"/>
          <p:cNvCxnSpPr/>
          <p:nvPr/>
        </p:nvCxnSpPr>
        <p:spPr bwMode="auto">
          <a:xfrm>
            <a:off x="6166149" y="5069501"/>
            <a:ext cx="1574203" cy="879779"/>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32"/>
          <p:cNvSpPr txBox="1"/>
          <p:nvPr/>
        </p:nvSpPr>
        <p:spPr>
          <a:xfrm>
            <a:off x="7596336" y="5672281"/>
            <a:ext cx="282450" cy="276999"/>
          </a:xfrm>
          <a:prstGeom prst="rect">
            <a:avLst/>
          </a:prstGeom>
          <a:noFill/>
        </p:spPr>
        <p:txBody>
          <a:bodyPr wrap="none" rtlCol="0">
            <a:spAutoFit/>
          </a:bodyPr>
          <a:lstStyle/>
          <a:p>
            <a:pPr eaLnBrk="0" hangingPunct="0"/>
            <a:r>
              <a:rPr lang="en-GB" sz="1200" b="0" dirty="0" smtClean="0">
                <a:solidFill>
                  <a:srgbClr val="0F5494"/>
                </a:solidFill>
              </a:rPr>
              <a:t>4</a:t>
            </a:r>
            <a:endParaRPr lang="en-GB" sz="1200" b="0" dirty="0">
              <a:solidFill>
                <a:srgbClr val="0F5494"/>
              </a:solidFill>
            </a:endParaRPr>
          </a:p>
        </p:txBody>
      </p:sp>
      <p:cxnSp>
        <p:nvCxnSpPr>
          <p:cNvPr id="34" name="Straight Arrow Connector 33"/>
          <p:cNvCxnSpPr/>
          <p:nvPr/>
        </p:nvCxnSpPr>
        <p:spPr bwMode="auto">
          <a:xfrm>
            <a:off x="2123728" y="4582404"/>
            <a:ext cx="5472608" cy="1726916"/>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p:cNvCxnSpPr/>
          <p:nvPr/>
        </p:nvCxnSpPr>
        <p:spPr bwMode="auto">
          <a:xfrm>
            <a:off x="2379774" y="4498087"/>
            <a:ext cx="2905791" cy="797604"/>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7159104" y="6178170"/>
            <a:ext cx="282450" cy="276999"/>
          </a:xfrm>
          <a:prstGeom prst="rect">
            <a:avLst/>
          </a:prstGeom>
          <a:noFill/>
        </p:spPr>
        <p:txBody>
          <a:bodyPr wrap="none" rtlCol="0">
            <a:spAutoFit/>
          </a:bodyPr>
          <a:lstStyle/>
          <a:p>
            <a:pPr eaLnBrk="0" hangingPunct="0"/>
            <a:r>
              <a:rPr lang="en-GB" sz="1200" b="0" dirty="0" smtClean="0">
                <a:solidFill>
                  <a:srgbClr val="0F5494"/>
                </a:solidFill>
              </a:rPr>
              <a:t>8</a:t>
            </a:r>
            <a:endParaRPr lang="en-GB" sz="1200" b="0" dirty="0">
              <a:solidFill>
                <a:srgbClr val="0F5494"/>
              </a:solidFill>
            </a:endParaRPr>
          </a:p>
        </p:txBody>
      </p:sp>
      <p:sp>
        <p:nvSpPr>
          <p:cNvPr id="42" name="TextBox 41"/>
          <p:cNvSpPr txBox="1"/>
          <p:nvPr/>
        </p:nvSpPr>
        <p:spPr>
          <a:xfrm>
            <a:off x="4933938" y="5107401"/>
            <a:ext cx="282450" cy="276999"/>
          </a:xfrm>
          <a:prstGeom prst="rect">
            <a:avLst/>
          </a:prstGeom>
          <a:noFill/>
        </p:spPr>
        <p:txBody>
          <a:bodyPr wrap="none" rtlCol="0">
            <a:spAutoFit/>
          </a:bodyPr>
          <a:lstStyle/>
          <a:p>
            <a:pPr eaLnBrk="0" hangingPunct="0"/>
            <a:r>
              <a:rPr lang="en-GB" sz="1200" b="0" dirty="0" smtClean="0">
                <a:solidFill>
                  <a:srgbClr val="0F5494"/>
                </a:solidFill>
              </a:rPr>
              <a:t>7</a:t>
            </a:r>
            <a:endParaRPr lang="en-GB" sz="1200" b="0" dirty="0">
              <a:solidFill>
                <a:srgbClr val="0F5494"/>
              </a:solidFill>
            </a:endParaRPr>
          </a:p>
        </p:txBody>
      </p:sp>
      <p:cxnSp>
        <p:nvCxnSpPr>
          <p:cNvPr id="43" name="Straight Arrow Connector 42"/>
          <p:cNvCxnSpPr/>
          <p:nvPr/>
        </p:nvCxnSpPr>
        <p:spPr bwMode="auto">
          <a:xfrm>
            <a:off x="3372705" y="2786444"/>
            <a:ext cx="4506081" cy="3024336"/>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Arrow Connector 44"/>
          <p:cNvCxnSpPr/>
          <p:nvPr/>
        </p:nvCxnSpPr>
        <p:spPr bwMode="auto">
          <a:xfrm>
            <a:off x="3372705" y="2920794"/>
            <a:ext cx="1912860" cy="2148707"/>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p:cNvCxnSpPr/>
          <p:nvPr/>
        </p:nvCxnSpPr>
        <p:spPr bwMode="auto">
          <a:xfrm flipH="1">
            <a:off x="2339753" y="2924944"/>
            <a:ext cx="946076" cy="1934459"/>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Box 49"/>
          <p:cNvSpPr txBox="1"/>
          <p:nvPr/>
        </p:nvSpPr>
        <p:spPr>
          <a:xfrm>
            <a:off x="7659173" y="5407272"/>
            <a:ext cx="282450" cy="276999"/>
          </a:xfrm>
          <a:prstGeom prst="rect">
            <a:avLst/>
          </a:prstGeom>
          <a:noFill/>
        </p:spPr>
        <p:txBody>
          <a:bodyPr wrap="none" rtlCol="0">
            <a:spAutoFit/>
          </a:bodyPr>
          <a:lstStyle/>
          <a:p>
            <a:pPr eaLnBrk="0" hangingPunct="0"/>
            <a:r>
              <a:rPr lang="en-GB" sz="1200" b="0" dirty="0" smtClean="0">
                <a:solidFill>
                  <a:srgbClr val="0F5494"/>
                </a:solidFill>
              </a:rPr>
              <a:t>8</a:t>
            </a:r>
            <a:endParaRPr lang="en-GB" sz="1200" b="0" dirty="0">
              <a:solidFill>
                <a:srgbClr val="0F5494"/>
              </a:solidFill>
            </a:endParaRPr>
          </a:p>
        </p:txBody>
      </p:sp>
      <p:sp>
        <p:nvSpPr>
          <p:cNvPr id="51" name="TextBox 50"/>
          <p:cNvSpPr txBox="1"/>
          <p:nvPr/>
        </p:nvSpPr>
        <p:spPr>
          <a:xfrm>
            <a:off x="4967380" y="4868607"/>
            <a:ext cx="282450" cy="276999"/>
          </a:xfrm>
          <a:prstGeom prst="rect">
            <a:avLst/>
          </a:prstGeom>
          <a:noFill/>
        </p:spPr>
        <p:txBody>
          <a:bodyPr wrap="none" rtlCol="0">
            <a:spAutoFit/>
          </a:bodyPr>
          <a:lstStyle/>
          <a:p>
            <a:pPr eaLnBrk="0" hangingPunct="0"/>
            <a:r>
              <a:rPr lang="en-GB" sz="1200" b="0" dirty="0" smtClean="0">
                <a:solidFill>
                  <a:srgbClr val="0F5494"/>
                </a:solidFill>
              </a:rPr>
              <a:t>4</a:t>
            </a:r>
            <a:endParaRPr lang="en-GB" sz="1200" b="0" dirty="0">
              <a:solidFill>
                <a:srgbClr val="0F5494"/>
              </a:solidFill>
            </a:endParaRPr>
          </a:p>
        </p:txBody>
      </p:sp>
      <p:sp>
        <p:nvSpPr>
          <p:cNvPr id="52" name="TextBox 51"/>
          <p:cNvSpPr txBox="1"/>
          <p:nvPr/>
        </p:nvSpPr>
        <p:spPr>
          <a:xfrm>
            <a:off x="2379774" y="4627893"/>
            <a:ext cx="282450" cy="276999"/>
          </a:xfrm>
          <a:prstGeom prst="rect">
            <a:avLst/>
          </a:prstGeom>
          <a:noFill/>
        </p:spPr>
        <p:txBody>
          <a:bodyPr wrap="none" rtlCol="0">
            <a:spAutoFit/>
          </a:bodyPr>
          <a:lstStyle/>
          <a:p>
            <a:pPr eaLnBrk="0" hangingPunct="0"/>
            <a:r>
              <a:rPr lang="en-GB" sz="1200" b="0" dirty="0" smtClean="0">
                <a:solidFill>
                  <a:srgbClr val="0F5494"/>
                </a:solidFill>
              </a:rPr>
              <a:t>5</a:t>
            </a:r>
            <a:endParaRPr lang="en-GB" sz="1200" b="0" dirty="0">
              <a:solidFill>
                <a:srgbClr val="0F5494"/>
              </a:solidFill>
            </a:endParaRPr>
          </a:p>
        </p:txBody>
      </p:sp>
      <p:sp>
        <p:nvSpPr>
          <p:cNvPr id="55" name="TextBox 54"/>
          <p:cNvSpPr txBox="1"/>
          <p:nvPr/>
        </p:nvSpPr>
        <p:spPr>
          <a:xfrm>
            <a:off x="2826284" y="2920794"/>
            <a:ext cx="380232" cy="276999"/>
          </a:xfrm>
          <a:prstGeom prst="rect">
            <a:avLst/>
          </a:prstGeom>
          <a:noFill/>
        </p:spPr>
        <p:txBody>
          <a:bodyPr wrap="none" rtlCol="0">
            <a:spAutoFit/>
          </a:bodyPr>
          <a:lstStyle/>
          <a:p>
            <a:pPr eaLnBrk="0" hangingPunct="0"/>
            <a:r>
              <a:rPr lang="en-GB" sz="1200" b="0" dirty="0" smtClean="0">
                <a:solidFill>
                  <a:srgbClr val="0F5494"/>
                </a:solidFill>
              </a:rPr>
              <a:t>10</a:t>
            </a:r>
            <a:endParaRPr lang="en-GB" sz="1200" b="0" dirty="0">
              <a:solidFill>
                <a:srgbClr val="0F5494"/>
              </a:solidFill>
            </a:endParaRPr>
          </a:p>
        </p:txBody>
      </p:sp>
      <p:sp>
        <p:nvSpPr>
          <p:cNvPr id="56" name="TextBox 55"/>
          <p:cNvSpPr txBox="1"/>
          <p:nvPr/>
        </p:nvSpPr>
        <p:spPr>
          <a:xfrm>
            <a:off x="5026272" y="4582404"/>
            <a:ext cx="380232" cy="276999"/>
          </a:xfrm>
          <a:prstGeom prst="rect">
            <a:avLst/>
          </a:prstGeom>
          <a:noFill/>
        </p:spPr>
        <p:txBody>
          <a:bodyPr wrap="none" rtlCol="0">
            <a:spAutoFit/>
          </a:bodyPr>
          <a:lstStyle/>
          <a:p>
            <a:pPr eaLnBrk="0" hangingPunct="0"/>
            <a:r>
              <a:rPr lang="en-GB" sz="1200" b="0" dirty="0" smtClean="0">
                <a:solidFill>
                  <a:srgbClr val="0F5494"/>
                </a:solidFill>
              </a:rPr>
              <a:t>13</a:t>
            </a:r>
            <a:endParaRPr lang="en-GB" sz="1200" b="0" dirty="0">
              <a:solidFill>
                <a:srgbClr val="0F5494"/>
              </a:solidFill>
            </a:endParaRPr>
          </a:p>
        </p:txBody>
      </p:sp>
      <p:sp>
        <p:nvSpPr>
          <p:cNvPr id="57" name="TextBox 56"/>
          <p:cNvSpPr txBox="1"/>
          <p:nvPr/>
        </p:nvSpPr>
        <p:spPr>
          <a:xfrm>
            <a:off x="3468350" y="2647945"/>
            <a:ext cx="282450" cy="276999"/>
          </a:xfrm>
          <a:prstGeom prst="rect">
            <a:avLst/>
          </a:prstGeom>
          <a:noFill/>
        </p:spPr>
        <p:txBody>
          <a:bodyPr wrap="none" rtlCol="0">
            <a:spAutoFit/>
          </a:bodyPr>
          <a:lstStyle/>
          <a:p>
            <a:pPr eaLnBrk="0" hangingPunct="0"/>
            <a:r>
              <a:rPr lang="en-GB" sz="1200" b="0" dirty="0" smtClean="0">
                <a:solidFill>
                  <a:srgbClr val="0F5494"/>
                </a:solidFill>
              </a:rPr>
              <a:t>4</a:t>
            </a:r>
            <a:endParaRPr lang="en-GB" sz="1200" b="0" dirty="0">
              <a:solidFill>
                <a:srgbClr val="0F5494"/>
              </a:solidFill>
            </a:endParaRPr>
          </a:p>
        </p:txBody>
      </p:sp>
      <p:sp>
        <p:nvSpPr>
          <p:cNvPr id="63" name="TextBox 62"/>
          <p:cNvSpPr txBox="1"/>
          <p:nvPr/>
        </p:nvSpPr>
        <p:spPr>
          <a:xfrm>
            <a:off x="6233766" y="4964751"/>
            <a:ext cx="282450" cy="276999"/>
          </a:xfrm>
          <a:prstGeom prst="rect">
            <a:avLst/>
          </a:prstGeom>
          <a:noFill/>
        </p:spPr>
        <p:txBody>
          <a:bodyPr wrap="none" rtlCol="0">
            <a:spAutoFit/>
          </a:bodyPr>
          <a:lstStyle/>
          <a:p>
            <a:pPr eaLnBrk="0" hangingPunct="0"/>
            <a:r>
              <a:rPr lang="en-GB" sz="1200" b="0" dirty="0" smtClean="0">
                <a:solidFill>
                  <a:srgbClr val="0F5494"/>
                </a:solidFill>
              </a:rPr>
              <a:t>4</a:t>
            </a:r>
            <a:endParaRPr lang="en-GB" sz="1200" b="0" dirty="0">
              <a:solidFill>
                <a:srgbClr val="0F5494"/>
              </a:solidFill>
            </a:endParaRPr>
          </a:p>
        </p:txBody>
      </p:sp>
      <p:sp>
        <p:nvSpPr>
          <p:cNvPr id="66" name="TextBox 65"/>
          <p:cNvSpPr txBox="1"/>
          <p:nvPr/>
        </p:nvSpPr>
        <p:spPr>
          <a:xfrm>
            <a:off x="1841278" y="4443904"/>
            <a:ext cx="282450" cy="276999"/>
          </a:xfrm>
          <a:prstGeom prst="rect">
            <a:avLst/>
          </a:prstGeom>
          <a:noFill/>
        </p:spPr>
        <p:txBody>
          <a:bodyPr wrap="none" rtlCol="0">
            <a:spAutoFit/>
          </a:bodyPr>
          <a:lstStyle/>
          <a:p>
            <a:pPr eaLnBrk="0" hangingPunct="0"/>
            <a:r>
              <a:rPr lang="en-GB" sz="1200" b="0" dirty="0" smtClean="0">
                <a:solidFill>
                  <a:srgbClr val="FFFFFF"/>
                </a:solidFill>
              </a:rPr>
              <a:t>6</a:t>
            </a:r>
            <a:endParaRPr lang="en-GB" sz="1200" b="0" dirty="0">
              <a:solidFill>
                <a:srgbClr val="FFFFFF"/>
              </a:solidFill>
            </a:endParaRPr>
          </a:p>
        </p:txBody>
      </p:sp>
      <p:sp>
        <p:nvSpPr>
          <p:cNvPr id="67" name="TextBox 66"/>
          <p:cNvSpPr txBox="1"/>
          <p:nvPr/>
        </p:nvSpPr>
        <p:spPr>
          <a:xfrm>
            <a:off x="2238549" y="4166905"/>
            <a:ext cx="282450" cy="276999"/>
          </a:xfrm>
          <a:prstGeom prst="rect">
            <a:avLst/>
          </a:prstGeom>
          <a:noFill/>
        </p:spPr>
        <p:txBody>
          <a:bodyPr wrap="none" rtlCol="0">
            <a:spAutoFit/>
          </a:bodyPr>
          <a:lstStyle/>
          <a:p>
            <a:pPr eaLnBrk="0" hangingPunct="0"/>
            <a:r>
              <a:rPr lang="en-GB" sz="1200" b="0" dirty="0" smtClean="0">
                <a:solidFill>
                  <a:srgbClr val="FFFFFF"/>
                </a:solidFill>
              </a:rPr>
              <a:t>8</a:t>
            </a:r>
            <a:endParaRPr lang="en-GB" sz="1200" b="0" dirty="0">
              <a:solidFill>
                <a:srgbClr val="FFFFFF"/>
              </a:solidFill>
            </a:endParaRPr>
          </a:p>
        </p:txBody>
      </p:sp>
      <p:sp>
        <p:nvSpPr>
          <p:cNvPr id="68" name="TextBox 67"/>
          <p:cNvSpPr txBox="1"/>
          <p:nvPr/>
        </p:nvSpPr>
        <p:spPr>
          <a:xfrm>
            <a:off x="3248225" y="3093896"/>
            <a:ext cx="380232" cy="276999"/>
          </a:xfrm>
          <a:prstGeom prst="rect">
            <a:avLst/>
          </a:prstGeom>
          <a:noFill/>
        </p:spPr>
        <p:txBody>
          <a:bodyPr wrap="none" rtlCol="0">
            <a:spAutoFit/>
          </a:bodyPr>
          <a:lstStyle/>
          <a:p>
            <a:pPr eaLnBrk="0" hangingPunct="0"/>
            <a:r>
              <a:rPr lang="en-GB" sz="1200" b="0" dirty="0" smtClean="0">
                <a:solidFill>
                  <a:srgbClr val="0F5494"/>
                </a:solidFill>
              </a:rPr>
              <a:t>13</a:t>
            </a:r>
            <a:endParaRPr lang="en-GB" sz="1200" b="0" dirty="0">
              <a:solidFill>
                <a:srgbClr val="0F5494"/>
              </a:solidFill>
            </a:endParaRPr>
          </a:p>
        </p:txBody>
      </p:sp>
      <p:sp>
        <p:nvSpPr>
          <p:cNvPr id="69" name="Rectangle 3"/>
          <p:cNvSpPr txBox="1">
            <a:spLocks noChangeArrowheads="1"/>
          </p:cNvSpPr>
          <p:nvPr/>
        </p:nvSpPr>
        <p:spPr bwMode="auto">
          <a:xfrm>
            <a:off x="-21110" y="6124256"/>
            <a:ext cx="5096273" cy="606855"/>
          </a:xfrm>
          <a:prstGeom prst="rect">
            <a:avLst/>
          </a:prstGeom>
          <a:solidFill>
            <a:schemeClr val="bg1"/>
          </a:solidFill>
          <a:ln>
            <a:solidFill>
              <a:schemeClr val="accent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buClr>
                <a:srgbClr val="FFFFFF"/>
              </a:buClr>
            </a:pPr>
            <a:r>
              <a:rPr lang="en-GB" altLang="en-US" sz="1400" b="0" i="0" kern="0" dirty="0" smtClean="0"/>
              <a:t>EC Contribution = 472 500 EUR / 48 months</a:t>
            </a:r>
          </a:p>
          <a:p>
            <a:pPr>
              <a:buClr>
                <a:srgbClr val="FFFFFF"/>
              </a:buClr>
            </a:pPr>
            <a:r>
              <a:rPr lang="en-GB" altLang="en-US" sz="1400" b="0" i="0" kern="0" dirty="0" smtClean="0"/>
              <a:t>Funded Secondments = </a:t>
            </a:r>
            <a:r>
              <a:rPr lang="en-GB" altLang="en-US" sz="1400" b="0" i="0" kern="0" dirty="0"/>
              <a:t>105 researcher months </a:t>
            </a:r>
            <a:endParaRPr lang="en-US" altLang="en-US" sz="1400" b="0" i="0" kern="0" dirty="0"/>
          </a:p>
        </p:txBody>
      </p:sp>
      <p:sp>
        <p:nvSpPr>
          <p:cNvPr id="83971" name="Rectangle 3"/>
          <p:cNvSpPr>
            <a:spLocks noGrp="1" noChangeArrowheads="1"/>
          </p:cNvSpPr>
          <p:nvPr>
            <p:ph type="body" idx="4294967295"/>
          </p:nvPr>
        </p:nvSpPr>
        <p:spPr>
          <a:xfrm>
            <a:off x="5249042" y="979801"/>
            <a:ext cx="3622675" cy="2078038"/>
          </a:xfrm>
          <a:solidFill>
            <a:schemeClr val="bg1"/>
          </a:solidFill>
          <a:ln>
            <a:solidFill>
              <a:schemeClr val="accent1"/>
            </a:solidFill>
          </a:ln>
        </p:spPr>
        <p:txBody>
          <a:bodyPr/>
          <a:lstStyle/>
          <a:p>
            <a:pPr marL="0" indent="0">
              <a:buNone/>
            </a:pPr>
            <a:r>
              <a:rPr lang="en-GB" altLang="en-US" sz="1400" b="1" i="0" dirty="0" smtClean="0"/>
              <a:t>Bone implants</a:t>
            </a:r>
            <a:r>
              <a:rPr lang="en-GB" altLang="en-US" sz="1400" i="0" dirty="0"/>
              <a:t>:</a:t>
            </a:r>
            <a:r>
              <a:rPr lang="en-GB" altLang="en-US" sz="1400" i="0" dirty="0" smtClean="0"/>
              <a:t> a new contrast agent sensitive to enzymatic activity of metal-proteases, which will permit for the first time to follow the integration and cell differentiation activity in bone tissue bioreactors in vitro and in grafts in vivo using existing non-invasive magnetic resonance imaging techniques.</a:t>
            </a:r>
            <a:endParaRPr lang="en-US" altLang="en-US" sz="1400" i="0" dirty="0"/>
          </a:p>
        </p:txBody>
      </p:sp>
    </p:spTree>
    <p:extLst>
      <p:ext uri="{BB962C8B-B14F-4D97-AF65-F5344CB8AC3E}">
        <p14:creationId xmlns:p14="http://schemas.microsoft.com/office/powerpoint/2010/main" val="12959053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518" t="29277" r="65964" b="45049"/>
          <a:stretch/>
        </p:blipFill>
        <p:spPr bwMode="auto">
          <a:xfrm>
            <a:off x="-13603" y="1124744"/>
            <a:ext cx="8917892" cy="5733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970" name="Rectangle 2"/>
          <p:cNvSpPr>
            <a:spLocks noGrp="1" noChangeArrowheads="1"/>
          </p:cNvSpPr>
          <p:nvPr>
            <p:ph type="title" idx="4294967295"/>
          </p:nvPr>
        </p:nvSpPr>
        <p:spPr>
          <a:xfrm>
            <a:off x="0" y="40944"/>
            <a:ext cx="8904288" cy="940132"/>
          </a:xfrm>
        </p:spPr>
        <p:txBody>
          <a:bodyPr/>
          <a:lstStyle/>
          <a:p>
            <a:pPr marL="177800"/>
            <a:r>
              <a:rPr lang="en-US" altLang="en-US" sz="2800" dirty="0" smtClean="0"/>
              <a:t>GREEN BUBBLES</a:t>
            </a:r>
            <a:r>
              <a:rPr lang="en-US" altLang="en-US" sz="2800" dirty="0"/>
              <a:t> </a:t>
            </a:r>
            <a:r>
              <a:rPr lang="en-US" altLang="en-US" sz="2800" dirty="0" smtClean="0"/>
              <a:t>643712</a:t>
            </a:r>
            <a:endParaRPr lang="en-US" altLang="en-US" sz="2800" dirty="0"/>
          </a:p>
        </p:txBody>
      </p:sp>
      <p:sp>
        <p:nvSpPr>
          <p:cNvPr id="83971" name="Rectangle 3"/>
          <p:cNvSpPr>
            <a:spLocks noGrp="1" noChangeArrowheads="1"/>
          </p:cNvSpPr>
          <p:nvPr>
            <p:ph type="body" idx="4294967295"/>
          </p:nvPr>
        </p:nvSpPr>
        <p:spPr>
          <a:xfrm>
            <a:off x="-13604" y="1119309"/>
            <a:ext cx="4905375" cy="907901"/>
          </a:xfrm>
          <a:solidFill>
            <a:schemeClr val="bg1"/>
          </a:solidFill>
          <a:ln>
            <a:solidFill>
              <a:schemeClr val="accent1"/>
            </a:solidFill>
          </a:ln>
        </p:spPr>
        <p:txBody>
          <a:bodyPr/>
          <a:lstStyle/>
          <a:p>
            <a:pPr marL="252000" indent="0">
              <a:buNone/>
            </a:pPr>
            <a:r>
              <a:rPr lang="en-GB" sz="1200" i="0" dirty="0" smtClean="0"/>
              <a:t>Objective: to </a:t>
            </a:r>
            <a:r>
              <a:rPr lang="en-GB" sz="1200" i="0" dirty="0"/>
              <a:t>maximise the benefits associated with </a:t>
            </a:r>
            <a:r>
              <a:rPr lang="en-GB" sz="1200" b="1" i="0" dirty="0"/>
              <a:t>diving</a:t>
            </a:r>
            <a:r>
              <a:rPr lang="en-GB" sz="1200" i="0" dirty="0"/>
              <a:t> while minimising its </a:t>
            </a:r>
            <a:r>
              <a:rPr lang="en-GB" sz="1200" i="0" dirty="0" smtClean="0"/>
              <a:t>negative impacts</a:t>
            </a:r>
            <a:r>
              <a:rPr lang="en-GB" sz="1200" i="0" dirty="0"/>
              <a:t>, thus achieving the environmental, economic and social sustainability of the system. </a:t>
            </a:r>
            <a:endParaRPr lang="en-US" altLang="en-US" sz="1200" i="0" dirty="0"/>
          </a:p>
        </p:txBody>
      </p:sp>
      <p:sp>
        <p:nvSpPr>
          <p:cNvPr id="17" name="TextBox 16"/>
          <p:cNvSpPr txBox="1"/>
          <p:nvPr/>
        </p:nvSpPr>
        <p:spPr>
          <a:xfrm>
            <a:off x="6992796" y="2810877"/>
            <a:ext cx="546945" cy="246221"/>
          </a:xfrm>
          <a:prstGeom prst="rect">
            <a:avLst/>
          </a:prstGeom>
          <a:solidFill>
            <a:srgbClr val="00B0F0"/>
          </a:solidFill>
        </p:spPr>
        <p:txBody>
          <a:bodyPr wrap="none" rtlCol="0">
            <a:spAutoFit/>
          </a:bodyPr>
          <a:lstStyle/>
          <a:p>
            <a:pPr eaLnBrk="0" hangingPunct="0"/>
            <a:r>
              <a:rPr lang="en-GB" sz="1000" b="0" dirty="0" smtClean="0">
                <a:solidFill>
                  <a:srgbClr val="0F5494"/>
                </a:solidFill>
              </a:rPr>
              <a:t>BURC</a:t>
            </a:r>
            <a:endParaRPr lang="en-GB" sz="1000" b="0" dirty="0">
              <a:solidFill>
                <a:srgbClr val="0F5494"/>
              </a:solidFill>
            </a:endParaRPr>
          </a:p>
        </p:txBody>
      </p:sp>
      <p:sp>
        <p:nvSpPr>
          <p:cNvPr id="18" name="TextBox 17"/>
          <p:cNvSpPr txBox="1"/>
          <p:nvPr/>
        </p:nvSpPr>
        <p:spPr>
          <a:xfrm>
            <a:off x="6079831" y="5961706"/>
            <a:ext cx="502061"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NWU</a:t>
            </a:r>
            <a:endParaRPr lang="en-GB" sz="1000" b="0" dirty="0">
              <a:solidFill>
                <a:srgbClr val="0F5494"/>
              </a:solidFill>
            </a:endParaRPr>
          </a:p>
        </p:txBody>
      </p:sp>
      <p:cxnSp>
        <p:nvCxnSpPr>
          <p:cNvPr id="37" name="Straight Arrow Connector 36"/>
          <p:cNvCxnSpPr/>
          <p:nvPr/>
        </p:nvCxnSpPr>
        <p:spPr bwMode="auto">
          <a:xfrm flipV="1">
            <a:off x="1532481" y="2568370"/>
            <a:ext cx="3991077" cy="265007"/>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p:cNvCxnSpPr/>
          <p:nvPr/>
        </p:nvCxnSpPr>
        <p:spPr bwMode="auto">
          <a:xfrm>
            <a:off x="5699051" y="2661569"/>
            <a:ext cx="1095154" cy="3225504"/>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Box 65"/>
          <p:cNvSpPr txBox="1"/>
          <p:nvPr/>
        </p:nvSpPr>
        <p:spPr>
          <a:xfrm>
            <a:off x="1813953" y="4443904"/>
            <a:ext cx="282450" cy="276999"/>
          </a:xfrm>
          <a:prstGeom prst="rect">
            <a:avLst/>
          </a:prstGeom>
          <a:noFill/>
        </p:spPr>
        <p:txBody>
          <a:bodyPr wrap="none" rtlCol="0">
            <a:spAutoFit/>
          </a:bodyPr>
          <a:lstStyle/>
          <a:p>
            <a:pPr eaLnBrk="0" hangingPunct="0"/>
            <a:r>
              <a:rPr lang="en-GB" sz="1200" b="0" dirty="0" smtClean="0">
                <a:solidFill>
                  <a:srgbClr val="FFFFFF"/>
                </a:solidFill>
              </a:rPr>
              <a:t>6</a:t>
            </a:r>
            <a:endParaRPr lang="en-GB" sz="1200" b="0" dirty="0">
              <a:solidFill>
                <a:srgbClr val="FFFFFF"/>
              </a:solidFill>
            </a:endParaRPr>
          </a:p>
        </p:txBody>
      </p:sp>
      <p:sp>
        <p:nvSpPr>
          <p:cNvPr id="69" name="Rectangle 3"/>
          <p:cNvSpPr txBox="1">
            <a:spLocks noChangeArrowheads="1"/>
          </p:cNvSpPr>
          <p:nvPr/>
        </p:nvSpPr>
        <p:spPr bwMode="auto">
          <a:xfrm>
            <a:off x="-13604" y="6010183"/>
            <a:ext cx="5280382" cy="723325"/>
          </a:xfrm>
          <a:prstGeom prst="rect">
            <a:avLst/>
          </a:prstGeom>
          <a:solidFill>
            <a:schemeClr val="bg1"/>
          </a:solidFill>
          <a:ln>
            <a:solidFill>
              <a:schemeClr val="accent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buClr>
                <a:srgbClr val="FFFFFF"/>
              </a:buClr>
            </a:pPr>
            <a:r>
              <a:rPr lang="en-GB" altLang="en-US" sz="1400" b="0" i="0" kern="0" dirty="0" smtClean="0"/>
              <a:t>EC Contribution = </a:t>
            </a:r>
            <a:r>
              <a:rPr lang="en-GB" sz="1400" b="0" i="0" dirty="0" smtClean="0"/>
              <a:t>1 611 000</a:t>
            </a:r>
            <a:r>
              <a:rPr lang="en-GB" altLang="en-US" sz="1400" b="0" i="0" kern="0" dirty="0" smtClean="0"/>
              <a:t> EUR / 48 months</a:t>
            </a:r>
          </a:p>
          <a:p>
            <a:pPr>
              <a:buClr>
                <a:srgbClr val="FFFFFF"/>
              </a:buClr>
            </a:pPr>
            <a:r>
              <a:rPr lang="en-GB" altLang="en-US" sz="1400" b="0" i="0" kern="0" dirty="0" smtClean="0"/>
              <a:t>Funded </a:t>
            </a:r>
            <a:r>
              <a:rPr lang="en-GB" altLang="en-US" sz="1400" b="0" i="0" kern="0" dirty="0"/>
              <a:t>Secondments = </a:t>
            </a:r>
            <a:r>
              <a:rPr lang="en-GB" altLang="en-US" sz="1400" b="0" i="0" kern="0" dirty="0" smtClean="0"/>
              <a:t>358 researcher months</a:t>
            </a:r>
          </a:p>
        </p:txBody>
      </p:sp>
      <p:sp>
        <p:nvSpPr>
          <p:cNvPr id="35" name="TextBox 34"/>
          <p:cNvSpPr txBox="1"/>
          <p:nvPr/>
        </p:nvSpPr>
        <p:spPr>
          <a:xfrm>
            <a:off x="5172340" y="2257421"/>
            <a:ext cx="702436"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UNIVPM</a:t>
            </a:r>
            <a:endParaRPr lang="en-GB" sz="1000" b="0" dirty="0">
              <a:solidFill>
                <a:srgbClr val="0F5494"/>
              </a:solidFill>
            </a:endParaRPr>
          </a:p>
        </p:txBody>
      </p:sp>
      <p:sp>
        <p:nvSpPr>
          <p:cNvPr id="38" name="TextBox 37"/>
          <p:cNvSpPr txBox="1"/>
          <p:nvPr/>
        </p:nvSpPr>
        <p:spPr>
          <a:xfrm>
            <a:off x="1043608" y="2661569"/>
            <a:ext cx="457176" cy="246221"/>
          </a:xfrm>
          <a:prstGeom prst="rect">
            <a:avLst/>
          </a:prstGeom>
          <a:solidFill>
            <a:srgbClr val="00B0F0"/>
          </a:solidFill>
        </p:spPr>
        <p:txBody>
          <a:bodyPr wrap="none" rtlCol="0">
            <a:spAutoFit/>
          </a:bodyPr>
          <a:lstStyle/>
          <a:p>
            <a:pPr eaLnBrk="0" hangingPunct="0"/>
            <a:r>
              <a:rPr lang="en-GB" sz="1000" b="0" dirty="0" smtClean="0">
                <a:solidFill>
                  <a:srgbClr val="0F5494"/>
                </a:solidFill>
              </a:rPr>
              <a:t>COE</a:t>
            </a:r>
            <a:endParaRPr lang="en-GB" sz="1000" b="0" dirty="0">
              <a:solidFill>
                <a:srgbClr val="0F5494"/>
              </a:solidFill>
            </a:endParaRPr>
          </a:p>
        </p:txBody>
      </p:sp>
      <p:cxnSp>
        <p:nvCxnSpPr>
          <p:cNvPr id="41" name="Straight Arrow Connector 40"/>
          <p:cNvCxnSpPr/>
          <p:nvPr/>
        </p:nvCxnSpPr>
        <p:spPr bwMode="auto">
          <a:xfrm>
            <a:off x="5699051" y="2581823"/>
            <a:ext cx="610586" cy="3305250"/>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p:cNvSpPr txBox="1"/>
          <p:nvPr/>
        </p:nvSpPr>
        <p:spPr>
          <a:xfrm>
            <a:off x="6565670" y="5887073"/>
            <a:ext cx="644728" cy="246221"/>
          </a:xfrm>
          <a:prstGeom prst="rect">
            <a:avLst/>
          </a:prstGeom>
          <a:solidFill>
            <a:srgbClr val="00B0F0"/>
          </a:solidFill>
        </p:spPr>
        <p:txBody>
          <a:bodyPr wrap="none" rtlCol="0">
            <a:spAutoFit/>
          </a:bodyPr>
          <a:lstStyle/>
          <a:p>
            <a:pPr eaLnBrk="0" hangingPunct="0"/>
            <a:r>
              <a:rPr lang="en-GB" sz="1000" b="0" dirty="0" smtClean="0">
                <a:solidFill>
                  <a:srgbClr val="0F5494"/>
                </a:solidFill>
              </a:rPr>
              <a:t>DANSA</a:t>
            </a:r>
            <a:endParaRPr lang="en-GB" sz="1000" b="0" dirty="0">
              <a:solidFill>
                <a:srgbClr val="0F5494"/>
              </a:solidFill>
            </a:endParaRPr>
          </a:p>
        </p:txBody>
      </p:sp>
      <p:sp>
        <p:nvSpPr>
          <p:cNvPr id="21" name="TextBox 20"/>
          <p:cNvSpPr txBox="1"/>
          <p:nvPr/>
        </p:nvSpPr>
        <p:spPr>
          <a:xfrm>
            <a:off x="6009715" y="2661570"/>
            <a:ext cx="599844"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UBICA</a:t>
            </a:r>
            <a:endParaRPr lang="en-GB" sz="1000" b="0" dirty="0">
              <a:solidFill>
                <a:srgbClr val="0F5494"/>
              </a:solidFill>
            </a:endParaRPr>
          </a:p>
        </p:txBody>
      </p:sp>
      <p:sp>
        <p:nvSpPr>
          <p:cNvPr id="22" name="TextBox 21"/>
          <p:cNvSpPr txBox="1"/>
          <p:nvPr/>
        </p:nvSpPr>
        <p:spPr>
          <a:xfrm>
            <a:off x="6009715" y="2661570"/>
            <a:ext cx="599844" cy="246221"/>
          </a:xfrm>
          <a:prstGeom prst="rect">
            <a:avLst/>
          </a:prstGeom>
          <a:solidFill>
            <a:srgbClr val="00B0F0"/>
          </a:solidFill>
        </p:spPr>
        <p:txBody>
          <a:bodyPr wrap="none" rtlCol="0">
            <a:spAutoFit/>
          </a:bodyPr>
          <a:lstStyle/>
          <a:p>
            <a:pPr eaLnBrk="0" hangingPunct="0"/>
            <a:r>
              <a:rPr lang="en-GB" sz="1000" b="0" dirty="0" smtClean="0">
                <a:solidFill>
                  <a:srgbClr val="0F5494"/>
                </a:solidFill>
              </a:rPr>
              <a:t>UBICA</a:t>
            </a:r>
            <a:endParaRPr lang="en-GB" sz="1000" b="0" dirty="0">
              <a:solidFill>
                <a:srgbClr val="0F5494"/>
              </a:solidFill>
            </a:endParaRPr>
          </a:p>
        </p:txBody>
      </p:sp>
      <p:sp>
        <p:nvSpPr>
          <p:cNvPr id="24" name="TextBox 23"/>
          <p:cNvSpPr txBox="1"/>
          <p:nvPr/>
        </p:nvSpPr>
        <p:spPr>
          <a:xfrm>
            <a:off x="6044594" y="3174762"/>
            <a:ext cx="644728" cy="246221"/>
          </a:xfrm>
          <a:prstGeom prst="rect">
            <a:avLst/>
          </a:prstGeom>
          <a:solidFill>
            <a:srgbClr val="F7C943"/>
          </a:solidFill>
        </p:spPr>
        <p:txBody>
          <a:bodyPr wrap="none" rtlCol="0">
            <a:spAutoFit/>
          </a:bodyPr>
          <a:lstStyle/>
          <a:p>
            <a:pPr eaLnBrk="0" hangingPunct="0"/>
            <a:r>
              <a:rPr lang="en-GB" sz="1000" b="0" dirty="0" smtClean="0">
                <a:solidFill>
                  <a:srgbClr val="0F5494"/>
                </a:solidFill>
              </a:rPr>
              <a:t>DANEU</a:t>
            </a:r>
            <a:endParaRPr lang="en-GB" sz="1000" b="0" dirty="0">
              <a:solidFill>
                <a:srgbClr val="0F5494"/>
              </a:solidFill>
            </a:endParaRPr>
          </a:p>
        </p:txBody>
      </p:sp>
      <p:sp>
        <p:nvSpPr>
          <p:cNvPr id="25" name="TextBox 24"/>
          <p:cNvSpPr txBox="1"/>
          <p:nvPr/>
        </p:nvSpPr>
        <p:spPr>
          <a:xfrm>
            <a:off x="5523558" y="1704053"/>
            <a:ext cx="543739" cy="246221"/>
          </a:xfrm>
          <a:prstGeom prst="rect">
            <a:avLst/>
          </a:prstGeom>
          <a:solidFill>
            <a:srgbClr val="F7C943"/>
          </a:solidFill>
        </p:spPr>
        <p:txBody>
          <a:bodyPr wrap="none" rtlCol="0">
            <a:spAutoFit/>
          </a:bodyPr>
          <a:lstStyle/>
          <a:p>
            <a:pPr eaLnBrk="0" hangingPunct="0"/>
            <a:r>
              <a:rPr lang="en-GB" sz="1000" b="0" dirty="0" smtClean="0">
                <a:solidFill>
                  <a:srgbClr val="0F5494"/>
                </a:solidFill>
              </a:rPr>
              <a:t>NHTV</a:t>
            </a:r>
            <a:endParaRPr lang="en-GB" sz="1000" b="0" dirty="0">
              <a:solidFill>
                <a:srgbClr val="0F5494"/>
              </a:solidFill>
            </a:endParaRPr>
          </a:p>
        </p:txBody>
      </p:sp>
      <p:cxnSp>
        <p:nvCxnSpPr>
          <p:cNvPr id="26" name="Straight Arrow Connector 25"/>
          <p:cNvCxnSpPr/>
          <p:nvPr/>
        </p:nvCxnSpPr>
        <p:spPr bwMode="auto">
          <a:xfrm>
            <a:off x="5832622" y="1885880"/>
            <a:ext cx="282135" cy="556518"/>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27"/>
          <p:cNvCxnSpPr/>
          <p:nvPr/>
        </p:nvCxnSpPr>
        <p:spPr bwMode="auto">
          <a:xfrm>
            <a:off x="5973689" y="2700873"/>
            <a:ext cx="141068" cy="473889"/>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Arrow Connector 28"/>
          <p:cNvCxnSpPr/>
          <p:nvPr/>
        </p:nvCxnSpPr>
        <p:spPr bwMode="auto">
          <a:xfrm>
            <a:off x="5874776" y="2380531"/>
            <a:ext cx="1335622" cy="404149"/>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p:cNvCxnSpPr/>
          <p:nvPr/>
        </p:nvCxnSpPr>
        <p:spPr bwMode="auto">
          <a:xfrm>
            <a:off x="5973689" y="2734223"/>
            <a:ext cx="335948" cy="3152850"/>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5857315" y="2445260"/>
            <a:ext cx="514885" cy="246221"/>
          </a:xfrm>
          <a:prstGeom prst="rect">
            <a:avLst/>
          </a:prstGeom>
          <a:solidFill>
            <a:srgbClr val="00B0F0"/>
          </a:solidFill>
        </p:spPr>
        <p:txBody>
          <a:bodyPr wrap="none" rtlCol="0">
            <a:spAutoFit/>
          </a:bodyPr>
          <a:lstStyle/>
          <a:p>
            <a:pPr eaLnBrk="0" hangingPunct="0"/>
            <a:r>
              <a:rPr lang="en-GB" sz="1000" b="0" dirty="0" smtClean="0">
                <a:solidFill>
                  <a:srgbClr val="0F5494"/>
                </a:solidFill>
              </a:rPr>
              <a:t>GAIA</a:t>
            </a:r>
            <a:endParaRPr lang="en-GB" sz="1000" b="0" dirty="0">
              <a:solidFill>
                <a:srgbClr val="0F5494"/>
              </a:solidFill>
            </a:endParaRPr>
          </a:p>
        </p:txBody>
      </p:sp>
      <p:cxnSp>
        <p:nvCxnSpPr>
          <p:cNvPr id="39" name="Straight Arrow Connector 38"/>
          <p:cNvCxnSpPr/>
          <p:nvPr/>
        </p:nvCxnSpPr>
        <p:spPr bwMode="auto">
          <a:xfrm flipH="1">
            <a:off x="6689322" y="3057098"/>
            <a:ext cx="521077" cy="117664"/>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Arrow Connector 41"/>
          <p:cNvCxnSpPr/>
          <p:nvPr/>
        </p:nvCxnSpPr>
        <p:spPr bwMode="auto">
          <a:xfrm>
            <a:off x="6542587" y="3519377"/>
            <a:ext cx="345447" cy="2367696"/>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3"/>
          <p:cNvCxnSpPr/>
          <p:nvPr/>
        </p:nvCxnSpPr>
        <p:spPr bwMode="auto">
          <a:xfrm>
            <a:off x="5795427" y="1950274"/>
            <a:ext cx="522898" cy="3923346"/>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Arrow Connector 45"/>
          <p:cNvCxnSpPr>
            <a:stCxn id="17" idx="2"/>
          </p:cNvCxnSpPr>
          <p:nvPr/>
        </p:nvCxnSpPr>
        <p:spPr bwMode="auto">
          <a:xfrm flipH="1">
            <a:off x="6949860" y="3057098"/>
            <a:ext cx="316409" cy="2695116"/>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Arrow Connector 48"/>
          <p:cNvCxnSpPr/>
          <p:nvPr/>
        </p:nvCxnSpPr>
        <p:spPr bwMode="auto">
          <a:xfrm flipV="1">
            <a:off x="1684881" y="2833377"/>
            <a:ext cx="4288808" cy="74414"/>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2796" y="1134093"/>
            <a:ext cx="1781301" cy="913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Tree>
    <p:extLst>
      <p:ext uri="{BB962C8B-B14F-4D97-AF65-F5344CB8AC3E}">
        <p14:creationId xmlns:p14="http://schemas.microsoft.com/office/powerpoint/2010/main" val="4007396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a:xfrm>
            <a:off x="7010400" y="6492875"/>
            <a:ext cx="2133600" cy="365125"/>
          </a:xfrm>
        </p:spPr>
        <p:txBody>
          <a:bodyPr/>
          <a:lstStyle/>
          <a:p>
            <a:pPr>
              <a:defRPr/>
            </a:pPr>
            <a:fld id="{B52C1D07-FA5D-4CBE-89D6-94108A529D45}" type="slidenum">
              <a:rPr lang="es-ES" smtClean="0"/>
              <a:pPr>
                <a:defRPr/>
              </a:pPr>
              <a:t>3</a:t>
            </a:fld>
            <a:endParaRPr lang="es-ES"/>
          </a:p>
        </p:txBody>
      </p:sp>
      <p:sp>
        <p:nvSpPr>
          <p:cNvPr id="8" name="7 CuadroTexto"/>
          <p:cNvSpPr txBox="1"/>
          <p:nvPr/>
        </p:nvSpPr>
        <p:spPr>
          <a:xfrm>
            <a:off x="870518" y="2489994"/>
            <a:ext cx="7704856" cy="584775"/>
          </a:xfrm>
          <a:prstGeom prst="rect">
            <a:avLst/>
          </a:prstGeom>
          <a:noFill/>
        </p:spPr>
        <p:txBody>
          <a:bodyPr wrap="square" rtlCol="0">
            <a:spAutoFit/>
          </a:bodyPr>
          <a:lstStyle/>
          <a:p>
            <a:r>
              <a:rPr lang="es-ES" sz="3200" b="1" dirty="0" smtClean="0"/>
              <a:t>I. MSCA </a:t>
            </a:r>
            <a:r>
              <a:rPr lang="es-ES" sz="3200" b="1" dirty="0" err="1" smtClean="0"/>
              <a:t>Support</a:t>
            </a:r>
            <a:r>
              <a:rPr lang="es-ES" sz="3200" b="1" dirty="0" smtClean="0"/>
              <a:t> in </a:t>
            </a:r>
            <a:r>
              <a:rPr lang="es-ES" sz="3200" b="1" dirty="0" err="1" smtClean="0"/>
              <a:t>Spain</a:t>
            </a:r>
            <a:endParaRPr lang="es-ES" sz="3200" b="1" dirty="0"/>
          </a:p>
        </p:txBody>
      </p:sp>
      <p:pic>
        <p:nvPicPr>
          <p:cNvPr id="4" name="Picture 2" descr="Resultado de imagen de MSCA SILHOUETTE"/>
          <p:cNvPicPr>
            <a:picLocks noChangeAspect="1" noChangeArrowheads="1"/>
          </p:cNvPicPr>
          <p:nvPr/>
        </p:nvPicPr>
        <p:blipFill rotWithShape="1">
          <a:blip r:embed="rId2">
            <a:extLst>
              <a:ext uri="{28A0092B-C50C-407E-A947-70E740481C1C}">
                <a14:useLocalDpi xmlns:a14="http://schemas.microsoft.com/office/drawing/2010/main" val="0"/>
              </a:ext>
            </a:extLst>
          </a:blip>
          <a:srcRect l="27229" r="24721"/>
          <a:stretch/>
        </p:blipFill>
        <p:spPr bwMode="auto">
          <a:xfrm>
            <a:off x="6983760" y="116632"/>
            <a:ext cx="2160240" cy="25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13393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6213" r="20499" b="3080"/>
          <a:stretch/>
        </p:blipFill>
        <p:spPr bwMode="auto">
          <a:xfrm>
            <a:off x="2006790" y="980728"/>
            <a:ext cx="6885690" cy="5891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28021" y="2196248"/>
            <a:ext cx="1813257" cy="2072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970" name="Rectangle 2"/>
          <p:cNvSpPr>
            <a:spLocks noGrp="1" noChangeArrowheads="1"/>
          </p:cNvSpPr>
          <p:nvPr>
            <p:ph type="title" idx="4294967295"/>
          </p:nvPr>
        </p:nvSpPr>
        <p:spPr>
          <a:xfrm>
            <a:off x="27296" y="95534"/>
            <a:ext cx="8202304" cy="896654"/>
          </a:xfrm>
        </p:spPr>
        <p:txBody>
          <a:bodyPr/>
          <a:lstStyle/>
          <a:p>
            <a:r>
              <a:rPr lang="en-US" altLang="en-US" dirty="0" smtClean="0"/>
              <a:t>JENNIFER 644294</a:t>
            </a:r>
            <a:endParaRPr lang="en-US" altLang="en-US" dirty="0"/>
          </a:p>
        </p:txBody>
      </p:sp>
      <p:sp>
        <p:nvSpPr>
          <p:cNvPr id="83971" name="Rectangle 3"/>
          <p:cNvSpPr>
            <a:spLocks noGrp="1" noChangeArrowheads="1"/>
          </p:cNvSpPr>
          <p:nvPr>
            <p:ph type="body" idx="4294967295"/>
          </p:nvPr>
        </p:nvSpPr>
        <p:spPr>
          <a:xfrm>
            <a:off x="30163" y="950913"/>
            <a:ext cx="8862317" cy="822325"/>
          </a:xfrm>
          <a:solidFill>
            <a:schemeClr val="bg1"/>
          </a:solidFill>
          <a:ln>
            <a:solidFill>
              <a:schemeClr val="accent1"/>
            </a:solidFill>
          </a:ln>
        </p:spPr>
        <p:txBody>
          <a:bodyPr/>
          <a:lstStyle/>
          <a:p>
            <a:pPr marL="0" indent="0">
              <a:buNone/>
            </a:pPr>
            <a:r>
              <a:rPr lang="en-GB" sz="1200" i="0" dirty="0"/>
              <a:t>S</a:t>
            </a:r>
            <a:r>
              <a:rPr lang="en-GB" sz="1200" i="0" dirty="0" smtClean="0"/>
              <a:t>earching </a:t>
            </a:r>
            <a:r>
              <a:rPr lang="en-GB" sz="1200" i="0" dirty="0"/>
              <a:t>signals of </a:t>
            </a:r>
            <a:r>
              <a:rPr lang="en-GB" sz="1200" b="1" i="0" dirty="0"/>
              <a:t>new physics </a:t>
            </a:r>
            <a:r>
              <a:rPr lang="en-GB" sz="1200" i="0" dirty="0"/>
              <a:t>both with neutrinos, at </a:t>
            </a:r>
            <a:r>
              <a:rPr lang="en-GB" sz="1200" i="0" dirty="0" smtClean="0"/>
              <a:t>T2K experiment</a:t>
            </a:r>
            <a:r>
              <a:rPr lang="en-GB" sz="1200" i="0" dirty="0"/>
              <a:t>, and at the intensity frontier, with the </a:t>
            </a:r>
            <a:r>
              <a:rPr lang="en-GB" sz="1200" i="0" dirty="0" smtClean="0"/>
              <a:t>Belle-II experiment </a:t>
            </a:r>
            <a:r>
              <a:rPr lang="en-GB" sz="1200" i="0" dirty="0"/>
              <a:t>at the SUPERKEKB machine, </a:t>
            </a:r>
            <a:r>
              <a:rPr lang="en-GB" sz="1200" i="0" dirty="0" smtClean="0"/>
              <a:t>to </a:t>
            </a:r>
            <a:r>
              <a:rPr lang="en-GB" sz="1200" i="0" dirty="0"/>
              <a:t>play a primary role in the </a:t>
            </a:r>
            <a:r>
              <a:rPr lang="en-GB" sz="1200" i="0" dirty="0" smtClean="0"/>
              <a:t>search for </a:t>
            </a:r>
            <a:r>
              <a:rPr lang="en-GB" sz="1200" i="0" dirty="0"/>
              <a:t>deviations from the actually known </a:t>
            </a:r>
            <a:r>
              <a:rPr lang="en-GB" sz="1200" b="1" i="0" dirty="0"/>
              <a:t>fundamental physics </a:t>
            </a:r>
            <a:r>
              <a:rPr lang="en-GB" sz="1200" i="0" dirty="0"/>
              <a:t>in the flavour sector </a:t>
            </a:r>
            <a:r>
              <a:rPr lang="en-GB" sz="1200" i="0" dirty="0" smtClean="0"/>
              <a:t>and to produce an </a:t>
            </a:r>
            <a:r>
              <a:rPr lang="en-GB" sz="1200" i="0" dirty="0"/>
              <a:t>unprecedented collaboration with </a:t>
            </a:r>
            <a:r>
              <a:rPr lang="en-GB" sz="1200" i="0" dirty="0" smtClean="0"/>
              <a:t>Japanese </a:t>
            </a:r>
            <a:r>
              <a:rPr lang="en-GB" sz="1200" i="0" dirty="0"/>
              <a:t>scientists on the ground of dissemination and outreach.</a:t>
            </a:r>
            <a:endParaRPr lang="en-US" altLang="en-US" sz="1200" i="0" dirty="0"/>
          </a:p>
        </p:txBody>
      </p:sp>
      <p:cxnSp>
        <p:nvCxnSpPr>
          <p:cNvPr id="37" name="Straight Arrow Connector 36"/>
          <p:cNvCxnSpPr/>
          <p:nvPr/>
        </p:nvCxnSpPr>
        <p:spPr bwMode="auto">
          <a:xfrm flipV="1">
            <a:off x="1373388" y="3197793"/>
            <a:ext cx="1266803" cy="1"/>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p:cNvCxnSpPr/>
          <p:nvPr/>
        </p:nvCxnSpPr>
        <p:spPr bwMode="auto">
          <a:xfrm>
            <a:off x="1183270" y="3551179"/>
            <a:ext cx="1855778" cy="1945147"/>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Box 51"/>
          <p:cNvSpPr txBox="1"/>
          <p:nvPr/>
        </p:nvSpPr>
        <p:spPr>
          <a:xfrm>
            <a:off x="3450797" y="4397033"/>
            <a:ext cx="282450" cy="276999"/>
          </a:xfrm>
          <a:prstGeom prst="rect">
            <a:avLst/>
          </a:prstGeom>
          <a:noFill/>
        </p:spPr>
        <p:txBody>
          <a:bodyPr wrap="none" rtlCol="0">
            <a:spAutoFit/>
          </a:bodyPr>
          <a:lstStyle/>
          <a:p>
            <a:pPr eaLnBrk="0" hangingPunct="0"/>
            <a:r>
              <a:rPr lang="en-GB" sz="1200" b="0" dirty="0" smtClean="0">
                <a:solidFill>
                  <a:srgbClr val="FFFFFF"/>
                </a:solidFill>
              </a:rPr>
              <a:t>1</a:t>
            </a:r>
            <a:endParaRPr lang="en-GB" sz="1200" b="0" dirty="0">
              <a:solidFill>
                <a:srgbClr val="FFFFFF"/>
              </a:solidFill>
            </a:endParaRPr>
          </a:p>
        </p:txBody>
      </p:sp>
      <p:sp>
        <p:nvSpPr>
          <p:cNvPr id="66" name="TextBox 65"/>
          <p:cNvSpPr txBox="1"/>
          <p:nvPr/>
        </p:nvSpPr>
        <p:spPr>
          <a:xfrm>
            <a:off x="1813953" y="4443904"/>
            <a:ext cx="282450" cy="276999"/>
          </a:xfrm>
          <a:prstGeom prst="rect">
            <a:avLst/>
          </a:prstGeom>
          <a:noFill/>
        </p:spPr>
        <p:txBody>
          <a:bodyPr wrap="none" rtlCol="0">
            <a:spAutoFit/>
          </a:bodyPr>
          <a:lstStyle/>
          <a:p>
            <a:pPr eaLnBrk="0" hangingPunct="0"/>
            <a:r>
              <a:rPr lang="en-GB" sz="1200" b="0" dirty="0" smtClean="0">
                <a:solidFill>
                  <a:srgbClr val="FFFFFF"/>
                </a:solidFill>
              </a:rPr>
              <a:t>6</a:t>
            </a:r>
            <a:endParaRPr lang="en-GB" sz="1200" b="0" dirty="0">
              <a:solidFill>
                <a:srgbClr val="FFFFFF"/>
              </a:solidFill>
            </a:endParaRPr>
          </a:p>
        </p:txBody>
      </p:sp>
      <p:sp>
        <p:nvSpPr>
          <p:cNvPr id="69" name="Rectangle 3"/>
          <p:cNvSpPr txBox="1">
            <a:spLocks noChangeArrowheads="1"/>
          </p:cNvSpPr>
          <p:nvPr/>
        </p:nvSpPr>
        <p:spPr bwMode="auto">
          <a:xfrm>
            <a:off x="11698" y="6134675"/>
            <a:ext cx="5280382" cy="606693"/>
          </a:xfrm>
          <a:prstGeom prst="rect">
            <a:avLst/>
          </a:prstGeom>
          <a:solidFill>
            <a:schemeClr val="bg1"/>
          </a:solidFill>
          <a:ln>
            <a:solidFill>
              <a:schemeClr val="accent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buClr>
                <a:srgbClr val="FFFFFF"/>
              </a:buClr>
            </a:pPr>
            <a:r>
              <a:rPr lang="en-GB" altLang="en-US" sz="1400" b="0" i="0" kern="0" dirty="0" smtClean="0"/>
              <a:t>EC Contribution = </a:t>
            </a:r>
            <a:r>
              <a:rPr lang="en-GB" sz="1400" b="0" i="0" dirty="0" smtClean="0"/>
              <a:t>2 308 500</a:t>
            </a:r>
            <a:r>
              <a:rPr lang="en-GB" altLang="en-US" sz="1400" b="0" i="0" kern="0" dirty="0" smtClean="0"/>
              <a:t> EUR / 48 months</a:t>
            </a:r>
          </a:p>
          <a:p>
            <a:pPr>
              <a:buClr>
                <a:srgbClr val="FFFFFF"/>
              </a:buClr>
            </a:pPr>
            <a:r>
              <a:rPr lang="en-GB" altLang="en-US" sz="1400" b="0" i="0" kern="0" dirty="0" smtClean="0"/>
              <a:t>Funded secondments = </a:t>
            </a:r>
            <a:r>
              <a:rPr lang="en-GB" altLang="en-US" sz="1400" b="0" i="0" kern="0" dirty="0"/>
              <a:t>513 researcher </a:t>
            </a:r>
            <a:r>
              <a:rPr lang="en-GB" altLang="en-US" sz="1400" b="0" i="0" kern="0" dirty="0" smtClean="0"/>
              <a:t>months</a:t>
            </a:r>
            <a:endParaRPr lang="en-US" altLang="en-US" sz="1400" b="0" i="0" kern="0" dirty="0"/>
          </a:p>
        </p:txBody>
      </p:sp>
      <p:sp>
        <p:nvSpPr>
          <p:cNvPr id="38" name="TextBox 37"/>
          <p:cNvSpPr txBox="1"/>
          <p:nvPr/>
        </p:nvSpPr>
        <p:spPr>
          <a:xfrm>
            <a:off x="553973" y="3126300"/>
            <a:ext cx="497252" cy="276999"/>
          </a:xfrm>
          <a:prstGeom prst="rect">
            <a:avLst/>
          </a:prstGeom>
          <a:solidFill>
            <a:srgbClr val="FFC000"/>
          </a:solidFill>
        </p:spPr>
        <p:txBody>
          <a:bodyPr wrap="none" rtlCol="0">
            <a:spAutoFit/>
          </a:bodyPr>
          <a:lstStyle/>
          <a:p>
            <a:pPr eaLnBrk="0" hangingPunct="0"/>
            <a:r>
              <a:rPr lang="en-GB" sz="1200" b="0" dirty="0" smtClean="0">
                <a:solidFill>
                  <a:srgbClr val="0F5494"/>
                </a:solidFill>
              </a:rPr>
              <a:t>KEK</a:t>
            </a:r>
            <a:endParaRPr lang="en-GB" sz="1200" b="0" dirty="0">
              <a:solidFill>
                <a:srgbClr val="0F5494"/>
              </a:solidFill>
            </a:endParaRPr>
          </a:p>
        </p:txBody>
      </p:sp>
      <p:cxnSp>
        <p:nvCxnSpPr>
          <p:cNvPr id="40" name="Straight Arrow Connector 39"/>
          <p:cNvCxnSpPr/>
          <p:nvPr/>
        </p:nvCxnSpPr>
        <p:spPr bwMode="auto">
          <a:xfrm flipV="1">
            <a:off x="1183270" y="3140200"/>
            <a:ext cx="2549977" cy="92195"/>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Box 16"/>
          <p:cNvSpPr txBox="1"/>
          <p:nvPr/>
        </p:nvSpPr>
        <p:spPr>
          <a:xfrm>
            <a:off x="5389573" y="5631051"/>
            <a:ext cx="540533"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CAEN</a:t>
            </a:r>
            <a:endParaRPr lang="en-GB" sz="1000" b="0" dirty="0">
              <a:solidFill>
                <a:srgbClr val="0F5494"/>
              </a:solidFill>
            </a:endParaRPr>
          </a:p>
        </p:txBody>
      </p:sp>
      <p:sp>
        <p:nvSpPr>
          <p:cNvPr id="18" name="TextBox 17"/>
          <p:cNvSpPr txBox="1"/>
          <p:nvPr/>
        </p:nvSpPr>
        <p:spPr>
          <a:xfrm>
            <a:off x="3755325" y="3017090"/>
            <a:ext cx="514885"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STFC</a:t>
            </a:r>
            <a:endParaRPr lang="en-GB" sz="1000" b="0" dirty="0">
              <a:solidFill>
                <a:srgbClr val="0F5494"/>
              </a:solidFill>
            </a:endParaRPr>
          </a:p>
        </p:txBody>
      </p:sp>
      <p:sp>
        <p:nvSpPr>
          <p:cNvPr id="19" name="TextBox 18"/>
          <p:cNvSpPr txBox="1"/>
          <p:nvPr/>
        </p:nvSpPr>
        <p:spPr>
          <a:xfrm>
            <a:off x="3851920" y="3304958"/>
            <a:ext cx="559769"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QMUL</a:t>
            </a:r>
            <a:endParaRPr lang="en-GB" sz="1000" b="0" dirty="0">
              <a:solidFill>
                <a:srgbClr val="0F5494"/>
              </a:solidFill>
            </a:endParaRPr>
          </a:p>
        </p:txBody>
      </p:sp>
      <p:sp>
        <p:nvSpPr>
          <p:cNvPr id="20" name="TextBox 19"/>
          <p:cNvSpPr txBox="1"/>
          <p:nvPr/>
        </p:nvSpPr>
        <p:spPr>
          <a:xfrm>
            <a:off x="6032957" y="3365403"/>
            <a:ext cx="516488"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NCBJ</a:t>
            </a:r>
            <a:endParaRPr lang="en-GB" sz="1000" b="0" dirty="0">
              <a:solidFill>
                <a:srgbClr val="0F5494"/>
              </a:solidFill>
            </a:endParaRPr>
          </a:p>
        </p:txBody>
      </p:sp>
      <p:sp>
        <p:nvSpPr>
          <p:cNvPr id="21" name="TextBox 20"/>
          <p:cNvSpPr txBox="1"/>
          <p:nvPr/>
        </p:nvSpPr>
        <p:spPr>
          <a:xfrm>
            <a:off x="3039048" y="5521925"/>
            <a:ext cx="482824"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IFAE</a:t>
            </a:r>
            <a:endParaRPr lang="en-GB" sz="1000" b="0" dirty="0">
              <a:solidFill>
                <a:srgbClr val="0F5494"/>
              </a:solidFill>
            </a:endParaRPr>
          </a:p>
        </p:txBody>
      </p:sp>
      <p:sp>
        <p:nvSpPr>
          <p:cNvPr id="22" name="TextBox 21"/>
          <p:cNvSpPr txBox="1"/>
          <p:nvPr/>
        </p:nvSpPr>
        <p:spPr>
          <a:xfrm>
            <a:off x="3995936" y="4628475"/>
            <a:ext cx="548548"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CNRS</a:t>
            </a:r>
            <a:endParaRPr lang="en-GB" sz="1000" b="0" dirty="0">
              <a:solidFill>
                <a:srgbClr val="0F5494"/>
              </a:solidFill>
            </a:endParaRPr>
          </a:p>
        </p:txBody>
      </p:sp>
      <p:sp>
        <p:nvSpPr>
          <p:cNvPr id="23" name="TextBox 22"/>
          <p:cNvSpPr txBox="1"/>
          <p:nvPr/>
        </p:nvSpPr>
        <p:spPr>
          <a:xfrm>
            <a:off x="8172400" y="5733256"/>
            <a:ext cx="546945"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METU</a:t>
            </a:r>
            <a:endParaRPr lang="en-GB" sz="1000" b="0" dirty="0">
              <a:solidFill>
                <a:srgbClr val="0F5494"/>
              </a:solidFill>
            </a:endParaRPr>
          </a:p>
        </p:txBody>
      </p:sp>
      <p:sp>
        <p:nvSpPr>
          <p:cNvPr id="24" name="TextBox 23"/>
          <p:cNvSpPr txBox="1"/>
          <p:nvPr/>
        </p:nvSpPr>
        <p:spPr>
          <a:xfrm>
            <a:off x="5727969" y="4739229"/>
            <a:ext cx="385042"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JSI</a:t>
            </a:r>
            <a:endParaRPr lang="en-GB" sz="1000" b="0" dirty="0">
              <a:solidFill>
                <a:srgbClr val="0F5494"/>
              </a:solidFill>
            </a:endParaRPr>
          </a:p>
        </p:txBody>
      </p:sp>
      <p:sp>
        <p:nvSpPr>
          <p:cNvPr id="25" name="TextBox 24"/>
          <p:cNvSpPr txBox="1"/>
          <p:nvPr/>
        </p:nvSpPr>
        <p:spPr>
          <a:xfrm>
            <a:off x="5749511" y="3991543"/>
            <a:ext cx="444352"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UKP</a:t>
            </a:r>
          </a:p>
        </p:txBody>
      </p:sp>
      <p:sp>
        <p:nvSpPr>
          <p:cNvPr id="26" name="TextBox 25"/>
          <p:cNvSpPr txBox="1"/>
          <p:nvPr/>
        </p:nvSpPr>
        <p:spPr>
          <a:xfrm>
            <a:off x="6372200" y="3569600"/>
            <a:ext cx="370614"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IFJ</a:t>
            </a:r>
            <a:endParaRPr lang="en-GB" sz="1000" b="0" dirty="0">
              <a:solidFill>
                <a:srgbClr val="0F5494"/>
              </a:solidFill>
            </a:endParaRPr>
          </a:p>
        </p:txBody>
      </p:sp>
      <p:sp>
        <p:nvSpPr>
          <p:cNvPr id="27" name="TextBox 26"/>
          <p:cNvSpPr txBox="1"/>
          <p:nvPr/>
        </p:nvSpPr>
        <p:spPr>
          <a:xfrm>
            <a:off x="5611238" y="4462230"/>
            <a:ext cx="582211"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OEAW</a:t>
            </a:r>
            <a:endParaRPr lang="en-GB" sz="1000" b="0" dirty="0">
              <a:solidFill>
                <a:srgbClr val="0F5494"/>
              </a:solidFill>
            </a:endParaRPr>
          </a:p>
        </p:txBody>
      </p:sp>
      <p:sp>
        <p:nvSpPr>
          <p:cNvPr id="28" name="TextBox 27"/>
          <p:cNvSpPr txBox="1"/>
          <p:nvPr/>
        </p:nvSpPr>
        <p:spPr>
          <a:xfrm>
            <a:off x="5148064" y="3483245"/>
            <a:ext cx="532518"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DESY</a:t>
            </a:r>
            <a:endParaRPr lang="en-GB" sz="1000" b="0" dirty="0">
              <a:solidFill>
                <a:srgbClr val="0F5494"/>
              </a:solidFill>
            </a:endParaRPr>
          </a:p>
        </p:txBody>
      </p:sp>
      <p:sp>
        <p:nvSpPr>
          <p:cNvPr id="29" name="TextBox 28"/>
          <p:cNvSpPr txBox="1"/>
          <p:nvPr/>
        </p:nvSpPr>
        <p:spPr>
          <a:xfrm>
            <a:off x="5292080" y="5373216"/>
            <a:ext cx="505267" cy="246221"/>
          </a:xfrm>
          <a:prstGeom prst="rect">
            <a:avLst/>
          </a:prstGeom>
          <a:solidFill>
            <a:srgbClr val="FFC000"/>
          </a:solidFill>
        </p:spPr>
        <p:txBody>
          <a:bodyPr wrap="none" rtlCol="0">
            <a:spAutoFit/>
          </a:bodyPr>
          <a:lstStyle/>
          <a:p>
            <a:pPr eaLnBrk="0" hangingPunct="0"/>
            <a:r>
              <a:rPr lang="en-GB" sz="1000" b="0" dirty="0" smtClean="0">
                <a:solidFill>
                  <a:srgbClr val="0F5494"/>
                </a:solidFill>
              </a:rPr>
              <a:t>INFN</a:t>
            </a:r>
            <a:endParaRPr lang="en-GB" sz="1000" b="0" dirty="0">
              <a:solidFill>
                <a:srgbClr val="0F5494"/>
              </a:solidFill>
            </a:endParaRPr>
          </a:p>
        </p:txBody>
      </p:sp>
      <p:cxnSp>
        <p:nvCxnSpPr>
          <p:cNvPr id="30" name="Straight Arrow Connector 29"/>
          <p:cNvCxnSpPr/>
          <p:nvPr/>
        </p:nvCxnSpPr>
        <p:spPr bwMode="auto">
          <a:xfrm>
            <a:off x="1197619" y="3333793"/>
            <a:ext cx="2535628" cy="69506"/>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p:nvPr/>
        </p:nvCxnSpPr>
        <p:spPr bwMode="auto">
          <a:xfrm>
            <a:off x="1197619" y="3304959"/>
            <a:ext cx="3865117" cy="278542"/>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31"/>
          <p:cNvCxnSpPr/>
          <p:nvPr/>
        </p:nvCxnSpPr>
        <p:spPr bwMode="auto">
          <a:xfrm>
            <a:off x="1197619" y="3304959"/>
            <a:ext cx="4774068" cy="139271"/>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p:cNvCxnSpPr/>
          <p:nvPr/>
        </p:nvCxnSpPr>
        <p:spPr bwMode="auto">
          <a:xfrm>
            <a:off x="1331640" y="3304959"/>
            <a:ext cx="4959561" cy="387751"/>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p:cNvCxnSpPr/>
          <p:nvPr/>
        </p:nvCxnSpPr>
        <p:spPr bwMode="auto">
          <a:xfrm>
            <a:off x="1197619" y="3368547"/>
            <a:ext cx="4482963" cy="672154"/>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p:cNvCxnSpPr/>
          <p:nvPr/>
        </p:nvCxnSpPr>
        <p:spPr bwMode="auto">
          <a:xfrm>
            <a:off x="1197619" y="3403299"/>
            <a:ext cx="6830765" cy="2453067"/>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Arrow Connector 35"/>
          <p:cNvCxnSpPr/>
          <p:nvPr/>
        </p:nvCxnSpPr>
        <p:spPr bwMode="auto">
          <a:xfrm>
            <a:off x="1183270" y="3482640"/>
            <a:ext cx="4361443" cy="1052892"/>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Arrow Connector 52"/>
          <p:cNvCxnSpPr/>
          <p:nvPr/>
        </p:nvCxnSpPr>
        <p:spPr bwMode="auto">
          <a:xfrm>
            <a:off x="1197619" y="3444230"/>
            <a:ext cx="4462220" cy="1415173"/>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Arrow Connector 57"/>
          <p:cNvCxnSpPr/>
          <p:nvPr/>
        </p:nvCxnSpPr>
        <p:spPr bwMode="auto">
          <a:xfrm>
            <a:off x="1183270" y="3498834"/>
            <a:ext cx="2812666" cy="1129641"/>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Arrow Connector 60"/>
          <p:cNvCxnSpPr/>
          <p:nvPr/>
        </p:nvCxnSpPr>
        <p:spPr bwMode="auto">
          <a:xfrm>
            <a:off x="1197619" y="3488513"/>
            <a:ext cx="4094461" cy="2007813"/>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Straight Arrow Connector 63"/>
          <p:cNvCxnSpPr/>
          <p:nvPr/>
        </p:nvCxnSpPr>
        <p:spPr bwMode="auto">
          <a:xfrm>
            <a:off x="1197619" y="3551179"/>
            <a:ext cx="4094461" cy="2182077"/>
          </a:xfrm>
          <a:prstGeom prst="straightConnector1">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346863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66"/>
          <p:cNvGraphicFramePr>
            <a:graphicFrameLocks noGrp="1"/>
          </p:cNvGraphicFramePr>
          <p:nvPr>
            <p:extLst/>
          </p:nvPr>
        </p:nvGraphicFramePr>
        <p:xfrm>
          <a:off x="1259632" y="2276872"/>
          <a:ext cx="6563034" cy="3384377"/>
        </p:xfrm>
        <a:graphic>
          <a:graphicData uri="http://schemas.openxmlformats.org/drawingml/2006/table">
            <a:tbl>
              <a:tblPr/>
              <a:tblGrid>
                <a:gridCol w="4192913">
                  <a:extLst>
                    <a:ext uri="{9D8B030D-6E8A-4147-A177-3AD203B41FA5}">
                      <a16:colId xmlns:a16="http://schemas.microsoft.com/office/drawing/2014/main" xmlns="" val="20000"/>
                    </a:ext>
                  </a:extLst>
                </a:gridCol>
                <a:gridCol w="2370121">
                  <a:extLst>
                    <a:ext uri="{9D8B030D-6E8A-4147-A177-3AD203B41FA5}">
                      <a16:colId xmlns:a16="http://schemas.microsoft.com/office/drawing/2014/main" xmlns="" val="20003"/>
                    </a:ext>
                  </a:extLst>
                </a:gridCol>
              </a:tblGrid>
              <a:tr h="797553">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H2020-MSCA-RISE call</a:t>
                      </a:r>
                    </a:p>
                  </a:txBody>
                  <a:tcPr marL="91444" marR="91444"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7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defRPr/>
                      </a:pPr>
                      <a:r>
                        <a:rPr kumimoji="0" lang="en-GB" sz="2400" b="1" i="0" u="none" strike="noStrike" kern="1200" cap="none" normalizeH="0" baseline="0" noProof="0" dirty="0" smtClean="0">
                          <a:ln>
                            <a:noFill/>
                          </a:ln>
                          <a:solidFill>
                            <a:srgbClr val="0F5494"/>
                          </a:solidFill>
                          <a:effectLst/>
                          <a:latin typeface="+mj-lt"/>
                          <a:ea typeface="+mn-ea"/>
                          <a:cs typeface="Arial" panose="020B0604020202020204" pitchFamily="34" charset="0"/>
                        </a:rPr>
                        <a:t>2020</a:t>
                      </a:r>
                    </a:p>
                  </a:txBody>
                  <a:tcPr marL="90003" marR="90003"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7E2FF"/>
                    </a:solidFill>
                  </a:tcPr>
                </a:tc>
                <a:extLst>
                  <a:ext uri="{0D108BD9-81ED-4DB2-BD59-A6C34878D82A}">
                    <a16:rowId xmlns:a16="http://schemas.microsoft.com/office/drawing/2014/main" xmlns="" val="10000"/>
                  </a:ext>
                </a:extLst>
              </a:tr>
              <a:tr h="1293412">
                <a:tc>
                  <a:txBody>
                    <a:bodyPr/>
                    <a:lstStyle/>
                    <a:p>
                      <a:pPr marL="363538" marR="0" lvl="0" indent="-1588" algn="l" defTabSz="914400" rtl="0" eaLnBrk="0" fontAlgn="base" latinLnBrk="0" hangingPunct="0">
                        <a:lnSpc>
                          <a:spcPct val="100000"/>
                        </a:lnSpc>
                        <a:spcBef>
                          <a:spcPct val="0"/>
                        </a:spcBef>
                        <a:spcAft>
                          <a:spcPct val="0"/>
                        </a:spcAft>
                        <a:buClrTx/>
                        <a:buSzTx/>
                        <a:buFont typeface="Wingdings" pitchFamily="2" charset="2"/>
                        <a:buNone/>
                        <a:tabLst/>
                        <a:defRPr/>
                      </a:pP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Opening</a:t>
                      </a:r>
                      <a:r>
                        <a:rPr lang="en-GB" sz="2400" kern="1200" dirty="0" smtClean="0">
                          <a:solidFill>
                            <a:schemeClr val="tx1"/>
                          </a:solidFill>
                          <a:effectLst/>
                          <a:latin typeface="+mn-lt"/>
                          <a:ea typeface="+mn-ea"/>
                          <a:cs typeface="+mn-cs"/>
                        </a:rPr>
                        <a:t>	</a:t>
                      </a: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Date</a:t>
                      </a:r>
                    </a:p>
                    <a:p>
                      <a:pPr marL="363538" marR="0" lvl="0" indent="-1588" algn="l" defTabSz="914400" rtl="0" eaLnBrk="0" fontAlgn="base" latinLnBrk="0" hangingPunct="0">
                        <a:lnSpc>
                          <a:spcPct val="100000"/>
                        </a:lnSpc>
                        <a:spcBef>
                          <a:spcPct val="0"/>
                        </a:spcBef>
                        <a:spcAft>
                          <a:spcPct val="0"/>
                        </a:spcAft>
                        <a:buClrTx/>
                        <a:buSzTx/>
                        <a:buFont typeface="Wingdings" pitchFamily="2" charset="2"/>
                        <a:buNone/>
                        <a:tabLst/>
                        <a:defRPr/>
                      </a:pP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Closing</a:t>
                      </a:r>
                      <a:r>
                        <a:rPr lang="en-GB" sz="2400" kern="1200" dirty="0" smtClean="0">
                          <a:solidFill>
                            <a:schemeClr val="tx1"/>
                          </a:solidFill>
                          <a:effectLst/>
                          <a:latin typeface="+mj-lt"/>
                          <a:ea typeface="+mn-ea"/>
                          <a:cs typeface="+mn-cs"/>
                        </a:rPr>
                        <a:t>	</a:t>
                      </a: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Date</a:t>
                      </a:r>
                    </a:p>
                  </a:txBody>
                  <a:tcPr marL="90003" marR="90003"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7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n-GB" sz="2400" b="0" i="0" u="none" strike="noStrike" kern="1200" cap="none" normalizeH="0" baseline="0" noProof="0" dirty="0" smtClean="0">
                          <a:ln>
                            <a:noFill/>
                          </a:ln>
                          <a:solidFill>
                            <a:srgbClr val="0F5494"/>
                          </a:solidFill>
                          <a:effectLst/>
                          <a:latin typeface="+mj-lt"/>
                          <a:ea typeface="+mn-ea"/>
                          <a:cs typeface="Arial" panose="020B0604020202020204" pitchFamily="34" charset="0"/>
                        </a:rPr>
                        <a:t>5 DEC 2019</a:t>
                      </a:r>
                    </a:p>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n-GB" sz="2400" b="0" i="0" u="none" strike="noStrike" kern="1200" cap="none" normalizeH="0" baseline="0" noProof="0" smtClean="0">
                          <a:ln>
                            <a:noFill/>
                          </a:ln>
                          <a:solidFill>
                            <a:srgbClr val="0F5494"/>
                          </a:solidFill>
                          <a:effectLst/>
                          <a:latin typeface="+mj-lt"/>
                          <a:ea typeface="+mn-ea"/>
                          <a:cs typeface="Arial" panose="020B0604020202020204" pitchFamily="34" charset="0"/>
                        </a:rPr>
                        <a:t>28 </a:t>
                      </a:r>
                      <a:r>
                        <a:rPr kumimoji="0" lang="en-GB" sz="2400" b="0" i="0" u="none" strike="noStrike" kern="1200" cap="none" normalizeH="0" baseline="0" noProof="0" dirty="0" smtClean="0">
                          <a:ln>
                            <a:noFill/>
                          </a:ln>
                          <a:solidFill>
                            <a:srgbClr val="0F5494"/>
                          </a:solidFill>
                          <a:effectLst/>
                          <a:latin typeface="+mj-lt"/>
                          <a:ea typeface="+mn-ea"/>
                          <a:cs typeface="Arial" panose="020B0604020202020204" pitchFamily="34" charset="0"/>
                        </a:rPr>
                        <a:t>APR 2020</a:t>
                      </a:r>
                    </a:p>
                  </a:txBody>
                  <a:tcPr marL="90003" marR="90003"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7E2FF"/>
                    </a:solidFill>
                  </a:tcPr>
                </a:tc>
                <a:extLst>
                  <a:ext uri="{0D108BD9-81ED-4DB2-BD59-A6C34878D82A}">
                    <a16:rowId xmlns:a16="http://schemas.microsoft.com/office/drawing/2014/main" xmlns="" val="10001"/>
                  </a:ext>
                </a:extLst>
              </a:tr>
              <a:tr h="1293412">
                <a:tc>
                  <a:txBody>
                    <a:bodyPr/>
                    <a:lstStyle/>
                    <a:p>
                      <a:pPr marL="357188" marR="0" lvl="0" indent="0" algn="l" defTabSz="914400" rtl="0" eaLnBrk="0" fontAlgn="base" latinLnBrk="0" hangingPunct="0">
                        <a:lnSpc>
                          <a:spcPct val="100000"/>
                        </a:lnSpc>
                        <a:spcBef>
                          <a:spcPct val="0"/>
                        </a:spcBef>
                        <a:spcAft>
                          <a:spcPct val="0"/>
                        </a:spcAft>
                        <a:buClrTx/>
                        <a:buSzTx/>
                        <a:buFont typeface="Wingdings" pitchFamily="2" charset="2"/>
                        <a:buNone/>
                        <a:tabLst/>
                        <a:defRPr/>
                      </a:pP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Budget</a:t>
                      </a:r>
                    </a:p>
                  </a:txBody>
                  <a:tcPr marL="90003" marR="90003"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7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defRPr/>
                      </a:pPr>
                      <a:r>
                        <a:rPr kumimoji="0" lang="en-GB" sz="2400" b="1" i="0" u="none" strike="noStrike" cap="none" normalizeH="0" baseline="0" noProof="0" dirty="0" smtClean="0">
                          <a:ln>
                            <a:noFill/>
                          </a:ln>
                          <a:solidFill>
                            <a:srgbClr val="0F5494"/>
                          </a:solidFill>
                          <a:effectLst/>
                          <a:latin typeface="+mj-lt"/>
                          <a:cs typeface="Arial" panose="020B0604020202020204" pitchFamily="34" charset="0"/>
                        </a:rPr>
                        <a:t>80 million €</a:t>
                      </a:r>
                    </a:p>
                  </a:txBody>
                  <a:tcPr marL="90003" marR="90003"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7E2FF"/>
                    </a:solidFill>
                  </a:tcPr>
                </a:tc>
                <a:extLst>
                  <a:ext uri="{0D108BD9-81ED-4DB2-BD59-A6C34878D82A}">
                    <a16:rowId xmlns:a16="http://schemas.microsoft.com/office/drawing/2014/main" xmlns="" val="10002"/>
                  </a:ext>
                </a:extLst>
              </a:tr>
            </a:tbl>
          </a:graphicData>
        </a:graphic>
      </p:graphicFrame>
      <p:sp>
        <p:nvSpPr>
          <p:cNvPr id="3" name="Title 2"/>
          <p:cNvSpPr>
            <a:spLocks noGrp="1"/>
          </p:cNvSpPr>
          <p:nvPr>
            <p:ph type="title" idx="4294967295"/>
          </p:nvPr>
        </p:nvSpPr>
        <p:spPr>
          <a:xfrm>
            <a:off x="539552" y="476672"/>
            <a:ext cx="5112000" cy="720000"/>
          </a:xfrm>
        </p:spPr>
        <p:txBody>
          <a:bodyPr/>
          <a:lstStyle/>
          <a:p>
            <a:r>
              <a:rPr lang="en-GB" sz="3200" dirty="0" smtClean="0">
                <a:solidFill>
                  <a:srgbClr val="84095B"/>
                </a:solidFill>
              </a:rPr>
              <a:t>Tip 4: </a:t>
            </a:r>
            <a:r>
              <a:rPr lang="en-GB" sz="3200" dirty="0" smtClean="0"/>
              <a:t>Start early!</a:t>
            </a:r>
            <a:endParaRPr lang="en-GB" sz="3200" dirty="0"/>
          </a:p>
        </p:txBody>
      </p:sp>
      <p:pic>
        <p:nvPicPr>
          <p:cNvPr id="5" name="Picture 4"/>
          <p:cNvPicPr>
            <a:picLocks noChangeAspect="1"/>
          </p:cNvPicPr>
          <p:nvPr/>
        </p:nvPicPr>
        <p:blipFill>
          <a:blip r:embed="rId3">
            <a:duotone>
              <a:schemeClr val="accent6">
                <a:shade val="45000"/>
                <a:satMod val="135000"/>
              </a:schemeClr>
              <a:prstClr val="white"/>
            </a:duotone>
          </a:blip>
          <a:stretch>
            <a:fillRect/>
          </a:stretch>
        </p:blipFill>
        <p:spPr>
          <a:xfrm>
            <a:off x="7200000" y="180000"/>
            <a:ext cx="1620000" cy="1620000"/>
          </a:xfrm>
          <a:prstGeom prst="rect">
            <a:avLst/>
          </a:prstGeom>
        </p:spPr>
      </p:pic>
    </p:spTree>
    <p:extLst>
      <p:ext uri="{BB962C8B-B14F-4D97-AF65-F5344CB8AC3E}">
        <p14:creationId xmlns:p14="http://schemas.microsoft.com/office/powerpoint/2010/main" val="12705546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r="1154"/>
          <a:stretch/>
        </p:blipFill>
        <p:spPr>
          <a:xfrm>
            <a:off x="678681" y="1239891"/>
            <a:ext cx="7920880" cy="4180181"/>
          </a:xfrm>
          <a:prstGeom prst="rect">
            <a:avLst/>
          </a:prstGeom>
        </p:spPr>
      </p:pic>
      <p:sp>
        <p:nvSpPr>
          <p:cNvPr id="98307" name="Rectangle 11"/>
          <p:cNvSpPr txBox="1">
            <a:spLocks noChangeArrowheads="1"/>
          </p:cNvSpPr>
          <p:nvPr/>
        </p:nvSpPr>
        <p:spPr bwMode="auto">
          <a:xfrm>
            <a:off x="4576763" y="3460750"/>
            <a:ext cx="4048125"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spcBef>
                <a:spcPct val="20000"/>
              </a:spcBef>
              <a:buClr>
                <a:schemeClr val="bg1"/>
              </a:buClr>
              <a:defRPr sz="2400" i="1">
                <a:solidFill>
                  <a:srgbClr val="0F5494"/>
                </a:solidFill>
                <a:latin typeface="Verdana" pitchFamily="34" charset="0"/>
              </a:defRPr>
            </a:lvl1pPr>
            <a:lvl2pPr marL="2152650" indent="-266700" eaLnBrk="0" hangingPunct="0">
              <a:spcBef>
                <a:spcPct val="20000"/>
              </a:spcBef>
              <a:buClr>
                <a:srgbClr val="009FBA"/>
              </a:buClr>
              <a:buChar char="•"/>
              <a:defRPr sz="2000" b="1">
                <a:solidFill>
                  <a:srgbClr val="0F5494"/>
                </a:solidFill>
                <a:latin typeface="Verdana" pitchFamily="34" charset="0"/>
              </a:defRPr>
            </a:lvl2pPr>
            <a:lvl3pPr marL="2649538" indent="-49213" eaLnBrk="0" hangingPunct="0">
              <a:spcBef>
                <a:spcPct val="20000"/>
              </a:spcBef>
              <a:defRPr sz="1400">
                <a:solidFill>
                  <a:srgbClr val="0F5494"/>
                </a:solidFill>
                <a:latin typeface="Verdana" pitchFamily="34" charset="0"/>
              </a:defRPr>
            </a:lvl3pPr>
            <a:lvl4pPr marL="3057525" indent="-228600" eaLnBrk="0" hangingPunct="0">
              <a:spcBef>
                <a:spcPct val="20000"/>
              </a:spcBef>
              <a:buChar char="–"/>
              <a:defRPr sz="2000">
                <a:solidFill>
                  <a:schemeClr val="tx1"/>
                </a:solidFill>
                <a:latin typeface="Arial" charset="0"/>
              </a:defRPr>
            </a:lvl4pPr>
            <a:lvl5pPr marL="3465513" indent="-228600" eaLnBrk="0" hangingPunct="0">
              <a:spcBef>
                <a:spcPct val="20000"/>
              </a:spcBef>
              <a:buChar char="»"/>
              <a:defRPr sz="2000">
                <a:solidFill>
                  <a:schemeClr val="tx1"/>
                </a:solidFill>
                <a:latin typeface="Arial" charset="0"/>
              </a:defRPr>
            </a:lvl5pPr>
            <a:lvl6pPr marL="3922713" indent="-228600" eaLnBrk="0" fontAlgn="base" hangingPunct="0">
              <a:spcBef>
                <a:spcPct val="20000"/>
              </a:spcBef>
              <a:spcAft>
                <a:spcPct val="0"/>
              </a:spcAft>
              <a:buChar char="»"/>
              <a:defRPr sz="2000">
                <a:solidFill>
                  <a:schemeClr val="tx1"/>
                </a:solidFill>
                <a:latin typeface="Arial" charset="0"/>
              </a:defRPr>
            </a:lvl6pPr>
            <a:lvl7pPr marL="4379913" indent="-228600" eaLnBrk="0" fontAlgn="base" hangingPunct="0">
              <a:spcBef>
                <a:spcPct val="20000"/>
              </a:spcBef>
              <a:spcAft>
                <a:spcPct val="0"/>
              </a:spcAft>
              <a:buChar char="»"/>
              <a:defRPr sz="2000">
                <a:solidFill>
                  <a:schemeClr val="tx1"/>
                </a:solidFill>
                <a:latin typeface="Arial" charset="0"/>
              </a:defRPr>
            </a:lvl7pPr>
            <a:lvl8pPr marL="4837113" indent="-228600" eaLnBrk="0" fontAlgn="base" hangingPunct="0">
              <a:spcBef>
                <a:spcPct val="20000"/>
              </a:spcBef>
              <a:spcAft>
                <a:spcPct val="0"/>
              </a:spcAft>
              <a:buChar char="»"/>
              <a:defRPr sz="2000">
                <a:solidFill>
                  <a:schemeClr val="tx1"/>
                </a:solidFill>
                <a:latin typeface="Arial" charset="0"/>
              </a:defRPr>
            </a:lvl8pPr>
            <a:lvl9pPr marL="5294313"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pPr>
            <a:endParaRPr lang="en-GB" altLang="en-US" sz="2100" i="0" dirty="0">
              <a:solidFill>
                <a:srgbClr val="FFFFFF"/>
              </a:solidFill>
            </a:endParaRPr>
          </a:p>
        </p:txBody>
      </p:sp>
      <p:sp>
        <p:nvSpPr>
          <p:cNvPr id="3" name="TextBox 2"/>
          <p:cNvSpPr txBox="1"/>
          <p:nvPr/>
        </p:nvSpPr>
        <p:spPr>
          <a:xfrm>
            <a:off x="17660" y="6196442"/>
            <a:ext cx="6120680" cy="553998"/>
          </a:xfrm>
          <a:prstGeom prst="rect">
            <a:avLst/>
          </a:prstGeom>
          <a:noFill/>
        </p:spPr>
        <p:txBody>
          <a:bodyPr wrap="square" rtlCol="0">
            <a:spAutoFit/>
          </a:bodyPr>
          <a:lstStyle/>
          <a:p>
            <a:pPr lvl="0"/>
            <a:r>
              <a:rPr lang="en-GB" sz="1000" b="0" dirty="0" smtClean="0">
                <a:solidFill>
                  <a:srgbClr val="0F5494"/>
                </a:solidFill>
              </a:rPr>
              <a:t>Credits</a:t>
            </a:r>
            <a:endParaRPr lang="en-GB" sz="1000" b="0" dirty="0">
              <a:solidFill>
                <a:srgbClr val="0F5494"/>
              </a:solidFill>
            </a:endParaRPr>
          </a:p>
          <a:p>
            <a:pPr lvl="0"/>
            <a:r>
              <a:rPr lang="en-GB" sz="1000" b="0" dirty="0">
                <a:solidFill>
                  <a:srgbClr val="0F5494"/>
                </a:solidFill>
              </a:rPr>
              <a:t>Icons: </a:t>
            </a:r>
            <a:r>
              <a:rPr lang="en-GB" sz="1000" b="0" dirty="0" err="1">
                <a:solidFill>
                  <a:srgbClr val="0F5494"/>
                </a:solidFill>
              </a:rPr>
              <a:t>Freepik</a:t>
            </a:r>
            <a:r>
              <a:rPr lang="en-GB" sz="1000" b="0" dirty="0">
                <a:solidFill>
                  <a:srgbClr val="0F5494"/>
                </a:solidFill>
              </a:rPr>
              <a:t>, www.flaticon.com</a:t>
            </a:r>
          </a:p>
          <a:p>
            <a:pPr lvl="0"/>
            <a:r>
              <a:rPr lang="en-GB" sz="1000" b="0" dirty="0">
                <a:solidFill>
                  <a:srgbClr val="0F5494"/>
                </a:solidFill>
              </a:rPr>
              <a:t>Images: Getty Images, </a:t>
            </a:r>
            <a:r>
              <a:rPr lang="en-GB" sz="1000" b="0" dirty="0" err="1" smtClean="0">
                <a:solidFill>
                  <a:srgbClr val="0F5494"/>
                </a:solidFill>
              </a:rPr>
              <a:t>iStock</a:t>
            </a:r>
            <a:endParaRPr lang="en-GB" sz="2400" b="0" i="1" dirty="0" smtClean="0">
              <a:solidFill>
                <a:srgbClr val="0F5494"/>
              </a:solidFill>
            </a:endParaRPr>
          </a:p>
        </p:txBody>
      </p:sp>
      <p:sp>
        <p:nvSpPr>
          <p:cNvPr id="8" name="TextBox 7"/>
          <p:cNvSpPr txBox="1"/>
          <p:nvPr/>
        </p:nvSpPr>
        <p:spPr>
          <a:xfrm>
            <a:off x="611560" y="5456441"/>
            <a:ext cx="7249042" cy="707886"/>
          </a:xfrm>
          <a:prstGeom prst="rect">
            <a:avLst/>
          </a:prstGeom>
          <a:noFill/>
        </p:spPr>
        <p:txBody>
          <a:bodyPr wrap="square" rtlCol="0">
            <a:spAutoFit/>
          </a:bodyPr>
          <a:lstStyle>
            <a:defPPr>
              <a:defRPr lang="en-GB"/>
            </a:defPPr>
            <a:lvl1pPr>
              <a:defRPr sz="2000">
                <a:solidFill>
                  <a:srgbClr val="0F5494"/>
                </a:solidFill>
              </a:defRPr>
            </a:lvl1pPr>
          </a:lstStyle>
          <a:p>
            <a:r>
              <a:rPr lang="en-GB" dirty="0">
                <a:hlinkClick r:id="rId4"/>
              </a:rPr>
              <a:t>https://www.net4mobilityplus.eu/contacts</a:t>
            </a:r>
            <a:r>
              <a:rPr lang="en-GB" dirty="0" smtClean="0">
                <a:hlinkClick r:id="rId4"/>
              </a:rPr>
              <a:t>/</a:t>
            </a:r>
            <a:endParaRPr lang="en-GB" dirty="0" smtClean="0"/>
          </a:p>
          <a:p>
            <a:endParaRPr lang="en-GB" b="0" dirty="0"/>
          </a:p>
        </p:txBody>
      </p:sp>
      <p:sp>
        <p:nvSpPr>
          <p:cNvPr id="9" name="Title 5"/>
          <p:cNvSpPr txBox="1">
            <a:spLocks/>
          </p:cNvSpPr>
          <p:nvPr/>
        </p:nvSpPr>
        <p:spPr bwMode="auto">
          <a:xfrm>
            <a:off x="-437542" y="298102"/>
            <a:ext cx="9828584" cy="69528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altLang="en-US" sz="3200" kern="0" dirty="0" smtClean="0">
                <a:solidFill>
                  <a:srgbClr val="84095B"/>
                </a:solidFill>
              </a:rPr>
              <a:t>Tip 5: </a:t>
            </a:r>
            <a:r>
              <a:rPr lang="en-GB" altLang="en-US" sz="3200" kern="0" dirty="0" smtClean="0"/>
              <a:t>Be in touch with your NCP</a:t>
            </a:r>
          </a:p>
        </p:txBody>
      </p:sp>
    </p:spTree>
    <p:extLst>
      <p:ext uri="{BB962C8B-B14F-4D97-AF65-F5344CB8AC3E}">
        <p14:creationId xmlns:p14="http://schemas.microsoft.com/office/powerpoint/2010/main" val="16348485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87570" y="1484784"/>
            <a:ext cx="4932702" cy="707886"/>
          </a:xfrm>
          <a:prstGeom prst="rect">
            <a:avLst/>
          </a:prstGeom>
        </p:spPr>
        <p:txBody>
          <a:bodyPr wrap="square">
            <a:spAutoFit/>
          </a:bodyPr>
          <a:lstStyle/>
          <a:p>
            <a:pPr algn="ctr"/>
            <a:r>
              <a:rPr lang="es-ES" sz="4000" kern="0" dirty="0" smtClean="0">
                <a:latin typeface="+mj-lt"/>
                <a:ea typeface="MS Gothic" charset="-128"/>
              </a:rPr>
              <a:t>¡Muchas gracias!</a:t>
            </a:r>
            <a:endParaRPr lang="es-ES" sz="4000" dirty="0">
              <a:latin typeface="+mj-lt"/>
            </a:endParaRPr>
          </a:p>
        </p:txBody>
      </p:sp>
      <p:sp>
        <p:nvSpPr>
          <p:cNvPr id="5" name="2 Marcador de contenido"/>
          <p:cNvSpPr txBox="1">
            <a:spLocks/>
          </p:cNvSpPr>
          <p:nvPr/>
        </p:nvSpPr>
        <p:spPr>
          <a:xfrm>
            <a:off x="191478" y="4293096"/>
            <a:ext cx="9558405" cy="20162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s-ES" sz="1400" b="1" u="sng" dirty="0" smtClean="0">
                <a:solidFill>
                  <a:schemeClr val="tx1"/>
                </a:solidFill>
              </a:rPr>
              <a:t>USEFUL LINKS</a:t>
            </a:r>
            <a:endParaRPr lang="es-ES" sz="1400" b="1" u="sng" dirty="0">
              <a:solidFill>
                <a:schemeClr val="tx1"/>
              </a:solidFill>
            </a:endParaRPr>
          </a:p>
          <a:p>
            <a:pPr marL="171450" indent="-171450" algn="l">
              <a:buFont typeface="Arial" panose="020B0604020202020204" pitchFamily="34" charset="0"/>
              <a:buChar char="•"/>
            </a:pPr>
            <a:r>
              <a:rPr lang="es-ES" sz="1200" dirty="0" err="1" smtClean="0">
                <a:solidFill>
                  <a:schemeClr val="tx1"/>
                </a:solidFill>
                <a:latin typeface="+mj-lt"/>
                <a:ea typeface="Verdana" pitchFamily="34" charset="0"/>
                <a:cs typeface="Verdana" pitchFamily="34" charset="0"/>
              </a:rPr>
              <a:t>Research</a:t>
            </a:r>
            <a:r>
              <a:rPr lang="es-ES" sz="1200" dirty="0" smtClean="0">
                <a:solidFill>
                  <a:schemeClr val="tx1"/>
                </a:solidFill>
                <a:latin typeface="+mj-lt"/>
                <a:ea typeface="Verdana" pitchFamily="34" charset="0"/>
                <a:cs typeface="Verdana" pitchFamily="34" charset="0"/>
              </a:rPr>
              <a:t> and </a:t>
            </a:r>
            <a:r>
              <a:rPr lang="es-ES" sz="1200" dirty="0" err="1" smtClean="0">
                <a:solidFill>
                  <a:schemeClr val="tx1"/>
                </a:solidFill>
                <a:latin typeface="+mj-lt"/>
                <a:ea typeface="Verdana" pitchFamily="34" charset="0"/>
                <a:cs typeface="Verdana" pitchFamily="34" charset="0"/>
              </a:rPr>
              <a:t>Innovation</a:t>
            </a:r>
            <a:r>
              <a:rPr lang="es-ES" sz="1200" dirty="0" smtClean="0">
                <a:solidFill>
                  <a:schemeClr val="tx1"/>
                </a:solidFill>
                <a:latin typeface="+mj-lt"/>
                <a:ea typeface="Verdana" pitchFamily="34" charset="0"/>
                <a:cs typeface="Verdana" pitchFamily="34" charset="0"/>
              </a:rPr>
              <a:t> </a:t>
            </a:r>
            <a:r>
              <a:rPr lang="es-ES" sz="1200" dirty="0" err="1" smtClean="0">
                <a:solidFill>
                  <a:schemeClr val="tx1"/>
                </a:solidFill>
                <a:latin typeface="+mj-lt"/>
                <a:ea typeface="Verdana" pitchFamily="34" charset="0"/>
                <a:cs typeface="Verdana" pitchFamily="34" charset="0"/>
              </a:rPr>
              <a:t>Participants´Portal</a:t>
            </a:r>
            <a:r>
              <a:rPr lang="es-ES" sz="1200" dirty="0" smtClean="0">
                <a:solidFill>
                  <a:schemeClr val="tx1"/>
                </a:solidFill>
                <a:latin typeface="+mj-lt"/>
                <a:ea typeface="Verdana" pitchFamily="34" charset="0"/>
                <a:cs typeface="Verdana" pitchFamily="34" charset="0"/>
              </a:rPr>
              <a:t> </a:t>
            </a:r>
            <a:r>
              <a:rPr lang="es-ES" sz="1200" dirty="0" smtClean="0">
                <a:solidFill>
                  <a:schemeClr val="tx2"/>
                </a:solidFill>
                <a:latin typeface="+mj-lt"/>
                <a:ea typeface="Verdana" pitchFamily="34" charset="0"/>
                <a:cs typeface="Verdana" pitchFamily="34" charset="0"/>
              </a:rPr>
              <a:t>:</a:t>
            </a:r>
            <a:r>
              <a:rPr lang="es-ES" sz="1200" dirty="0" smtClean="0">
                <a:latin typeface="+mj-lt"/>
                <a:ea typeface="Verdana" pitchFamily="34" charset="0"/>
                <a:cs typeface="Verdana" pitchFamily="34" charset="0"/>
              </a:rPr>
              <a:t> </a:t>
            </a:r>
            <a:r>
              <a:rPr lang="es-ES" sz="1200" dirty="0" smtClean="0">
                <a:latin typeface="+mj-lt"/>
                <a:ea typeface="Verdana" pitchFamily="34" charset="0"/>
                <a:cs typeface="Verdana" pitchFamily="34" charset="0"/>
                <a:hlinkClick r:id="rId3"/>
              </a:rPr>
              <a:t>http://ec.europa.eu/research/participants/portal/desktop/en/home.html</a:t>
            </a:r>
            <a:r>
              <a:rPr lang="es-ES" sz="1200" dirty="0" smtClean="0">
                <a:latin typeface="+mj-lt"/>
                <a:ea typeface="Verdana" pitchFamily="34" charset="0"/>
                <a:cs typeface="Verdana" pitchFamily="34" charset="0"/>
              </a:rPr>
              <a:t> </a:t>
            </a:r>
          </a:p>
          <a:p>
            <a:pPr marL="171450" indent="-171450" algn="l">
              <a:buFont typeface="Arial" panose="020B0604020202020204" pitchFamily="34" charset="0"/>
              <a:buChar char="•"/>
            </a:pPr>
            <a:r>
              <a:rPr lang="en-AU" sz="1200" dirty="0" smtClean="0">
                <a:solidFill>
                  <a:schemeClr val="tx1"/>
                </a:solidFill>
                <a:latin typeface="+mj-lt"/>
                <a:ea typeface="Verdana" pitchFamily="34" charset="0"/>
                <a:cs typeface="Verdana" pitchFamily="34" charset="0"/>
              </a:rPr>
              <a:t>Web and Blog Marie Curie </a:t>
            </a:r>
            <a:r>
              <a:rPr lang="en-AU" sz="1200" dirty="0" err="1" smtClean="0">
                <a:solidFill>
                  <a:schemeClr val="tx1"/>
                </a:solidFill>
                <a:latin typeface="+mj-lt"/>
                <a:ea typeface="Verdana" pitchFamily="34" charset="0"/>
                <a:cs typeface="Verdana" pitchFamily="34" charset="0"/>
              </a:rPr>
              <a:t>Sklodowska</a:t>
            </a:r>
            <a:r>
              <a:rPr lang="en-AU" sz="1200" dirty="0" smtClean="0">
                <a:solidFill>
                  <a:schemeClr val="tx1"/>
                </a:solidFill>
                <a:latin typeface="+mj-lt"/>
                <a:ea typeface="Verdana" pitchFamily="34" charset="0"/>
                <a:cs typeface="Verdana" pitchFamily="34" charset="0"/>
              </a:rPr>
              <a:t>-Curie Actions</a:t>
            </a:r>
            <a:r>
              <a:rPr lang="en-AU" sz="1200" b="1" dirty="0" smtClean="0">
                <a:solidFill>
                  <a:schemeClr val="tx1"/>
                </a:solidFill>
                <a:latin typeface="+mj-lt"/>
                <a:ea typeface="Verdana" pitchFamily="34" charset="0"/>
                <a:cs typeface="Verdana" pitchFamily="34" charset="0"/>
              </a:rPr>
              <a:t>: </a:t>
            </a:r>
            <a:r>
              <a:rPr lang="fr-BE" sz="1200" u="sng" dirty="0" smtClean="0">
                <a:solidFill>
                  <a:schemeClr val="tx2"/>
                </a:solidFill>
                <a:latin typeface="+mj-lt"/>
                <a:ea typeface="Verdana" pitchFamily="34" charset="0"/>
                <a:cs typeface="Verdana" pitchFamily="34" charset="0"/>
                <a:hlinkClick r:id="rId4"/>
              </a:rPr>
              <a:t>http://mariecurieactions.blogspot.com.es</a:t>
            </a:r>
            <a:r>
              <a:rPr lang="fr-BE" sz="1200" dirty="0" smtClean="0">
                <a:solidFill>
                  <a:schemeClr val="tx2"/>
                </a:solidFill>
                <a:latin typeface="+mj-lt"/>
                <a:ea typeface="Verdana" pitchFamily="34" charset="0"/>
                <a:cs typeface="Verdana" pitchFamily="34" charset="0"/>
                <a:hlinkClick r:id="rId4"/>
              </a:rPr>
              <a:t>/</a:t>
            </a:r>
            <a:r>
              <a:rPr lang="fr-BE" sz="1200" dirty="0" smtClean="0">
                <a:solidFill>
                  <a:schemeClr val="tx2"/>
                </a:solidFill>
                <a:latin typeface="+mj-lt"/>
                <a:ea typeface="Verdana" pitchFamily="34" charset="0"/>
                <a:cs typeface="Verdana" pitchFamily="34" charset="0"/>
              </a:rPr>
              <a:t> -</a:t>
            </a:r>
            <a:r>
              <a:rPr lang="fr-BE" sz="1200" u="sng" dirty="0" smtClean="0">
                <a:solidFill>
                  <a:schemeClr val="tx2"/>
                </a:solidFill>
                <a:latin typeface="+mj-lt"/>
                <a:ea typeface="Verdana" pitchFamily="34" charset="0"/>
                <a:cs typeface="Verdana" pitchFamily="34" charset="0"/>
              </a:rPr>
              <a:t> </a:t>
            </a:r>
            <a:r>
              <a:rPr lang="es-ES" sz="1200" dirty="0" smtClean="0">
                <a:solidFill>
                  <a:schemeClr val="accent3"/>
                </a:solidFill>
                <a:latin typeface="+mj-lt"/>
                <a:hlinkClick r:id="rId5"/>
              </a:rPr>
              <a:t>http://www.madrimasd.org/blogs/msca</a:t>
            </a:r>
            <a:endParaRPr lang="es-ES" sz="1200" dirty="0">
              <a:solidFill>
                <a:schemeClr val="accent3"/>
              </a:solidFill>
              <a:latin typeface="+mj-lt"/>
            </a:endParaRPr>
          </a:p>
          <a:p>
            <a:pPr marL="171450" indent="-171450" algn="l">
              <a:buFont typeface="Arial" panose="020B0604020202020204" pitchFamily="34" charset="0"/>
              <a:buChar char="•"/>
            </a:pPr>
            <a:r>
              <a:rPr lang="es-ES" sz="1200" dirty="0" err="1" smtClean="0">
                <a:solidFill>
                  <a:schemeClr val="tx1"/>
                </a:solidFill>
                <a:latin typeface="+mj-lt"/>
              </a:rPr>
              <a:t>European</a:t>
            </a:r>
            <a:r>
              <a:rPr lang="es-ES" sz="1200" dirty="0" smtClean="0">
                <a:solidFill>
                  <a:schemeClr val="tx1"/>
                </a:solidFill>
                <a:latin typeface="+mj-lt"/>
              </a:rPr>
              <a:t> </a:t>
            </a:r>
            <a:r>
              <a:rPr lang="es-ES" sz="1200" dirty="0" err="1" smtClean="0">
                <a:solidFill>
                  <a:schemeClr val="tx1"/>
                </a:solidFill>
                <a:latin typeface="+mj-lt"/>
              </a:rPr>
              <a:t>Charter</a:t>
            </a:r>
            <a:r>
              <a:rPr lang="es-ES" sz="1200" dirty="0" smtClean="0">
                <a:solidFill>
                  <a:schemeClr val="tx1"/>
                </a:solidFill>
                <a:latin typeface="+mj-lt"/>
              </a:rPr>
              <a:t> &amp; </a:t>
            </a:r>
            <a:r>
              <a:rPr lang="es-ES" sz="1200" dirty="0" err="1" smtClean="0">
                <a:solidFill>
                  <a:schemeClr val="tx1"/>
                </a:solidFill>
                <a:latin typeface="+mj-lt"/>
              </a:rPr>
              <a:t>Code</a:t>
            </a:r>
            <a:r>
              <a:rPr lang="es-ES" sz="1200" dirty="0" smtClean="0">
                <a:solidFill>
                  <a:schemeClr val="tx1"/>
                </a:solidFill>
                <a:latin typeface="+mj-lt"/>
              </a:rPr>
              <a:t>: </a:t>
            </a:r>
            <a:r>
              <a:rPr lang="es-ES" sz="1200" dirty="0" smtClean="0">
                <a:solidFill>
                  <a:schemeClr val="tx2"/>
                </a:solidFill>
                <a:latin typeface="+mj-lt"/>
                <a:ea typeface="Verdana" pitchFamily="34" charset="0"/>
                <a:cs typeface="Verdana" pitchFamily="34" charset="0"/>
                <a:hlinkClick r:id="rId6"/>
              </a:rPr>
              <a:t>http://ec.europa.eu/euraxess/pdf/brochure_rights/eur_21620_es-en.pdf</a:t>
            </a:r>
            <a:endParaRPr lang="es-ES" sz="1200" dirty="0">
              <a:solidFill>
                <a:schemeClr val="tx2"/>
              </a:solidFill>
              <a:latin typeface="+mj-lt"/>
              <a:ea typeface="Verdana" pitchFamily="34" charset="0"/>
              <a:cs typeface="Verdana" pitchFamily="34" charset="0"/>
            </a:endParaRPr>
          </a:p>
          <a:p>
            <a:pPr marL="171450" indent="-171450" algn="l">
              <a:buFont typeface="Arial" panose="020B0604020202020204" pitchFamily="34" charset="0"/>
              <a:buChar char="•"/>
            </a:pPr>
            <a:r>
              <a:rPr lang="es-ES" sz="1200" dirty="0" smtClean="0">
                <a:solidFill>
                  <a:schemeClr val="tx1"/>
                </a:solidFill>
                <a:latin typeface="+mj-lt"/>
                <a:ea typeface="Verdana" pitchFamily="34" charset="0"/>
                <a:cs typeface="Verdana" pitchFamily="34" charset="0"/>
              </a:rPr>
              <a:t>EURAXESS </a:t>
            </a:r>
            <a:r>
              <a:rPr lang="es-ES" sz="1200" dirty="0" err="1" smtClean="0">
                <a:solidFill>
                  <a:schemeClr val="tx1"/>
                </a:solidFill>
                <a:latin typeface="+mj-lt"/>
                <a:ea typeface="Verdana" pitchFamily="34" charset="0"/>
                <a:cs typeface="Verdana" pitchFamily="34" charset="0"/>
              </a:rPr>
              <a:t>Spain</a:t>
            </a:r>
            <a:r>
              <a:rPr lang="es-ES" sz="1200" dirty="0" smtClean="0">
                <a:solidFill>
                  <a:schemeClr val="tx1"/>
                </a:solidFill>
                <a:latin typeface="+mj-lt"/>
                <a:ea typeface="Verdana" pitchFamily="34" charset="0"/>
                <a:cs typeface="Verdana" pitchFamily="34" charset="0"/>
              </a:rPr>
              <a:t>: </a:t>
            </a:r>
            <a:r>
              <a:rPr lang="es-ES" sz="1200" dirty="0" smtClean="0">
                <a:solidFill>
                  <a:schemeClr val="tx2"/>
                </a:solidFill>
                <a:latin typeface="+mj-lt"/>
                <a:ea typeface="Verdana" pitchFamily="34" charset="0"/>
                <a:cs typeface="Verdana" pitchFamily="34" charset="0"/>
                <a:hlinkClick r:id="rId7"/>
              </a:rPr>
              <a:t>http://www.euraxess.es</a:t>
            </a:r>
            <a:endParaRPr lang="es-ES" sz="1200" dirty="0" smtClean="0">
              <a:solidFill>
                <a:schemeClr val="tx2"/>
              </a:solidFill>
              <a:latin typeface="+mj-lt"/>
              <a:ea typeface="Verdana" pitchFamily="34" charset="0"/>
              <a:cs typeface="Verdana" pitchFamily="34" charset="0"/>
            </a:endParaRPr>
          </a:p>
          <a:p>
            <a:pPr marL="171450" indent="-171450" algn="l">
              <a:buFont typeface="Arial" panose="020B0604020202020204" pitchFamily="34" charset="0"/>
              <a:buChar char="•"/>
            </a:pPr>
            <a:r>
              <a:rPr lang="es-ES" sz="1200" dirty="0" smtClean="0">
                <a:solidFill>
                  <a:schemeClr val="tx1"/>
                </a:solidFill>
                <a:latin typeface="+mj-lt"/>
                <a:ea typeface="Verdana" pitchFamily="34" charset="0"/>
                <a:cs typeface="Verdana" pitchFamily="34" charset="0"/>
              </a:rPr>
              <a:t>Net4mobility+ </a:t>
            </a:r>
            <a:r>
              <a:rPr lang="es-ES" sz="1200" dirty="0" err="1" smtClean="0">
                <a:solidFill>
                  <a:schemeClr val="tx1"/>
                </a:solidFill>
                <a:latin typeface="+mj-lt"/>
                <a:ea typeface="Verdana" pitchFamily="34" charset="0"/>
                <a:cs typeface="Verdana" pitchFamily="34" charset="0"/>
              </a:rPr>
              <a:t>project</a:t>
            </a:r>
            <a:r>
              <a:rPr lang="es-ES" sz="1200" dirty="0">
                <a:solidFill>
                  <a:schemeClr val="tx1"/>
                </a:solidFill>
                <a:latin typeface="+mj-lt"/>
                <a:ea typeface="Verdana" pitchFamily="34" charset="0"/>
                <a:cs typeface="Verdana" pitchFamily="34" charset="0"/>
              </a:rPr>
              <a:t>: </a:t>
            </a:r>
            <a:r>
              <a:rPr lang="es-ES" sz="1200" dirty="0">
                <a:solidFill>
                  <a:schemeClr val="tx1"/>
                </a:solidFill>
                <a:latin typeface="+mj-lt"/>
                <a:ea typeface="Verdana" pitchFamily="34" charset="0"/>
                <a:cs typeface="Verdana" pitchFamily="34" charset="0"/>
                <a:hlinkClick r:id="rId8"/>
              </a:rPr>
              <a:t>https://www.net4mobilityplus.eu</a:t>
            </a:r>
            <a:r>
              <a:rPr lang="es-ES" sz="1200" dirty="0" smtClean="0">
                <a:solidFill>
                  <a:schemeClr val="tx1"/>
                </a:solidFill>
                <a:latin typeface="+mj-lt"/>
                <a:ea typeface="Verdana" pitchFamily="34" charset="0"/>
                <a:cs typeface="Verdana" pitchFamily="34" charset="0"/>
                <a:hlinkClick r:id="rId8"/>
              </a:rPr>
              <a:t>/</a:t>
            </a:r>
            <a:endParaRPr lang="es-ES" sz="1200" dirty="0" smtClean="0">
              <a:solidFill>
                <a:schemeClr val="tx1"/>
              </a:solidFill>
              <a:latin typeface="+mj-lt"/>
              <a:ea typeface="Verdana" pitchFamily="34" charset="0"/>
              <a:cs typeface="Verdana" pitchFamily="34" charset="0"/>
            </a:endParaRPr>
          </a:p>
          <a:p>
            <a:pPr marL="171450" indent="-171450" algn="l">
              <a:buFont typeface="Arial" panose="020B0604020202020204" pitchFamily="34" charset="0"/>
              <a:buChar char="•"/>
            </a:pPr>
            <a:r>
              <a:rPr lang="es-ES" sz="1200" dirty="0" smtClean="0">
                <a:solidFill>
                  <a:schemeClr val="tx1"/>
                </a:solidFill>
                <a:latin typeface="+mj-lt"/>
                <a:ea typeface="Verdana" pitchFamily="34" charset="0"/>
                <a:cs typeface="Verdana" pitchFamily="34" charset="0"/>
              </a:rPr>
              <a:t>Oficina Europea FECYT/MCIU</a:t>
            </a:r>
            <a:r>
              <a:rPr lang="es-ES" sz="1200" dirty="0" smtClean="0">
                <a:solidFill>
                  <a:schemeClr val="tx2"/>
                </a:solidFill>
                <a:latin typeface="+mj-lt"/>
                <a:ea typeface="Verdana" pitchFamily="34" charset="0"/>
                <a:cs typeface="Verdana" pitchFamily="34" charset="0"/>
              </a:rPr>
              <a:t>: </a:t>
            </a:r>
            <a:r>
              <a:rPr lang="es-ES" sz="1200" dirty="0" smtClean="0">
                <a:solidFill>
                  <a:schemeClr val="tx2"/>
                </a:solidFill>
                <a:latin typeface="+mj-lt"/>
                <a:ea typeface="Verdana" pitchFamily="34" charset="0"/>
                <a:cs typeface="Verdana" pitchFamily="34" charset="0"/>
                <a:hlinkClick r:id="rId9"/>
              </a:rPr>
              <a:t>http://eshorizonte2020.es</a:t>
            </a:r>
            <a:r>
              <a:rPr lang="es-ES" sz="1200" dirty="0" smtClean="0">
                <a:solidFill>
                  <a:schemeClr val="tx2"/>
                </a:solidFill>
                <a:latin typeface="+mj-lt"/>
                <a:ea typeface="Verdana" pitchFamily="34" charset="0"/>
                <a:cs typeface="Verdana" pitchFamily="34" charset="0"/>
              </a:rPr>
              <a:t> </a:t>
            </a:r>
          </a:p>
          <a:p>
            <a:pPr algn="l"/>
            <a:endParaRPr lang="es-ES" sz="1200" dirty="0">
              <a:ea typeface="Verdana" pitchFamily="34" charset="0"/>
              <a:cs typeface="Verdana" pitchFamily="34" charset="0"/>
            </a:endParaRPr>
          </a:p>
        </p:txBody>
      </p:sp>
      <p:sp>
        <p:nvSpPr>
          <p:cNvPr id="7" name="7 CuadroTexto"/>
          <p:cNvSpPr txBox="1"/>
          <p:nvPr/>
        </p:nvSpPr>
        <p:spPr>
          <a:xfrm>
            <a:off x="1907704" y="2564904"/>
            <a:ext cx="5559154" cy="1191816"/>
          </a:xfrm>
          <a:prstGeom prst="roundRect">
            <a:avLst/>
          </a:prstGeom>
          <a:solidFill>
            <a:schemeClr val="bg1">
              <a:lumMod val="75000"/>
              <a:lumOff val="25000"/>
            </a:schemeClr>
          </a:solidFill>
          <a:ln>
            <a:solidFill>
              <a:schemeClr val="accent6">
                <a:lumMod val="75000"/>
              </a:schemeClr>
            </a:solidFill>
          </a:ln>
        </p:spPr>
        <p:txBody>
          <a:bodyPr wrap="square" rtlCol="0">
            <a:spAutoFit/>
          </a:bodyPr>
          <a:lstStyle/>
          <a:p>
            <a:pPr algn="ctr">
              <a:spcBef>
                <a:spcPts val="600"/>
              </a:spcBef>
            </a:pPr>
            <a:r>
              <a:rPr lang="es-ES" b="1" dirty="0" smtClean="0">
                <a:latin typeface="+mj-lt"/>
                <a:cs typeface="Verdana"/>
              </a:rPr>
              <a:t>Cristina Gracia</a:t>
            </a:r>
          </a:p>
          <a:p>
            <a:pPr algn="ctr">
              <a:spcBef>
                <a:spcPts val="600"/>
              </a:spcBef>
            </a:pPr>
            <a:r>
              <a:rPr lang="es-ES" u="sng" dirty="0" smtClean="0">
                <a:latin typeface="+mj-lt"/>
                <a:cs typeface="Verdana"/>
              </a:rPr>
              <a:t>cristina.gracia@fecyt.es </a:t>
            </a:r>
            <a:endParaRPr lang="es-ES" u="sng" dirty="0">
              <a:latin typeface="+mj-lt"/>
              <a:cs typeface="Verdana"/>
            </a:endParaRPr>
          </a:p>
          <a:p>
            <a:pPr algn="ctr">
              <a:spcBef>
                <a:spcPts val="600"/>
              </a:spcBef>
            </a:pPr>
            <a:r>
              <a:rPr lang="es-ES" dirty="0" smtClean="0">
                <a:latin typeface="+mj-lt"/>
                <a:cs typeface="Verdana"/>
              </a:rPr>
              <a:t>Oficina Europea FECYT / MCIU</a:t>
            </a:r>
          </a:p>
        </p:txBody>
      </p:sp>
      <p:sp>
        <p:nvSpPr>
          <p:cNvPr id="12" name="6 Marcador de número de diapositiva"/>
          <p:cNvSpPr>
            <a:spLocks noGrp="1"/>
          </p:cNvSpPr>
          <p:nvPr>
            <p:ph type="sldNum" sz="quarter" idx="12"/>
          </p:nvPr>
        </p:nvSpPr>
        <p:spPr>
          <a:xfrm>
            <a:off x="7031090" y="6501868"/>
            <a:ext cx="2133600" cy="365125"/>
          </a:xfrm>
        </p:spPr>
        <p:txBody>
          <a:bodyPr/>
          <a:lstStyle/>
          <a:p>
            <a:fld id="{132FADFE-3B8F-471C-ABF0-DBC7717ECBBC}" type="slidenum">
              <a:rPr lang="es-ES" sz="1000" smtClean="0"/>
              <a:pPr/>
              <a:t>33</a:t>
            </a:fld>
            <a:endParaRPr lang="es-ES" sz="1000" dirty="0"/>
          </a:p>
        </p:txBody>
      </p:sp>
    </p:spTree>
    <p:extLst>
      <p:ext uri="{BB962C8B-B14F-4D97-AF65-F5344CB8AC3E}">
        <p14:creationId xmlns:p14="http://schemas.microsoft.com/office/powerpoint/2010/main" val="3828860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716016" y="2132856"/>
            <a:ext cx="4176464" cy="108012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1 Título"/>
          <p:cNvSpPr>
            <a:spLocks noGrp="1"/>
          </p:cNvSpPr>
          <p:nvPr>
            <p:ph type="title"/>
          </p:nvPr>
        </p:nvSpPr>
        <p:spPr>
          <a:xfrm>
            <a:off x="179512" y="221776"/>
            <a:ext cx="8534400" cy="758952"/>
          </a:xfrm>
        </p:spPr>
        <p:txBody>
          <a:bodyPr>
            <a:normAutofit/>
          </a:bodyPr>
          <a:lstStyle/>
          <a:p>
            <a:pPr algn="l"/>
            <a:r>
              <a:rPr lang="es-ES" sz="3000" dirty="0" smtClean="0">
                <a:solidFill>
                  <a:srgbClr val="000000"/>
                </a:solidFill>
                <a:latin typeface="+mj-lt"/>
                <a:ea typeface="Verdana" pitchFamily="34" charset="0"/>
                <a:cs typeface="Verdana" pitchFamily="34" charset="0"/>
              </a:rPr>
              <a:t>I. </a:t>
            </a:r>
            <a:r>
              <a:rPr lang="es-ES" sz="3000" dirty="0" err="1" smtClean="0">
                <a:solidFill>
                  <a:srgbClr val="000000"/>
                </a:solidFill>
                <a:latin typeface="+mj-lt"/>
                <a:ea typeface="Verdana" pitchFamily="34" charset="0"/>
                <a:cs typeface="Verdana" pitchFamily="34" charset="0"/>
              </a:rPr>
              <a:t>Horizon</a:t>
            </a:r>
            <a:r>
              <a:rPr lang="es-ES" sz="3000" dirty="0" smtClean="0">
                <a:solidFill>
                  <a:srgbClr val="000000"/>
                </a:solidFill>
                <a:latin typeface="+mj-lt"/>
                <a:ea typeface="Verdana" pitchFamily="34" charset="0"/>
                <a:cs typeface="Verdana" pitchFamily="34" charset="0"/>
              </a:rPr>
              <a:t> 2020 and MSCA</a:t>
            </a:r>
            <a:endParaRPr lang="es-ES" sz="3000" dirty="0">
              <a:solidFill>
                <a:srgbClr val="000000"/>
              </a:solidFill>
              <a:latin typeface="+mj-lt"/>
              <a:ea typeface="Verdana" pitchFamily="34" charset="0"/>
              <a:cs typeface="Verdana" pitchFamily="34" charset="0"/>
            </a:endParaRPr>
          </a:p>
        </p:txBody>
      </p:sp>
      <p:sp>
        <p:nvSpPr>
          <p:cNvPr id="12" name="6 Marcador de número de diapositiva"/>
          <p:cNvSpPr txBox="1">
            <a:spLocks/>
          </p:cNvSpPr>
          <p:nvPr/>
        </p:nvSpPr>
        <p:spPr>
          <a:xfrm>
            <a:off x="7011863" y="6520656"/>
            <a:ext cx="21336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2FADFE-3B8F-471C-ABF0-DBC7717ECBBC}" type="slidenum">
              <a:rPr lang="es-ES" smtClean="0"/>
              <a:pPr/>
              <a:t>4</a:t>
            </a:fld>
            <a:endParaRPr lang="es-ES" dirty="0"/>
          </a:p>
        </p:txBody>
      </p:sp>
      <p:pic>
        <p:nvPicPr>
          <p:cNvPr id="13" name="Picture 2"/>
          <p:cNvPicPr>
            <a:picLocks noChangeAspect="1" noChangeArrowheads="1"/>
          </p:cNvPicPr>
          <p:nvPr/>
        </p:nvPicPr>
        <p:blipFill>
          <a:blip r:embed="rId3" cstate="print"/>
          <a:srcRect/>
          <a:stretch>
            <a:fillRect/>
          </a:stretch>
        </p:blipFill>
        <p:spPr bwMode="auto">
          <a:xfrm>
            <a:off x="1691680" y="1412776"/>
            <a:ext cx="5767144" cy="3970089"/>
          </a:xfrm>
          <a:prstGeom prst="rect">
            <a:avLst/>
          </a:prstGeom>
          <a:ln>
            <a:noFill/>
          </a:ln>
          <a:effectLst>
            <a:outerShdw blurRad="292100" dist="139700" dir="2700000" algn="tl" rotWithShape="0">
              <a:srgbClr val="333333">
                <a:alpha val="65000"/>
              </a:srgbClr>
            </a:outerShdw>
          </a:effectLst>
        </p:spPr>
      </p:pic>
      <p:sp>
        <p:nvSpPr>
          <p:cNvPr id="14" name="13 Flecha derecha"/>
          <p:cNvSpPr/>
          <p:nvPr/>
        </p:nvSpPr>
        <p:spPr>
          <a:xfrm rot="1402581">
            <a:off x="1114551" y="3009214"/>
            <a:ext cx="900263" cy="54384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5218" y="162613"/>
            <a:ext cx="2492375" cy="1195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1937719"/>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Anillo"/>
          <p:cNvSpPr/>
          <p:nvPr/>
        </p:nvSpPr>
        <p:spPr>
          <a:xfrm>
            <a:off x="323528" y="1268760"/>
            <a:ext cx="4896544" cy="4536504"/>
          </a:xfrm>
          <a:prstGeom prst="donut">
            <a:avLst>
              <a:gd name="adj" fmla="val 6345"/>
            </a:avLst>
          </a:prstGeom>
          <a:solidFill>
            <a:schemeClr val="bg1">
              <a:lumMod val="85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a:solidFill>
                <a:prstClr val="black"/>
              </a:solidFill>
            </a:endParaRPr>
          </a:p>
        </p:txBody>
      </p:sp>
      <p:graphicFrame>
        <p:nvGraphicFramePr>
          <p:cNvPr id="4099" name="3 Marcador de contenido"/>
          <p:cNvGraphicFramePr>
            <a:graphicFrameLocks noGrp="1"/>
          </p:cNvGraphicFramePr>
          <p:nvPr>
            <p:ph idx="1"/>
            <p:extLst>
              <p:ext uri="{D42A27DB-BD31-4B8C-83A1-F6EECF244321}">
                <p14:modId xmlns:p14="http://schemas.microsoft.com/office/powerpoint/2010/main" val="3589406737"/>
              </p:ext>
            </p:extLst>
          </p:nvPr>
        </p:nvGraphicFramePr>
        <p:xfrm>
          <a:off x="-972616" y="1196752"/>
          <a:ext cx="7395442" cy="4148253"/>
        </p:xfrm>
        <a:graphic>
          <a:graphicData uri="http://schemas.openxmlformats.org/presentationml/2006/ole">
            <mc:AlternateContent xmlns:mc="http://schemas.openxmlformats.org/markup-compatibility/2006">
              <mc:Choice xmlns:v="urn:schemas-microsoft-com:vml" Requires="v">
                <p:oleObj spid="_x0000_s3123" r:id="rId4" imgW="8382727" imgH="5035732" progId="Excel.Chart.8">
                  <p:embed/>
                </p:oleObj>
              </mc:Choice>
              <mc:Fallback>
                <p:oleObj r:id="rId4" imgW="8382727" imgH="5035732" progId="Excel.Chart.8">
                  <p:embed/>
                  <p:pic>
                    <p:nvPicPr>
                      <p:cNvPr id="0" name=""/>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2616" y="1196752"/>
                        <a:ext cx="7395442" cy="4148253"/>
                      </a:xfrm>
                      <a:prstGeom prst="rect">
                        <a:avLst/>
                      </a:prstGeom>
                      <a:noFill/>
                      <a:ln>
                        <a:noFill/>
                      </a:ln>
                      <a:extLst/>
                    </p:spPr>
                  </p:pic>
                </p:oleObj>
              </mc:Fallback>
            </mc:AlternateContent>
          </a:graphicData>
        </a:graphic>
      </p:graphicFrame>
      <p:pic>
        <p:nvPicPr>
          <p:cNvPr id="4100" name="Picture 2" descr="http://magazine.femepa.org/wp-content/uploads/sites/2/2014/11/cdti.jpg"/>
          <p:cNvPicPr>
            <a:picLocks noChangeAspect="1" noChangeArrowheads="1"/>
          </p:cNvPicPr>
          <p:nvPr/>
        </p:nvPicPr>
        <p:blipFill>
          <a:blip r:embed="rId6">
            <a:extLst>
              <a:ext uri="{28A0092B-C50C-407E-A947-70E740481C1C}">
                <a14:useLocalDpi xmlns:a14="http://schemas.microsoft.com/office/drawing/2010/main" val="0"/>
              </a:ext>
            </a:extLst>
          </a:blip>
          <a:srcRect l="16486" t="12930" r="13724" b="12038"/>
          <a:stretch>
            <a:fillRect/>
          </a:stretch>
        </p:blipFill>
        <p:spPr bwMode="auto">
          <a:xfrm>
            <a:off x="899592" y="3212976"/>
            <a:ext cx="1171575"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2" descr="http://magazine.femepa.org/wp-content/uploads/sites/2/2014/11/cdti.jpg"/>
          <p:cNvPicPr>
            <a:picLocks noChangeAspect="1" noChangeArrowheads="1"/>
          </p:cNvPicPr>
          <p:nvPr/>
        </p:nvPicPr>
        <p:blipFill>
          <a:blip r:embed="rId7">
            <a:extLst>
              <a:ext uri="{28A0092B-C50C-407E-A947-70E740481C1C}">
                <a14:useLocalDpi xmlns:a14="http://schemas.microsoft.com/office/drawing/2010/main" val="0"/>
              </a:ext>
            </a:extLst>
          </a:blip>
          <a:srcRect l="15950" t="13855" r="16179" b="15442"/>
          <a:stretch>
            <a:fillRect/>
          </a:stretch>
        </p:blipFill>
        <p:spPr bwMode="auto">
          <a:xfrm>
            <a:off x="1907704" y="4590983"/>
            <a:ext cx="1141413"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2 Título"/>
          <p:cNvSpPr>
            <a:spLocks noGrp="1"/>
          </p:cNvSpPr>
          <p:nvPr>
            <p:ph type="title"/>
          </p:nvPr>
        </p:nvSpPr>
        <p:spPr>
          <a:xfrm>
            <a:off x="14620" y="7485"/>
            <a:ext cx="4691062" cy="1143000"/>
          </a:xfrm>
        </p:spPr>
        <p:txBody>
          <a:bodyPr>
            <a:normAutofit/>
          </a:bodyPr>
          <a:lstStyle/>
          <a:p>
            <a:pPr eaLnBrk="1" hangingPunct="1"/>
            <a:r>
              <a:rPr lang="es-ES" altLang="es-ES" dirty="0">
                <a:solidFill>
                  <a:schemeClr val="tx1"/>
                </a:solidFill>
                <a:latin typeface="+mn-lt"/>
              </a:rPr>
              <a:t>I</a:t>
            </a:r>
            <a:r>
              <a:rPr lang="es-ES" altLang="es-ES" dirty="0" smtClean="0">
                <a:solidFill>
                  <a:schemeClr val="tx1"/>
                </a:solidFill>
                <a:latin typeface="+mn-lt"/>
              </a:rPr>
              <a:t>. </a:t>
            </a:r>
            <a:r>
              <a:rPr lang="es-ES" altLang="es-ES" dirty="0" err="1" smtClean="0">
                <a:solidFill>
                  <a:schemeClr val="tx1"/>
                </a:solidFill>
                <a:latin typeface="+mn-lt"/>
              </a:rPr>
              <a:t>The</a:t>
            </a:r>
            <a:r>
              <a:rPr lang="es-ES" altLang="es-ES" dirty="0" smtClean="0">
                <a:solidFill>
                  <a:schemeClr val="tx1"/>
                </a:solidFill>
                <a:latin typeface="+mn-lt"/>
              </a:rPr>
              <a:t> </a:t>
            </a:r>
            <a:r>
              <a:rPr lang="es-ES" altLang="es-ES" dirty="0" err="1" smtClean="0">
                <a:solidFill>
                  <a:schemeClr val="tx1"/>
                </a:solidFill>
                <a:latin typeface="+mn-lt"/>
              </a:rPr>
              <a:t>European</a:t>
            </a:r>
            <a:r>
              <a:rPr lang="es-ES" altLang="es-ES" dirty="0" smtClean="0">
                <a:solidFill>
                  <a:schemeClr val="tx1"/>
                </a:solidFill>
                <a:latin typeface="+mn-lt"/>
              </a:rPr>
              <a:t> Office</a:t>
            </a:r>
          </a:p>
        </p:txBody>
      </p:sp>
      <p:graphicFrame>
        <p:nvGraphicFramePr>
          <p:cNvPr id="8" name="7 Diagrama"/>
          <p:cNvGraphicFramePr/>
          <p:nvPr>
            <p:extLst>
              <p:ext uri="{D42A27DB-BD31-4B8C-83A1-F6EECF244321}">
                <p14:modId xmlns:p14="http://schemas.microsoft.com/office/powerpoint/2010/main" val="3866313200"/>
              </p:ext>
            </p:extLst>
          </p:nvPr>
        </p:nvGraphicFramePr>
        <p:xfrm>
          <a:off x="5652120" y="1628800"/>
          <a:ext cx="3325985" cy="40161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6 Marcador de número de diapositiva"/>
          <p:cNvSpPr>
            <a:spLocks noGrp="1"/>
          </p:cNvSpPr>
          <p:nvPr>
            <p:ph type="sldNum" sz="quarter" idx="12"/>
          </p:nvPr>
        </p:nvSpPr>
        <p:spPr>
          <a:xfrm>
            <a:off x="6995864" y="6492875"/>
            <a:ext cx="2133600" cy="365125"/>
          </a:xfrm>
        </p:spPr>
        <p:txBody>
          <a:bodyPr/>
          <a:lstStyle/>
          <a:p>
            <a:fld id="{132FADFE-3B8F-471C-ABF0-DBC7717ECBBC}" type="slidenum">
              <a:rPr lang="es-ES" smtClean="0"/>
              <a:pPr/>
              <a:t>5</a:t>
            </a:fld>
            <a:endParaRPr lang="es-ES" dirty="0"/>
          </a:p>
        </p:txBody>
      </p:sp>
    </p:spTree>
    <p:extLst>
      <p:ext uri="{BB962C8B-B14F-4D97-AF65-F5344CB8AC3E}">
        <p14:creationId xmlns:p14="http://schemas.microsoft.com/office/powerpoint/2010/main" val="2246497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305789282"/>
              </p:ext>
            </p:extLst>
          </p:nvPr>
        </p:nvGraphicFramePr>
        <p:xfrm>
          <a:off x="4860032" y="1616938"/>
          <a:ext cx="4199419" cy="36578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611559" y="4562809"/>
            <a:ext cx="3744417" cy="615553"/>
          </a:xfrm>
          <a:prstGeom prst="rect">
            <a:avLst/>
          </a:prstGeom>
          <a:noFill/>
        </p:spPr>
        <p:txBody>
          <a:bodyPr wrap="square" rtlCol="0">
            <a:spAutoFit/>
          </a:bodyPr>
          <a:lstStyle/>
          <a:p>
            <a:r>
              <a:rPr lang="es-ES" sz="1600" dirty="0">
                <a:latin typeface="Verdana" panose="020B0604030504040204" pitchFamily="34" charset="0"/>
                <a:ea typeface="Verdana" panose="020B0604030504040204" pitchFamily="34" charset="0"/>
                <a:hlinkClick r:id="rId8"/>
              </a:rPr>
              <a:t>cristina.gomez@oficinaeuropea.es</a:t>
            </a:r>
            <a:endParaRPr lang="es-ES" sz="1600" dirty="0">
              <a:latin typeface="Verdana" panose="020B0604030504040204" pitchFamily="34" charset="0"/>
              <a:ea typeface="Verdana" panose="020B0604030504040204" pitchFamily="34" charset="0"/>
            </a:endParaRPr>
          </a:p>
          <a:p>
            <a:endParaRPr lang="es-ES" dirty="0">
              <a:latin typeface="Verdana" panose="020B0604030504040204" pitchFamily="34" charset="0"/>
              <a:ea typeface="Verdana" panose="020B0604030504040204" pitchFamily="34" charset="0"/>
            </a:endParaRPr>
          </a:p>
        </p:txBody>
      </p:sp>
      <p:sp>
        <p:nvSpPr>
          <p:cNvPr id="13" name="12 CuadroTexto"/>
          <p:cNvSpPr txBox="1"/>
          <p:nvPr/>
        </p:nvSpPr>
        <p:spPr>
          <a:xfrm>
            <a:off x="639415" y="5444055"/>
            <a:ext cx="3029819" cy="615553"/>
          </a:xfrm>
          <a:prstGeom prst="rect">
            <a:avLst/>
          </a:prstGeom>
          <a:noFill/>
        </p:spPr>
        <p:txBody>
          <a:bodyPr wrap="square" rtlCol="0">
            <a:spAutoFit/>
          </a:bodyPr>
          <a:lstStyle/>
          <a:p>
            <a:r>
              <a:rPr lang="es-ES" sz="1600" dirty="0">
                <a:latin typeface="Verdana" panose="020B0604030504040204" pitchFamily="34" charset="0"/>
                <a:ea typeface="Verdana" panose="020B0604030504040204" pitchFamily="34" charset="0"/>
                <a:hlinkClick r:id="rId9"/>
              </a:rPr>
              <a:t>cristina.gracia@fecyt.es</a:t>
            </a:r>
            <a:endParaRPr lang="es-ES" sz="1600" dirty="0">
              <a:latin typeface="Verdana" panose="020B0604030504040204" pitchFamily="34" charset="0"/>
              <a:ea typeface="Verdana" panose="020B0604030504040204" pitchFamily="34" charset="0"/>
            </a:endParaRPr>
          </a:p>
          <a:p>
            <a:endParaRPr lang="es-ES" dirty="0">
              <a:latin typeface="Verdana" panose="020B0604030504040204" pitchFamily="34" charset="0"/>
              <a:ea typeface="Verdana" panose="020B0604030504040204" pitchFamily="34" charset="0"/>
            </a:endParaRPr>
          </a:p>
        </p:txBody>
      </p:sp>
      <p:sp>
        <p:nvSpPr>
          <p:cNvPr id="14" name="13 CuadroTexto"/>
          <p:cNvSpPr txBox="1"/>
          <p:nvPr/>
        </p:nvSpPr>
        <p:spPr>
          <a:xfrm>
            <a:off x="627718" y="5013176"/>
            <a:ext cx="3440226" cy="615553"/>
          </a:xfrm>
          <a:prstGeom prst="rect">
            <a:avLst/>
          </a:prstGeom>
          <a:noFill/>
        </p:spPr>
        <p:txBody>
          <a:bodyPr wrap="square" rtlCol="0">
            <a:spAutoFit/>
          </a:bodyPr>
          <a:lstStyle/>
          <a:p>
            <a:r>
              <a:rPr lang="es-ES" sz="1600" dirty="0">
                <a:latin typeface="Verdana" panose="020B0604030504040204" pitchFamily="34" charset="0"/>
                <a:ea typeface="Verdana" panose="020B0604030504040204" pitchFamily="34" charset="0"/>
                <a:hlinkClick r:id="rId9"/>
              </a:rPr>
              <a:t>jesus.rojo@madrimasd.org</a:t>
            </a:r>
            <a:endParaRPr lang="es-ES" sz="1600" dirty="0">
              <a:latin typeface="Verdana" panose="020B0604030504040204" pitchFamily="34" charset="0"/>
              <a:ea typeface="Verdana" panose="020B0604030504040204" pitchFamily="34" charset="0"/>
            </a:endParaRPr>
          </a:p>
          <a:p>
            <a:endParaRPr lang="es-ES" dirty="0">
              <a:latin typeface="Verdana" panose="020B0604030504040204" pitchFamily="34" charset="0"/>
              <a:ea typeface="Verdana" panose="020B0604030504040204" pitchFamily="34" charset="0"/>
            </a:endParaRPr>
          </a:p>
        </p:txBody>
      </p:sp>
      <p:sp>
        <p:nvSpPr>
          <p:cNvPr id="11" name="10 CuadroTexto"/>
          <p:cNvSpPr txBox="1"/>
          <p:nvPr/>
        </p:nvSpPr>
        <p:spPr>
          <a:xfrm>
            <a:off x="177676" y="1093718"/>
            <a:ext cx="4970388" cy="523220"/>
          </a:xfrm>
          <a:prstGeom prst="rect">
            <a:avLst/>
          </a:prstGeom>
          <a:noFill/>
        </p:spPr>
        <p:txBody>
          <a:bodyPr wrap="square" rtlCol="0">
            <a:spAutoFit/>
          </a:bodyPr>
          <a:lstStyle/>
          <a:p>
            <a:r>
              <a:rPr lang="es-ES" sz="2800" dirty="0">
                <a:latin typeface="Verdana" panose="020B0604030504040204" pitchFamily="34" charset="0"/>
                <a:ea typeface="Verdana" panose="020B0604030504040204" pitchFamily="34" charset="0"/>
                <a:hlinkClick r:id="rId10"/>
              </a:rPr>
              <a:t>msca@oficinaeuropea.es</a:t>
            </a:r>
            <a:r>
              <a:rPr lang="es-ES" sz="2800" dirty="0">
                <a:latin typeface="Verdana" panose="020B0604030504040204" pitchFamily="34" charset="0"/>
                <a:ea typeface="Verdana" panose="020B0604030504040204" pitchFamily="34" charset="0"/>
              </a:rPr>
              <a:t> </a:t>
            </a:r>
          </a:p>
        </p:txBody>
      </p:sp>
      <p:pic>
        <p:nvPicPr>
          <p:cNvPr id="1026" name="Picture 2" descr="5f2298f9-3e98-4e53-89e0-d879e7cffacb@eurprd04"/>
          <p:cNvPicPr>
            <a:picLocks noChangeAspect="1" noChangeArrowheads="1"/>
          </p:cNvPicPr>
          <p:nvPr/>
        </p:nvPicPr>
        <p:blipFill rotWithShape="1">
          <a:blip r:embed="rId11" cstate="print">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val="0"/>
              </a:ext>
            </a:extLst>
          </a:blip>
          <a:srcRect l="6887" t="12521" b="8266"/>
          <a:stretch/>
        </p:blipFill>
        <p:spPr bwMode="auto">
          <a:xfrm rot="10800000">
            <a:off x="611560" y="2132856"/>
            <a:ext cx="3312368"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2 Título"/>
          <p:cNvSpPr>
            <a:spLocks noGrp="1"/>
          </p:cNvSpPr>
          <p:nvPr>
            <p:ph type="title"/>
          </p:nvPr>
        </p:nvSpPr>
        <p:spPr>
          <a:xfrm>
            <a:off x="14620" y="7485"/>
            <a:ext cx="4691062" cy="1143000"/>
          </a:xfrm>
        </p:spPr>
        <p:txBody>
          <a:bodyPr>
            <a:normAutofit/>
          </a:bodyPr>
          <a:lstStyle/>
          <a:p>
            <a:pPr eaLnBrk="1" hangingPunct="1"/>
            <a:r>
              <a:rPr lang="es-ES" altLang="es-ES" dirty="0">
                <a:solidFill>
                  <a:schemeClr val="tx1"/>
                </a:solidFill>
                <a:latin typeface="+mn-lt"/>
              </a:rPr>
              <a:t>I</a:t>
            </a:r>
            <a:r>
              <a:rPr lang="es-ES" altLang="es-ES" dirty="0" smtClean="0">
                <a:solidFill>
                  <a:schemeClr val="tx1"/>
                </a:solidFill>
                <a:latin typeface="+mn-lt"/>
              </a:rPr>
              <a:t>. MSCA NCP </a:t>
            </a:r>
            <a:r>
              <a:rPr lang="es-ES" altLang="es-ES" dirty="0" err="1" smtClean="0">
                <a:solidFill>
                  <a:schemeClr val="tx1"/>
                </a:solidFill>
                <a:latin typeface="+mn-lt"/>
              </a:rPr>
              <a:t>Support</a:t>
            </a:r>
            <a:r>
              <a:rPr lang="es-ES" altLang="es-ES" dirty="0" smtClean="0">
                <a:solidFill>
                  <a:schemeClr val="tx1"/>
                </a:solidFill>
                <a:latin typeface="+mn-lt"/>
              </a:rPr>
              <a:t> </a:t>
            </a:r>
            <a:r>
              <a:rPr lang="es-ES" altLang="es-ES" dirty="0" err="1" smtClean="0">
                <a:solidFill>
                  <a:schemeClr val="tx1"/>
                </a:solidFill>
                <a:latin typeface="+mn-lt"/>
              </a:rPr>
              <a:t>Team</a:t>
            </a:r>
            <a:endParaRPr lang="es-ES" altLang="es-ES" dirty="0" smtClean="0">
              <a:solidFill>
                <a:schemeClr val="tx1"/>
              </a:solidFill>
              <a:latin typeface="+mn-lt"/>
            </a:endParaRPr>
          </a:p>
        </p:txBody>
      </p:sp>
      <p:sp>
        <p:nvSpPr>
          <p:cNvPr id="12" name="6 Marcador de número de diapositiva"/>
          <p:cNvSpPr>
            <a:spLocks noGrp="1"/>
          </p:cNvSpPr>
          <p:nvPr>
            <p:ph type="sldNum" sz="quarter" idx="12"/>
          </p:nvPr>
        </p:nvSpPr>
        <p:spPr>
          <a:xfrm>
            <a:off x="6995864" y="6492875"/>
            <a:ext cx="2133600" cy="365125"/>
          </a:xfrm>
        </p:spPr>
        <p:txBody>
          <a:bodyPr/>
          <a:lstStyle/>
          <a:p>
            <a:fld id="{132FADFE-3B8F-471C-ABF0-DBC7717ECBBC}" type="slidenum">
              <a:rPr lang="es-ES" smtClean="0"/>
              <a:pPr/>
              <a:t>6</a:t>
            </a:fld>
            <a:endParaRPr lang="es-ES" dirty="0"/>
          </a:p>
        </p:txBody>
      </p:sp>
    </p:spTree>
    <p:extLst>
      <p:ext uri="{BB962C8B-B14F-4D97-AF65-F5344CB8AC3E}">
        <p14:creationId xmlns:p14="http://schemas.microsoft.com/office/powerpoint/2010/main" val="2275821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112 CuadroTexto"/>
          <p:cNvSpPr txBox="1"/>
          <p:nvPr/>
        </p:nvSpPr>
        <p:spPr>
          <a:xfrm>
            <a:off x="322446" y="1110124"/>
            <a:ext cx="4680520" cy="646331"/>
          </a:xfrm>
          <a:prstGeom prst="rect">
            <a:avLst/>
          </a:prstGeom>
          <a:noFill/>
        </p:spPr>
        <p:txBody>
          <a:bodyPr wrap="square" rtlCol="0">
            <a:spAutoFit/>
          </a:bodyPr>
          <a:lstStyle/>
          <a:p>
            <a:endParaRPr lang="es-ES" dirty="0">
              <a:latin typeface="Verdana" panose="020B0604030504040204" pitchFamily="34" charset="0"/>
              <a:ea typeface="Verdana" panose="020B0604030504040204" pitchFamily="34" charset="0"/>
              <a:cs typeface="Verdana" panose="020B0604030504040204" pitchFamily="34" charset="0"/>
            </a:endParaRPr>
          </a:p>
          <a:p>
            <a:r>
              <a:rPr lang="es-ES" b="1" u="sng" dirty="0" err="1" smtClean="0">
                <a:latin typeface="+mj-lt"/>
                <a:ea typeface="Verdana" panose="020B0604030504040204" pitchFamily="34" charset="0"/>
                <a:cs typeface="Verdana" panose="020B0604030504040204" pitchFamily="34" charset="0"/>
              </a:rPr>
              <a:t>Informative</a:t>
            </a:r>
            <a:r>
              <a:rPr lang="es-ES" b="1" u="sng" dirty="0" smtClean="0">
                <a:latin typeface="+mj-lt"/>
                <a:ea typeface="Verdana" panose="020B0604030504040204" pitchFamily="34" charset="0"/>
                <a:cs typeface="Verdana" panose="020B0604030504040204" pitchFamily="34" charset="0"/>
              </a:rPr>
              <a:t> </a:t>
            </a:r>
            <a:r>
              <a:rPr lang="es-ES" b="1" u="sng" dirty="0" err="1" smtClean="0">
                <a:latin typeface="+mj-lt"/>
                <a:ea typeface="Verdana" panose="020B0604030504040204" pitchFamily="34" charset="0"/>
                <a:cs typeface="Verdana" panose="020B0604030504040204" pitchFamily="34" charset="0"/>
              </a:rPr>
              <a:t>sessions</a:t>
            </a:r>
            <a:r>
              <a:rPr lang="es-ES" b="1" u="sng" dirty="0" smtClean="0">
                <a:latin typeface="+mj-lt"/>
                <a:ea typeface="Verdana" panose="020B0604030504040204" pitchFamily="34" charset="0"/>
                <a:cs typeface="Verdana" panose="020B0604030504040204" pitchFamily="34" charset="0"/>
              </a:rPr>
              <a:t>/Workshops /Meetings</a:t>
            </a:r>
            <a:endParaRPr lang="es-ES" b="1" u="sng" dirty="0">
              <a:latin typeface="+mj-lt"/>
              <a:ea typeface="Verdana" panose="020B0604030504040204" pitchFamily="34" charset="0"/>
              <a:cs typeface="Verdana" panose="020B0604030504040204" pitchFamily="34" charset="0"/>
            </a:endParaRPr>
          </a:p>
        </p:txBody>
      </p:sp>
      <p:sp>
        <p:nvSpPr>
          <p:cNvPr id="26" name="2 CuadroTexto"/>
          <p:cNvSpPr txBox="1"/>
          <p:nvPr/>
        </p:nvSpPr>
        <p:spPr>
          <a:xfrm>
            <a:off x="2339752" y="1975614"/>
            <a:ext cx="2592288" cy="584775"/>
          </a:xfrm>
          <a:prstGeom prst="rect">
            <a:avLst/>
          </a:prstGeom>
          <a:noFill/>
        </p:spPr>
        <p:txBody>
          <a:bodyPr wrap="square" rtlCol="0">
            <a:spAutoFit/>
          </a:bodyPr>
          <a:lstStyle/>
          <a:p>
            <a:pPr marL="285750" indent="-285750">
              <a:buFont typeface="Arial" panose="020B0604020202020204" pitchFamily="34" charset="0"/>
              <a:buChar char="•"/>
            </a:pPr>
            <a:r>
              <a:rPr lang="es-ES" sz="1600" b="1" dirty="0" smtClean="0">
                <a:latin typeface="+mj-lt"/>
                <a:ea typeface="Verdana" panose="020B0604030504040204" pitchFamily="34" charset="0"/>
              </a:rPr>
              <a:t>467 </a:t>
            </a:r>
            <a:r>
              <a:rPr lang="es-ES" sz="1600" b="1" dirty="0" err="1" smtClean="0">
                <a:latin typeface="+mj-lt"/>
                <a:ea typeface="Verdana" panose="020B0604030504040204" pitchFamily="34" charset="0"/>
              </a:rPr>
              <a:t>events</a:t>
            </a:r>
            <a:endParaRPr lang="es-ES" sz="1600" b="1" dirty="0" smtClean="0">
              <a:latin typeface="+mj-lt"/>
              <a:ea typeface="Verdana" panose="020B0604030504040204" pitchFamily="34" charset="0"/>
            </a:endParaRPr>
          </a:p>
          <a:p>
            <a:pPr marL="285750" indent="-285750">
              <a:buFont typeface="Arial" panose="020B0604020202020204" pitchFamily="34" charset="0"/>
              <a:buChar char="•"/>
            </a:pPr>
            <a:r>
              <a:rPr lang="es-ES" sz="1600" b="1" dirty="0" smtClean="0">
                <a:latin typeface="+mj-lt"/>
                <a:ea typeface="Verdana" panose="020B0604030504040204" pitchFamily="34" charset="0"/>
              </a:rPr>
              <a:t>+ 9.300 </a:t>
            </a:r>
            <a:r>
              <a:rPr lang="es-ES" sz="1600" b="1" dirty="0" err="1" smtClean="0">
                <a:latin typeface="+mj-lt"/>
                <a:ea typeface="Verdana" panose="020B0604030504040204" pitchFamily="34" charset="0"/>
              </a:rPr>
              <a:t>participants</a:t>
            </a:r>
            <a:endParaRPr lang="es-ES" sz="1600" b="1" dirty="0">
              <a:latin typeface="+mj-lt"/>
              <a:ea typeface="Verdana" panose="020B0604030504040204" pitchFamily="34" charset="0"/>
            </a:endParaRPr>
          </a:p>
        </p:txBody>
      </p:sp>
      <p:pic>
        <p:nvPicPr>
          <p:cNvPr id="2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861021"/>
            <a:ext cx="1770765" cy="1552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5319" y="4389974"/>
            <a:ext cx="2401566" cy="14845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29" name="18 CuadroTexto"/>
          <p:cNvSpPr txBox="1"/>
          <p:nvPr/>
        </p:nvSpPr>
        <p:spPr>
          <a:xfrm>
            <a:off x="5718022" y="3645023"/>
            <a:ext cx="3425978" cy="646331"/>
          </a:xfrm>
          <a:prstGeom prst="rect">
            <a:avLst/>
          </a:prstGeom>
          <a:noFill/>
        </p:spPr>
        <p:txBody>
          <a:bodyPr wrap="square" rtlCol="0">
            <a:spAutoFit/>
          </a:bodyPr>
          <a:lstStyle/>
          <a:p>
            <a:endParaRPr lang="es-ES" dirty="0">
              <a:latin typeface="Verdana" panose="020B0604030504040204" pitchFamily="34" charset="0"/>
              <a:ea typeface="Verdana" panose="020B0604030504040204" pitchFamily="34" charset="0"/>
              <a:cs typeface="Verdana" panose="020B0604030504040204" pitchFamily="34" charset="0"/>
            </a:endParaRPr>
          </a:p>
          <a:p>
            <a:r>
              <a:rPr lang="es-ES" b="1" u="sng" dirty="0">
                <a:latin typeface="+mj-lt"/>
                <a:ea typeface="Verdana" panose="020B0604030504040204" pitchFamily="34" charset="0"/>
                <a:cs typeface="Verdana" panose="020B0604030504040204" pitchFamily="34" charset="0"/>
              </a:rPr>
              <a:t>+ </a:t>
            </a:r>
            <a:r>
              <a:rPr lang="es-ES" b="1" u="sng" dirty="0" smtClean="0">
                <a:latin typeface="+mj-lt"/>
                <a:ea typeface="Verdana" panose="020B0604030504040204" pitchFamily="34" charset="0"/>
                <a:cs typeface="Verdana" panose="020B0604030504040204" pitchFamily="34" charset="0"/>
              </a:rPr>
              <a:t>609 </a:t>
            </a:r>
            <a:r>
              <a:rPr lang="es-ES" b="1" u="sng" dirty="0" err="1" smtClean="0">
                <a:latin typeface="+mj-lt"/>
                <a:ea typeface="Verdana" panose="020B0604030504040204" pitchFamily="34" charset="0"/>
                <a:cs typeface="Verdana" panose="020B0604030504040204" pitchFamily="34" charset="0"/>
              </a:rPr>
              <a:t>proposals</a:t>
            </a:r>
            <a:r>
              <a:rPr lang="es-ES" b="1" u="sng" dirty="0" smtClean="0">
                <a:latin typeface="+mj-lt"/>
                <a:ea typeface="Verdana" panose="020B0604030504040204" pitchFamily="34" charset="0"/>
                <a:cs typeface="Verdana" panose="020B0604030504040204" pitchFamily="34" charset="0"/>
              </a:rPr>
              <a:t> pre-</a:t>
            </a:r>
            <a:r>
              <a:rPr lang="es-ES" b="1" u="sng" dirty="0" err="1" smtClean="0">
                <a:latin typeface="+mj-lt"/>
                <a:ea typeface="Verdana" panose="020B0604030504040204" pitchFamily="34" charset="0"/>
                <a:cs typeface="Verdana" panose="020B0604030504040204" pitchFamily="34" charset="0"/>
              </a:rPr>
              <a:t>screened</a:t>
            </a:r>
            <a:r>
              <a:rPr lang="es-ES" b="1" u="sng" dirty="0" smtClean="0">
                <a:latin typeface="+mj-lt"/>
                <a:ea typeface="Verdana" panose="020B0604030504040204" pitchFamily="34" charset="0"/>
                <a:cs typeface="Verdana" panose="020B0604030504040204" pitchFamily="34" charset="0"/>
              </a:rPr>
              <a:t> </a:t>
            </a:r>
            <a:endParaRPr lang="es-ES" b="1" u="sng" dirty="0">
              <a:latin typeface="+mj-lt"/>
              <a:ea typeface="Verdana" panose="020B0604030504040204" pitchFamily="34" charset="0"/>
              <a:cs typeface="Verdana" panose="020B0604030504040204" pitchFamily="34" charset="0"/>
            </a:endParaRPr>
          </a:p>
        </p:txBody>
      </p:sp>
      <p:pic>
        <p:nvPicPr>
          <p:cNvPr id="3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3033" y="1878280"/>
            <a:ext cx="1816113" cy="136421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23 CuadroTexto"/>
          <p:cNvSpPr txBox="1"/>
          <p:nvPr/>
        </p:nvSpPr>
        <p:spPr>
          <a:xfrm>
            <a:off x="321837" y="3645024"/>
            <a:ext cx="3882218" cy="646331"/>
          </a:xfrm>
          <a:prstGeom prst="rect">
            <a:avLst/>
          </a:prstGeom>
          <a:noFill/>
        </p:spPr>
        <p:txBody>
          <a:bodyPr wrap="square" rtlCol="0">
            <a:spAutoFit/>
          </a:bodyPr>
          <a:lstStyle/>
          <a:p>
            <a:endParaRPr lang="es-ES" dirty="0">
              <a:latin typeface="Verdana" panose="020B0604030504040204" pitchFamily="34" charset="0"/>
              <a:ea typeface="Verdana" panose="020B0604030504040204" pitchFamily="34" charset="0"/>
              <a:cs typeface="Verdana" panose="020B0604030504040204" pitchFamily="34" charset="0"/>
            </a:endParaRPr>
          </a:p>
          <a:p>
            <a:r>
              <a:rPr lang="es-ES" b="1" u="sng" dirty="0">
                <a:latin typeface="+mj-lt"/>
                <a:ea typeface="Verdana" panose="020B0604030504040204" pitchFamily="34" charset="0"/>
                <a:cs typeface="Verdana" panose="020B0604030504040204" pitchFamily="34" charset="0"/>
              </a:rPr>
              <a:t>+ 200 EU </a:t>
            </a:r>
            <a:r>
              <a:rPr lang="es-ES" b="1" u="sng" dirty="0" err="1" smtClean="0">
                <a:latin typeface="+mj-lt"/>
                <a:ea typeface="Verdana" panose="020B0604030504040204" pitchFamily="34" charset="0"/>
                <a:cs typeface="Verdana" panose="020B0604030504040204" pitchFamily="34" charset="0"/>
              </a:rPr>
              <a:t>trained</a:t>
            </a:r>
            <a:r>
              <a:rPr lang="es-ES" b="1" u="sng" dirty="0" smtClean="0">
                <a:latin typeface="+mj-lt"/>
                <a:ea typeface="Verdana" panose="020B0604030504040204" pitchFamily="34" charset="0"/>
                <a:cs typeface="Verdana" panose="020B0604030504040204" pitchFamily="34" charset="0"/>
              </a:rPr>
              <a:t> in MSCA </a:t>
            </a:r>
            <a:endParaRPr lang="es-ES" b="1" u="sng" dirty="0">
              <a:latin typeface="+mj-lt"/>
              <a:ea typeface="Verdana" panose="020B0604030504040204" pitchFamily="34" charset="0"/>
              <a:cs typeface="Verdana" panose="020B0604030504040204" pitchFamily="34" charset="0"/>
            </a:endParaRPr>
          </a:p>
        </p:txBody>
      </p:sp>
      <p:pic>
        <p:nvPicPr>
          <p:cNvPr id="3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536" y="4389974"/>
            <a:ext cx="3016724" cy="1642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20 CuadroTexto"/>
          <p:cNvSpPr txBox="1"/>
          <p:nvPr/>
        </p:nvSpPr>
        <p:spPr>
          <a:xfrm>
            <a:off x="5743851" y="1119698"/>
            <a:ext cx="3425978" cy="646331"/>
          </a:xfrm>
          <a:prstGeom prst="rect">
            <a:avLst/>
          </a:prstGeom>
          <a:noFill/>
        </p:spPr>
        <p:txBody>
          <a:bodyPr wrap="square" rtlCol="0">
            <a:spAutoFit/>
          </a:bodyPr>
          <a:lstStyle/>
          <a:p>
            <a:endParaRPr lang="es-ES" dirty="0">
              <a:latin typeface="Verdana" panose="020B0604030504040204" pitchFamily="34" charset="0"/>
              <a:ea typeface="Verdana" panose="020B0604030504040204" pitchFamily="34" charset="0"/>
              <a:cs typeface="Verdana" panose="020B0604030504040204" pitchFamily="34" charset="0"/>
            </a:endParaRPr>
          </a:p>
          <a:p>
            <a:r>
              <a:rPr lang="es-ES" b="1" u="sng" dirty="0">
                <a:latin typeface="+mj-lt"/>
                <a:ea typeface="Verdana" panose="020B0604030504040204" pitchFamily="34" charset="0"/>
                <a:cs typeface="Verdana" panose="020B0604030504040204" pitchFamily="34" charset="0"/>
              </a:rPr>
              <a:t>+ </a:t>
            </a:r>
            <a:r>
              <a:rPr lang="es-ES" b="1" u="sng" dirty="0" smtClean="0">
                <a:latin typeface="+mj-lt"/>
                <a:ea typeface="Verdana" panose="020B0604030504040204" pitchFamily="34" charset="0"/>
                <a:cs typeface="Verdana" panose="020B0604030504040204" pitchFamily="34" charset="0"/>
              </a:rPr>
              <a:t>14.900 </a:t>
            </a:r>
            <a:r>
              <a:rPr lang="es-ES" b="1" u="sng" dirty="0" err="1" smtClean="0">
                <a:latin typeface="+mj-lt"/>
                <a:ea typeface="Verdana" panose="020B0604030504040204" pitchFamily="34" charset="0"/>
                <a:cs typeface="Verdana" panose="020B0604030504040204" pitchFamily="34" charset="0"/>
              </a:rPr>
              <a:t>queries</a:t>
            </a:r>
            <a:r>
              <a:rPr lang="es-ES" b="1" u="sng" dirty="0" smtClean="0">
                <a:latin typeface="+mj-lt"/>
                <a:ea typeface="Verdana" panose="020B0604030504040204" pitchFamily="34" charset="0"/>
                <a:cs typeface="Verdana" panose="020B0604030504040204" pitchFamily="34" charset="0"/>
              </a:rPr>
              <a:t> </a:t>
            </a:r>
            <a:r>
              <a:rPr lang="es-ES" b="1" u="sng" dirty="0" err="1" smtClean="0">
                <a:latin typeface="+mj-lt"/>
                <a:ea typeface="Verdana" panose="020B0604030504040204" pitchFamily="34" charset="0"/>
                <a:cs typeface="Verdana" panose="020B0604030504040204" pitchFamily="34" charset="0"/>
              </a:rPr>
              <a:t>solved</a:t>
            </a:r>
            <a:endParaRPr lang="es-ES" b="1" u="sng" dirty="0">
              <a:latin typeface="+mj-lt"/>
              <a:ea typeface="Verdana" panose="020B0604030504040204" pitchFamily="34" charset="0"/>
              <a:cs typeface="Verdana" panose="020B0604030504040204" pitchFamily="34" charset="0"/>
            </a:endParaRPr>
          </a:p>
        </p:txBody>
      </p:sp>
      <p:sp>
        <p:nvSpPr>
          <p:cNvPr id="13" name="2 Título"/>
          <p:cNvSpPr>
            <a:spLocks noGrp="1"/>
          </p:cNvSpPr>
          <p:nvPr>
            <p:ph type="title"/>
          </p:nvPr>
        </p:nvSpPr>
        <p:spPr>
          <a:xfrm>
            <a:off x="14620" y="7485"/>
            <a:ext cx="4691062" cy="1143000"/>
          </a:xfrm>
        </p:spPr>
        <p:txBody>
          <a:bodyPr>
            <a:normAutofit/>
          </a:bodyPr>
          <a:lstStyle/>
          <a:p>
            <a:pPr eaLnBrk="1" hangingPunct="1"/>
            <a:r>
              <a:rPr lang="es-ES" altLang="es-ES" dirty="0">
                <a:solidFill>
                  <a:schemeClr val="tx1"/>
                </a:solidFill>
                <a:latin typeface="+mn-lt"/>
              </a:rPr>
              <a:t>I</a:t>
            </a:r>
            <a:r>
              <a:rPr lang="es-ES" altLang="es-ES" dirty="0" smtClean="0">
                <a:solidFill>
                  <a:schemeClr val="tx1"/>
                </a:solidFill>
                <a:latin typeface="+mn-lt"/>
              </a:rPr>
              <a:t>. MSCA NCP </a:t>
            </a:r>
            <a:r>
              <a:rPr lang="es-ES" altLang="es-ES" dirty="0" err="1" smtClean="0">
                <a:solidFill>
                  <a:schemeClr val="tx1"/>
                </a:solidFill>
                <a:latin typeface="+mn-lt"/>
              </a:rPr>
              <a:t>Support</a:t>
            </a:r>
            <a:r>
              <a:rPr lang="es-ES" altLang="es-ES" dirty="0" smtClean="0">
                <a:solidFill>
                  <a:schemeClr val="tx1"/>
                </a:solidFill>
                <a:latin typeface="+mn-lt"/>
              </a:rPr>
              <a:t> </a:t>
            </a:r>
            <a:r>
              <a:rPr lang="es-ES" altLang="es-ES" dirty="0" err="1" smtClean="0">
                <a:solidFill>
                  <a:schemeClr val="tx1"/>
                </a:solidFill>
                <a:latin typeface="+mn-lt"/>
              </a:rPr>
              <a:t>Team</a:t>
            </a:r>
            <a:r>
              <a:rPr lang="es-ES" altLang="es-ES" dirty="0" smtClean="0">
                <a:solidFill>
                  <a:schemeClr val="tx1"/>
                </a:solidFill>
                <a:latin typeface="+mn-lt"/>
              </a:rPr>
              <a:t> 2014-2018</a:t>
            </a:r>
          </a:p>
        </p:txBody>
      </p:sp>
    </p:spTree>
    <p:extLst>
      <p:ext uri="{BB962C8B-B14F-4D97-AF65-F5344CB8AC3E}">
        <p14:creationId xmlns:p14="http://schemas.microsoft.com/office/powerpoint/2010/main" val="2420648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pPr>
              <a:defRPr/>
            </a:pPr>
            <a:r>
              <a:rPr lang="es-ES" smtClean="0"/>
              <a:t>ITN</a:t>
            </a:r>
            <a:endParaRPr lang="es-ES" dirty="0"/>
          </a:p>
        </p:txBody>
      </p:sp>
      <p:sp>
        <p:nvSpPr>
          <p:cNvPr id="5" name="4 Marcador de número de diapositiva"/>
          <p:cNvSpPr>
            <a:spLocks noGrp="1"/>
          </p:cNvSpPr>
          <p:nvPr>
            <p:ph type="sldNum" sz="quarter" idx="12"/>
          </p:nvPr>
        </p:nvSpPr>
        <p:spPr>
          <a:xfrm>
            <a:off x="7010400" y="6492875"/>
            <a:ext cx="2133600" cy="365125"/>
          </a:xfrm>
        </p:spPr>
        <p:txBody>
          <a:bodyPr/>
          <a:lstStyle/>
          <a:p>
            <a:pPr>
              <a:defRPr/>
            </a:pPr>
            <a:fld id="{B52C1D07-FA5D-4CBE-89D6-94108A529D45}" type="slidenum">
              <a:rPr lang="es-ES" smtClean="0"/>
              <a:pPr>
                <a:defRPr/>
              </a:pPr>
              <a:t>8</a:t>
            </a:fld>
            <a:endParaRPr lang="es-ES"/>
          </a:p>
        </p:txBody>
      </p:sp>
      <p:sp>
        <p:nvSpPr>
          <p:cNvPr id="8" name="7 CuadroTexto"/>
          <p:cNvSpPr txBox="1"/>
          <p:nvPr/>
        </p:nvSpPr>
        <p:spPr>
          <a:xfrm>
            <a:off x="870518" y="2489994"/>
            <a:ext cx="7704856" cy="584775"/>
          </a:xfrm>
          <a:prstGeom prst="rect">
            <a:avLst/>
          </a:prstGeom>
          <a:noFill/>
        </p:spPr>
        <p:txBody>
          <a:bodyPr wrap="square" rtlCol="0">
            <a:spAutoFit/>
          </a:bodyPr>
          <a:lstStyle/>
          <a:p>
            <a:r>
              <a:rPr lang="es-ES" sz="3200" b="1" dirty="0" smtClean="0"/>
              <a:t>II. General </a:t>
            </a:r>
            <a:r>
              <a:rPr lang="es-ES" sz="3200" b="1" dirty="0" err="1" smtClean="0"/>
              <a:t>aspects</a:t>
            </a:r>
            <a:r>
              <a:rPr lang="es-ES" sz="3200" b="1" dirty="0" smtClean="0"/>
              <a:t> MSCA </a:t>
            </a:r>
            <a:endParaRPr lang="es-ES" sz="3200" b="1" dirty="0"/>
          </a:p>
        </p:txBody>
      </p:sp>
      <p:pic>
        <p:nvPicPr>
          <p:cNvPr id="6" name="Picture 2" descr="Resultado de imagen de MSCA SILHOUETTE"/>
          <p:cNvPicPr>
            <a:picLocks noChangeAspect="1" noChangeArrowheads="1"/>
          </p:cNvPicPr>
          <p:nvPr/>
        </p:nvPicPr>
        <p:blipFill rotWithShape="1">
          <a:blip r:embed="rId2">
            <a:extLst>
              <a:ext uri="{28A0092B-C50C-407E-A947-70E740481C1C}">
                <a14:useLocalDpi xmlns:a14="http://schemas.microsoft.com/office/drawing/2010/main" val="0"/>
              </a:ext>
            </a:extLst>
          </a:blip>
          <a:srcRect l="27229" r="24721"/>
          <a:stretch/>
        </p:blipFill>
        <p:spPr bwMode="auto">
          <a:xfrm>
            <a:off x="6983760" y="116632"/>
            <a:ext cx="2160240" cy="25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569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6 Marcador de número de diapositiva"/>
          <p:cNvSpPr txBox="1">
            <a:spLocks noChangeArrowheads="1"/>
          </p:cNvSpPr>
          <p:nvPr/>
        </p:nvSpPr>
        <p:spPr bwMode="auto">
          <a:xfrm>
            <a:off x="6902450" y="5988819"/>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fld id="{A5F725CF-19AE-41A8-B400-E362B122D2C0}" type="slidenum">
              <a:rPr lang="es-ES" altLang="es-ES" sz="1200">
                <a:solidFill>
                  <a:srgbClr val="898989"/>
                </a:solidFill>
              </a:rPr>
              <a:pPr algn="r" eaLnBrk="1" hangingPunct="1">
                <a:spcBef>
                  <a:spcPct val="0"/>
                </a:spcBef>
                <a:buFontTx/>
                <a:buNone/>
              </a:pPr>
              <a:t>9</a:t>
            </a:fld>
            <a:endParaRPr lang="es-ES" altLang="es-ES" sz="1200">
              <a:solidFill>
                <a:srgbClr val="898989"/>
              </a:solidFill>
            </a:endParaRPr>
          </a:p>
        </p:txBody>
      </p:sp>
      <p:sp>
        <p:nvSpPr>
          <p:cNvPr id="10" name="1 Título"/>
          <p:cNvSpPr>
            <a:spLocks noGrp="1"/>
          </p:cNvSpPr>
          <p:nvPr>
            <p:ph type="title"/>
          </p:nvPr>
        </p:nvSpPr>
        <p:spPr>
          <a:xfrm>
            <a:off x="14288" y="31750"/>
            <a:ext cx="8534400" cy="758825"/>
          </a:xfrm>
        </p:spPr>
        <p:txBody>
          <a:bodyPr rtlCol="0"/>
          <a:lstStyle/>
          <a:p>
            <a:pPr eaLnBrk="1" fontAlgn="auto" hangingPunct="1">
              <a:spcAft>
                <a:spcPts val="0"/>
              </a:spcAft>
              <a:defRPr/>
            </a:pPr>
            <a:r>
              <a:rPr lang="es-ES" dirty="0">
                <a:solidFill>
                  <a:schemeClr val="tx1"/>
                </a:solidFill>
                <a:latin typeface="+mj-lt"/>
                <a:ea typeface="Verdana" pitchFamily="34" charset="0"/>
                <a:cs typeface="Verdana" pitchFamily="34" charset="0"/>
              </a:rPr>
              <a:t>II. MSCA </a:t>
            </a:r>
            <a:r>
              <a:rPr lang="es-ES" dirty="0" err="1">
                <a:solidFill>
                  <a:schemeClr val="tx1"/>
                </a:solidFill>
                <a:latin typeface="+mj-lt"/>
                <a:ea typeface="Verdana" pitchFamily="34" charset="0"/>
                <a:cs typeface="Verdana" pitchFamily="34" charset="0"/>
              </a:rPr>
              <a:t>Basics</a:t>
            </a:r>
            <a:endParaRPr lang="es-ES" dirty="0">
              <a:solidFill>
                <a:schemeClr val="tx1"/>
              </a:solidFill>
              <a:latin typeface="+mj-lt"/>
              <a:ea typeface="Verdana" pitchFamily="34" charset="0"/>
              <a:cs typeface="Verdana" pitchFamily="34" charset="0"/>
            </a:endParaRPr>
          </a:p>
        </p:txBody>
      </p:sp>
      <p:pic>
        <p:nvPicPr>
          <p:cNvPr id="1127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563" y="980257"/>
            <a:ext cx="2492375" cy="1195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5 Marcador de contenido"/>
          <p:cNvSpPr txBox="1">
            <a:spLocks/>
          </p:cNvSpPr>
          <p:nvPr/>
        </p:nvSpPr>
        <p:spPr>
          <a:xfrm>
            <a:off x="4284663" y="476672"/>
            <a:ext cx="4343400" cy="201612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spcAft>
                <a:spcPts val="0"/>
              </a:spcAft>
              <a:buClr>
                <a:schemeClr val="tx1"/>
              </a:buClr>
              <a:buFont typeface="Arial" panose="020B0604020202020204" pitchFamily="34" charset="0"/>
              <a:buNone/>
              <a:defRPr/>
            </a:pPr>
            <a:endParaRPr lang="es-ES" altLang="es-ES" sz="2000" b="1" dirty="0">
              <a:ea typeface="Verdana" pitchFamily="34" charset="0"/>
              <a:cs typeface="Verdana" pitchFamily="34" charset="0"/>
            </a:endParaRPr>
          </a:p>
          <a:p>
            <a:pPr fontAlgn="auto">
              <a:spcAft>
                <a:spcPts val="0"/>
              </a:spcAft>
              <a:buClr>
                <a:schemeClr val="tx1"/>
              </a:buClr>
              <a:defRPr/>
            </a:pPr>
            <a:r>
              <a:rPr lang="es-ES" altLang="es-ES" sz="2000" b="1" dirty="0" err="1">
                <a:ea typeface="Verdana" pitchFamily="34" charset="0"/>
                <a:cs typeface="Verdana" pitchFamily="34" charset="0"/>
              </a:rPr>
              <a:t>Excellent</a:t>
            </a:r>
            <a:r>
              <a:rPr lang="es-ES" altLang="es-ES" sz="2000" b="1" dirty="0">
                <a:ea typeface="Verdana" pitchFamily="34" charset="0"/>
                <a:cs typeface="Verdana" pitchFamily="34" charset="0"/>
              </a:rPr>
              <a:t> </a:t>
            </a:r>
            <a:r>
              <a:rPr lang="es-ES" altLang="es-ES" sz="2000" b="1" dirty="0" err="1">
                <a:ea typeface="Verdana" pitchFamily="34" charset="0"/>
                <a:cs typeface="Verdana" pitchFamily="34" charset="0"/>
              </a:rPr>
              <a:t>Science</a:t>
            </a:r>
            <a:r>
              <a:rPr lang="es-ES" altLang="es-ES" sz="2000" b="1" dirty="0">
                <a:ea typeface="Verdana" pitchFamily="34" charset="0"/>
                <a:cs typeface="Verdana" pitchFamily="34" charset="0"/>
              </a:rPr>
              <a:t> Pillar – </a:t>
            </a:r>
            <a:r>
              <a:rPr lang="es-ES" altLang="es-ES" sz="2000" b="1" dirty="0" err="1">
                <a:ea typeface="Verdana" pitchFamily="34" charset="0"/>
                <a:cs typeface="Verdana" pitchFamily="34" charset="0"/>
              </a:rPr>
              <a:t>Horizon</a:t>
            </a:r>
            <a:r>
              <a:rPr lang="es-ES" altLang="es-ES" sz="2000" b="1" dirty="0">
                <a:ea typeface="Verdana" pitchFamily="34" charset="0"/>
                <a:cs typeface="Verdana" pitchFamily="34" charset="0"/>
              </a:rPr>
              <a:t> 2020 (6,1M€)</a:t>
            </a:r>
          </a:p>
          <a:p>
            <a:pPr>
              <a:buClr>
                <a:schemeClr val="tx1"/>
              </a:buClr>
              <a:defRPr/>
            </a:pPr>
            <a:r>
              <a:rPr lang="es-ES" sz="2000" dirty="0" err="1">
                <a:ea typeface="Verdana" pitchFamily="34" charset="0"/>
                <a:cs typeface="Verdana" pitchFamily="34" charset="0"/>
              </a:rPr>
              <a:t>Funding</a:t>
            </a:r>
            <a:r>
              <a:rPr lang="es-ES" sz="2000" dirty="0">
                <a:ea typeface="Verdana" pitchFamily="34" charset="0"/>
                <a:cs typeface="Verdana" pitchFamily="34" charset="0"/>
              </a:rPr>
              <a:t> </a:t>
            </a:r>
            <a:r>
              <a:rPr lang="es-ES" sz="2000" dirty="0" err="1">
                <a:ea typeface="Verdana" pitchFamily="34" charset="0"/>
                <a:cs typeface="Verdana" pitchFamily="34" charset="0"/>
              </a:rPr>
              <a:t>based</a:t>
            </a:r>
            <a:r>
              <a:rPr lang="es-ES" sz="2000" dirty="0">
                <a:ea typeface="Verdana" pitchFamily="34" charset="0"/>
                <a:cs typeface="Verdana" pitchFamily="34" charset="0"/>
              </a:rPr>
              <a:t> </a:t>
            </a:r>
            <a:r>
              <a:rPr lang="es-ES" sz="2000" dirty="0" err="1">
                <a:ea typeface="Verdana" pitchFamily="34" charset="0"/>
                <a:cs typeface="Verdana" pitchFamily="34" charset="0"/>
              </a:rPr>
              <a:t>on</a:t>
            </a:r>
            <a:r>
              <a:rPr lang="es-ES" sz="2000" dirty="0">
                <a:ea typeface="Verdana" pitchFamily="34" charset="0"/>
                <a:cs typeface="Verdana" pitchFamily="34" charset="0"/>
              </a:rPr>
              <a:t> </a:t>
            </a:r>
            <a:r>
              <a:rPr lang="es-ES" sz="2000" b="1" dirty="0" err="1">
                <a:ea typeface="Verdana" pitchFamily="34" charset="0"/>
                <a:cs typeface="Verdana" pitchFamily="34" charset="0"/>
              </a:rPr>
              <a:t>Unit</a:t>
            </a:r>
            <a:r>
              <a:rPr lang="es-ES" sz="2000" b="1" dirty="0">
                <a:ea typeface="Verdana" pitchFamily="34" charset="0"/>
                <a:cs typeface="Verdana" pitchFamily="34" charset="0"/>
              </a:rPr>
              <a:t> </a:t>
            </a:r>
            <a:r>
              <a:rPr lang="es-ES" sz="2000" b="1" dirty="0" err="1">
                <a:ea typeface="Verdana" pitchFamily="34" charset="0"/>
                <a:cs typeface="Verdana" pitchFamily="34" charset="0"/>
              </a:rPr>
              <a:t>Costs</a:t>
            </a:r>
            <a:endParaRPr lang="es-ES" sz="2000" dirty="0">
              <a:ea typeface="Verdana" pitchFamily="34" charset="0"/>
              <a:cs typeface="Verdana" pitchFamily="34" charset="0"/>
            </a:endParaRPr>
          </a:p>
          <a:p>
            <a:pPr fontAlgn="auto">
              <a:spcAft>
                <a:spcPts val="0"/>
              </a:spcAft>
              <a:buClr>
                <a:schemeClr val="tx1"/>
              </a:buClr>
              <a:defRPr/>
            </a:pPr>
            <a:r>
              <a:rPr lang="es-ES" altLang="es-ES" sz="2000" b="1" dirty="0" err="1">
                <a:ea typeface="Verdana" pitchFamily="34" charset="0"/>
                <a:cs typeface="Verdana" pitchFamily="34" charset="0"/>
              </a:rPr>
              <a:t>Bottom</a:t>
            </a:r>
            <a:r>
              <a:rPr lang="es-ES" altLang="es-ES" sz="2000" b="1" dirty="0">
                <a:ea typeface="Verdana" pitchFamily="34" charset="0"/>
                <a:cs typeface="Verdana" pitchFamily="34" charset="0"/>
              </a:rPr>
              <a:t>-up </a:t>
            </a:r>
            <a:r>
              <a:rPr lang="es-ES" altLang="es-ES" sz="2000" dirty="0" err="1">
                <a:ea typeface="Verdana" pitchFamily="34" charset="0"/>
                <a:cs typeface="Verdana" pitchFamily="34" charset="0"/>
              </a:rPr>
              <a:t>approach</a:t>
            </a:r>
            <a:endParaRPr lang="es-ES" altLang="es-ES" sz="2000" dirty="0">
              <a:ea typeface="Verdana" pitchFamily="34" charset="0"/>
              <a:cs typeface="Verdana" pitchFamily="34" charset="0"/>
            </a:endParaRPr>
          </a:p>
        </p:txBody>
      </p:sp>
      <p:sp>
        <p:nvSpPr>
          <p:cNvPr id="11273" name="5 Marcador de contenido"/>
          <p:cNvSpPr txBox="1">
            <a:spLocks noChangeArrowheads="1"/>
          </p:cNvSpPr>
          <p:nvPr/>
        </p:nvSpPr>
        <p:spPr bwMode="auto">
          <a:xfrm>
            <a:off x="-83518" y="2781300"/>
            <a:ext cx="5735638"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buClr>
                <a:schemeClr val="tx1"/>
              </a:buClr>
            </a:pPr>
            <a:endParaRPr lang="es-ES" altLang="es-ES" sz="2000" dirty="0">
              <a:ea typeface="Verdana" pitchFamily="34" charset="0"/>
              <a:cs typeface="Verdana" pitchFamily="34" charset="0"/>
            </a:endParaRPr>
          </a:p>
        </p:txBody>
      </p:sp>
      <p:graphicFrame>
        <p:nvGraphicFramePr>
          <p:cNvPr id="11" name="Tabla 7"/>
          <p:cNvGraphicFramePr>
            <a:graphicFrameLocks noGrp="1"/>
          </p:cNvGraphicFramePr>
          <p:nvPr>
            <p:extLst>
              <p:ext uri="{D42A27DB-BD31-4B8C-83A1-F6EECF244321}">
                <p14:modId xmlns:p14="http://schemas.microsoft.com/office/powerpoint/2010/main" val="2308052181"/>
              </p:ext>
            </p:extLst>
          </p:nvPr>
        </p:nvGraphicFramePr>
        <p:xfrm>
          <a:off x="4716016" y="2420565"/>
          <a:ext cx="4033665" cy="288033"/>
        </p:xfrm>
        <a:graphic>
          <a:graphicData uri="http://schemas.openxmlformats.org/drawingml/2006/table">
            <a:tbl>
              <a:tblPr firstRow="1" bandRow="1">
                <a:tableStyleId>{5C22544A-7EE6-4342-B048-85BDC9FD1C3A}</a:tableStyleId>
              </a:tblPr>
              <a:tblGrid>
                <a:gridCol w="505273">
                  <a:extLst>
                    <a:ext uri="{9D8B030D-6E8A-4147-A177-3AD203B41FA5}">
                      <a16:colId xmlns:a16="http://schemas.microsoft.com/office/drawing/2014/main" xmlns="" val="20000"/>
                    </a:ext>
                  </a:extLst>
                </a:gridCol>
                <a:gridCol w="504056">
                  <a:extLst>
                    <a:ext uri="{9D8B030D-6E8A-4147-A177-3AD203B41FA5}">
                      <a16:colId xmlns:a16="http://schemas.microsoft.com/office/drawing/2014/main" xmlns="" val="20001"/>
                    </a:ext>
                  </a:extLst>
                </a:gridCol>
                <a:gridCol w="504056">
                  <a:extLst>
                    <a:ext uri="{9D8B030D-6E8A-4147-A177-3AD203B41FA5}">
                      <a16:colId xmlns:a16="http://schemas.microsoft.com/office/drawing/2014/main" xmlns="" val="20002"/>
                    </a:ext>
                  </a:extLst>
                </a:gridCol>
                <a:gridCol w="504056">
                  <a:extLst>
                    <a:ext uri="{9D8B030D-6E8A-4147-A177-3AD203B41FA5}">
                      <a16:colId xmlns:a16="http://schemas.microsoft.com/office/drawing/2014/main" xmlns="" val="20003"/>
                    </a:ext>
                  </a:extLst>
                </a:gridCol>
                <a:gridCol w="504056">
                  <a:extLst>
                    <a:ext uri="{9D8B030D-6E8A-4147-A177-3AD203B41FA5}">
                      <a16:colId xmlns:a16="http://schemas.microsoft.com/office/drawing/2014/main" xmlns="" val="20004"/>
                    </a:ext>
                  </a:extLst>
                </a:gridCol>
                <a:gridCol w="504056">
                  <a:extLst>
                    <a:ext uri="{9D8B030D-6E8A-4147-A177-3AD203B41FA5}">
                      <a16:colId xmlns:a16="http://schemas.microsoft.com/office/drawing/2014/main" xmlns="" val="20005"/>
                    </a:ext>
                  </a:extLst>
                </a:gridCol>
                <a:gridCol w="504056">
                  <a:extLst>
                    <a:ext uri="{9D8B030D-6E8A-4147-A177-3AD203B41FA5}">
                      <a16:colId xmlns:a16="http://schemas.microsoft.com/office/drawing/2014/main" xmlns="" val="20006"/>
                    </a:ext>
                  </a:extLst>
                </a:gridCol>
                <a:gridCol w="504056">
                  <a:extLst>
                    <a:ext uri="{9D8B030D-6E8A-4147-A177-3AD203B41FA5}">
                      <a16:colId xmlns:a16="http://schemas.microsoft.com/office/drawing/2014/main" xmlns="" val="20007"/>
                    </a:ext>
                  </a:extLst>
                </a:gridCol>
              </a:tblGrid>
              <a:tr h="288033">
                <a:tc>
                  <a:txBody>
                    <a:bodyPr/>
                    <a:lstStyle/>
                    <a:p>
                      <a:pPr algn="ctr"/>
                      <a:r>
                        <a:rPr lang="es-ES" sz="1200" dirty="0">
                          <a:latin typeface="+mn-lt"/>
                          <a:cs typeface="Verdana"/>
                        </a:rPr>
                        <a:t>CHE</a:t>
                      </a:r>
                    </a:p>
                  </a:txBody>
                  <a:tcPr anchor="ctr">
                    <a:solidFill>
                      <a:srgbClr val="002060"/>
                    </a:solidFill>
                  </a:tcPr>
                </a:tc>
                <a:tc>
                  <a:txBody>
                    <a:bodyPr/>
                    <a:lstStyle/>
                    <a:p>
                      <a:pPr algn="ctr"/>
                      <a:r>
                        <a:rPr lang="es-ES" sz="1200" b="1" dirty="0">
                          <a:latin typeface="+mn-lt"/>
                          <a:cs typeface="Verdana"/>
                        </a:rPr>
                        <a:t>SOC</a:t>
                      </a:r>
                    </a:p>
                  </a:txBody>
                  <a:tcPr anchor="ctr">
                    <a:solidFill>
                      <a:schemeClr val="accent5">
                        <a:lumMod val="60000"/>
                        <a:lumOff val="40000"/>
                      </a:schemeClr>
                    </a:solidFill>
                  </a:tcPr>
                </a:tc>
                <a:tc>
                  <a:txBody>
                    <a:bodyPr/>
                    <a:lstStyle/>
                    <a:p>
                      <a:pPr algn="ctr"/>
                      <a:r>
                        <a:rPr lang="es-ES" sz="1200" dirty="0">
                          <a:latin typeface="+mn-lt"/>
                          <a:cs typeface="Verdana"/>
                        </a:rPr>
                        <a:t>ECO</a:t>
                      </a:r>
                    </a:p>
                  </a:txBody>
                  <a:tcPr anchor="ctr">
                    <a:solidFill>
                      <a:schemeClr val="bg2">
                        <a:lumMod val="75000"/>
                      </a:schemeClr>
                    </a:solidFill>
                  </a:tcPr>
                </a:tc>
                <a:tc>
                  <a:txBody>
                    <a:bodyPr/>
                    <a:lstStyle/>
                    <a:p>
                      <a:pPr algn="ctr"/>
                      <a:r>
                        <a:rPr lang="es-ES" sz="1200" dirty="0">
                          <a:latin typeface="+mn-lt"/>
                          <a:cs typeface="Verdana"/>
                        </a:rPr>
                        <a:t>ENG</a:t>
                      </a:r>
                    </a:p>
                  </a:txBody>
                  <a:tcPr anchor="ctr">
                    <a:solidFill>
                      <a:srgbClr val="00B0F0"/>
                    </a:solidFill>
                  </a:tcPr>
                </a:tc>
                <a:tc>
                  <a:txBody>
                    <a:bodyPr/>
                    <a:lstStyle/>
                    <a:p>
                      <a:pPr algn="ctr"/>
                      <a:r>
                        <a:rPr lang="es-ES" sz="1200" dirty="0">
                          <a:latin typeface="+mn-lt"/>
                          <a:cs typeface="Verdana"/>
                        </a:rPr>
                        <a:t>ENV</a:t>
                      </a:r>
                    </a:p>
                  </a:txBody>
                  <a:tcPr anchor="ctr">
                    <a:solidFill>
                      <a:schemeClr val="accent3">
                        <a:lumMod val="75000"/>
                      </a:schemeClr>
                    </a:solidFill>
                  </a:tcPr>
                </a:tc>
                <a:tc>
                  <a:txBody>
                    <a:bodyPr/>
                    <a:lstStyle/>
                    <a:p>
                      <a:pPr algn="ctr"/>
                      <a:r>
                        <a:rPr lang="es-ES" sz="1200" dirty="0">
                          <a:latin typeface="+mn-lt"/>
                          <a:cs typeface="Verdana"/>
                        </a:rPr>
                        <a:t>LIF</a:t>
                      </a:r>
                    </a:p>
                  </a:txBody>
                  <a:tcPr anchor="ctr">
                    <a:solidFill>
                      <a:schemeClr val="accent6">
                        <a:lumMod val="75000"/>
                      </a:schemeClr>
                    </a:solidFill>
                  </a:tcPr>
                </a:tc>
                <a:tc>
                  <a:txBody>
                    <a:bodyPr/>
                    <a:lstStyle/>
                    <a:p>
                      <a:pPr algn="ctr"/>
                      <a:r>
                        <a:rPr lang="es-ES" sz="1200" dirty="0">
                          <a:latin typeface="+mn-lt"/>
                          <a:cs typeface="Verdana"/>
                        </a:rPr>
                        <a:t>MAT</a:t>
                      </a:r>
                    </a:p>
                  </a:txBody>
                  <a:tcPr anchor="ctr">
                    <a:solidFill>
                      <a:schemeClr val="tx2">
                        <a:lumMod val="50000"/>
                      </a:schemeClr>
                    </a:solidFill>
                  </a:tcPr>
                </a:tc>
                <a:tc>
                  <a:txBody>
                    <a:bodyPr/>
                    <a:lstStyle/>
                    <a:p>
                      <a:pPr algn="ctr"/>
                      <a:r>
                        <a:rPr lang="es-ES" sz="1200" dirty="0">
                          <a:latin typeface="+mn-lt"/>
                          <a:cs typeface="Verdana"/>
                        </a:rPr>
                        <a:t>PHY</a:t>
                      </a:r>
                    </a:p>
                  </a:txBody>
                  <a:tcPr anchor="ctr">
                    <a:solidFill>
                      <a:srgbClr val="B00000"/>
                    </a:solidFill>
                  </a:tcPr>
                </a:tc>
                <a:extLst>
                  <a:ext uri="{0D108BD9-81ED-4DB2-BD59-A6C34878D82A}">
                    <a16:rowId xmlns:a16="http://schemas.microsoft.com/office/drawing/2014/main" xmlns="" val="10000"/>
                  </a:ext>
                </a:extLst>
              </a:tr>
            </a:tbl>
          </a:graphicData>
        </a:graphic>
      </p:graphicFrame>
      <p:pic>
        <p:nvPicPr>
          <p:cNvPr id="14" name="Picture 7"/>
          <p:cNvPicPr>
            <a:picLocks noChangeAspect="1"/>
          </p:cNvPicPr>
          <p:nvPr/>
        </p:nvPicPr>
        <p:blipFill>
          <a:blip r:embed="rId4"/>
          <a:stretch>
            <a:fillRect/>
          </a:stretch>
        </p:blipFill>
        <p:spPr>
          <a:xfrm>
            <a:off x="4716016" y="2948860"/>
            <a:ext cx="2580831" cy="1632268"/>
          </a:xfrm>
          <a:prstGeom prst="rect">
            <a:avLst/>
          </a:prstGeom>
          <a:ln>
            <a:noFill/>
          </a:ln>
          <a:effectLst>
            <a:outerShdw blurRad="292100" dist="139700" dir="2700000" algn="tl" rotWithShape="0">
              <a:srgbClr val="333333">
                <a:alpha val="65000"/>
              </a:srgbClr>
            </a:outerShdw>
          </a:effectLst>
        </p:spPr>
      </p:pic>
      <p:pic>
        <p:nvPicPr>
          <p:cNvPr id="15" name="Picture 8"/>
          <p:cNvPicPr>
            <a:picLocks noChangeAspect="1"/>
          </p:cNvPicPr>
          <p:nvPr/>
        </p:nvPicPr>
        <p:blipFill>
          <a:blip r:embed="rId5"/>
          <a:stretch>
            <a:fillRect/>
          </a:stretch>
        </p:blipFill>
        <p:spPr>
          <a:xfrm>
            <a:off x="5754064" y="4695531"/>
            <a:ext cx="2562352" cy="1613789"/>
          </a:xfrm>
          <a:prstGeom prst="rect">
            <a:avLst/>
          </a:prstGeom>
          <a:ln>
            <a:noFill/>
          </a:ln>
          <a:effectLst>
            <a:outerShdw blurRad="292100" dist="139700" dir="2700000" algn="tl" rotWithShape="0">
              <a:srgbClr val="333333">
                <a:alpha val="65000"/>
              </a:srgbClr>
            </a:outerShdw>
          </a:effectLst>
        </p:spPr>
      </p:pic>
      <p:sp>
        <p:nvSpPr>
          <p:cNvPr id="16" name="5 Marcador de contenido"/>
          <p:cNvSpPr txBox="1">
            <a:spLocks/>
          </p:cNvSpPr>
          <p:nvPr/>
        </p:nvSpPr>
        <p:spPr>
          <a:xfrm>
            <a:off x="179512" y="2348979"/>
            <a:ext cx="4343400" cy="201612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spcAft>
                <a:spcPts val="0"/>
              </a:spcAft>
              <a:buClr>
                <a:schemeClr val="tx1"/>
              </a:buClr>
              <a:buFont typeface="Arial" panose="020B0604020202020204" pitchFamily="34" charset="0"/>
              <a:buNone/>
              <a:defRPr/>
            </a:pPr>
            <a:endParaRPr lang="es-ES" altLang="es-ES" sz="2000" b="1" dirty="0">
              <a:ea typeface="Verdana" pitchFamily="34" charset="0"/>
              <a:cs typeface="Verdana" pitchFamily="34" charset="0"/>
            </a:endParaRPr>
          </a:p>
          <a:p>
            <a:pPr fontAlgn="auto">
              <a:spcAft>
                <a:spcPts val="0"/>
              </a:spcAft>
              <a:buClr>
                <a:schemeClr val="tx1"/>
              </a:buClr>
              <a:defRPr/>
            </a:pPr>
            <a:r>
              <a:rPr lang="en-US" altLang="es-ES" sz="2000" b="1" dirty="0">
                <a:ea typeface="Verdana" pitchFamily="34" charset="0"/>
                <a:cs typeface="Verdana" pitchFamily="34" charset="0"/>
              </a:rPr>
              <a:t>Open to all nationalities, career stages, and sectors</a:t>
            </a:r>
          </a:p>
          <a:p>
            <a:pPr>
              <a:buClr>
                <a:schemeClr val="tx1"/>
              </a:buClr>
              <a:defRPr/>
            </a:pPr>
            <a:r>
              <a:rPr lang="en-US" sz="2000" dirty="0">
                <a:ea typeface="Verdana" pitchFamily="34" charset="0"/>
                <a:cs typeface="Verdana" pitchFamily="34" charset="0"/>
              </a:rPr>
              <a:t>Annual Calls and excellent funding (usually 100%)</a:t>
            </a:r>
          </a:p>
          <a:p>
            <a:pPr>
              <a:defRPr/>
            </a:pPr>
            <a:r>
              <a:rPr lang="en-GB" sz="2000" kern="0" dirty="0"/>
              <a:t>Prestigious programme with </a:t>
            </a:r>
            <a:r>
              <a:rPr lang="en-GB" sz="2000" b="1" kern="0" dirty="0"/>
              <a:t>high </a:t>
            </a:r>
            <a:r>
              <a:rPr lang="en-GB" sz="2000" b="1" kern="0" dirty="0" smtClean="0"/>
              <a:t>visibility</a:t>
            </a:r>
          </a:p>
          <a:p>
            <a:pPr>
              <a:defRPr/>
            </a:pPr>
            <a:r>
              <a:rPr lang="en-GB" sz="2000" kern="0" dirty="0"/>
              <a:t>100k+ researchers and 5k+ organisations</a:t>
            </a:r>
          </a:p>
          <a:p>
            <a:pPr>
              <a:defRPr/>
            </a:pPr>
            <a:r>
              <a:rPr lang="en-GB" sz="2000" kern="0" dirty="0" smtClean="0"/>
              <a:t>9 </a:t>
            </a:r>
            <a:r>
              <a:rPr lang="en-GB" sz="2000" kern="0" dirty="0"/>
              <a:t>Nobel Prize winners</a:t>
            </a:r>
          </a:p>
          <a:p>
            <a:pPr>
              <a:defRPr/>
            </a:pPr>
            <a:endParaRPr lang="en-GB" sz="2000" kern="0" dirty="0"/>
          </a:p>
        </p:txBody>
      </p:sp>
    </p:spTree>
    <p:extLst>
      <p:ext uri="{BB962C8B-B14F-4D97-AF65-F5344CB8AC3E}">
        <p14:creationId xmlns:p14="http://schemas.microsoft.com/office/powerpoint/2010/main" val="2078506825"/>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3646</TotalTime>
  <Words>3319</Words>
  <Application>Microsoft Office PowerPoint</Application>
  <PresentationFormat>Presentación en pantalla (4:3)</PresentationFormat>
  <Paragraphs>426</Paragraphs>
  <Slides>33</Slides>
  <Notes>25</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33</vt:i4>
      </vt:variant>
    </vt:vector>
  </HeadingPairs>
  <TitlesOfParts>
    <vt:vector size="35" baseType="lpstr">
      <vt:lpstr>Tema de Office</vt:lpstr>
      <vt:lpstr>Gráfico de Microsoft Excel</vt:lpstr>
      <vt:lpstr>Presentación de PowerPoint</vt:lpstr>
      <vt:lpstr>CONTENT</vt:lpstr>
      <vt:lpstr>Presentación de PowerPoint</vt:lpstr>
      <vt:lpstr>I. Horizon 2020 and MSCA</vt:lpstr>
      <vt:lpstr>I. The European Office</vt:lpstr>
      <vt:lpstr>I. MSCA NCP Support Team</vt:lpstr>
      <vt:lpstr>I. MSCA NCP Support Team 2014-2018</vt:lpstr>
      <vt:lpstr>Presentación de PowerPoint</vt:lpstr>
      <vt:lpstr>II. MSCA Basics</vt:lpstr>
      <vt:lpstr>II. MSCA: some key concepts</vt:lpstr>
      <vt:lpstr>Presentación de PowerPoint</vt:lpstr>
      <vt:lpstr>Presentación de PowerPoint</vt:lpstr>
      <vt:lpstr>II. 2018-2020 MSCA Calls: 2.871M€ / 6.162M€ H2020</vt:lpstr>
      <vt:lpstr>Presentación de PowerPoint</vt:lpstr>
      <vt:lpstr>Presentación de PowerPoint</vt:lpstr>
      <vt:lpstr>Presentación de PowerPoint</vt:lpstr>
      <vt:lpstr>Presentación de PowerPoint</vt:lpstr>
      <vt:lpstr>III. RISE Actors: Beneficiaries, Partner Organisations, Staff seconded</vt:lpstr>
      <vt:lpstr>III. RISE: Country participation </vt:lpstr>
      <vt:lpstr>III. RISE: Country participation </vt:lpstr>
      <vt:lpstr>Presentación de PowerPoint</vt:lpstr>
      <vt:lpstr>Presentación de PowerPoint</vt:lpstr>
      <vt:lpstr>III. MSCA calls: Research and Innovation Staff Exchange (RISE)</vt:lpstr>
      <vt:lpstr>Presentación de PowerPoint</vt:lpstr>
      <vt:lpstr>Reference Documents</vt:lpstr>
      <vt:lpstr>Tip 2: Refer well to evaluation criteria</vt:lpstr>
      <vt:lpstr>Presentación de PowerPoint</vt:lpstr>
      <vt:lpstr>VIVOIMAG 645757</vt:lpstr>
      <vt:lpstr>GREEN BUBBLES 643712</vt:lpstr>
      <vt:lpstr>JENNIFER 644294</vt:lpstr>
      <vt:lpstr>Tip 4: Start early!</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Iván Carrero Tébar</dc:creator>
  <cp:lastModifiedBy>Cristina Gracia Rodriguez</cp:lastModifiedBy>
  <cp:revision>319</cp:revision>
  <cp:lastPrinted>2019-11-18T10:33:42Z</cp:lastPrinted>
  <dcterms:created xsi:type="dcterms:W3CDTF">2014-06-09T11:20:30Z</dcterms:created>
  <dcterms:modified xsi:type="dcterms:W3CDTF">2019-12-19T11:30:42Z</dcterms:modified>
</cp:coreProperties>
</file>