
<file path=[Content_Types].xml><?xml version="1.0" encoding="utf-8"?>
<Types xmlns="http://schemas.openxmlformats.org/package/2006/content-types">
  <Override PartName="/ppt/charts/colors5.xml" ContentType="application/vnd.ms-office.chartcolorstyle+xml"/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slides/slide9.xml" ContentType="application/vnd.openxmlformats-officedocument.presentationml.slide+xml"/>
  <Override PartName="/ppt/charts/chart4.xml" ContentType="application/vnd.openxmlformats-officedocument.drawingml.chart+xml"/>
  <Override PartName="/ppt/charts/colors1.xml" ContentType="application/vnd.ms-office.chartcolorstyl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charts/style4.xml" ContentType="application/vnd.ms-office.chartstyl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charts/style5.xml" ContentType="application/vnd.ms-office.chartstyle+xml"/>
  <Override PartName="/ppt/slides/slide22.xml" ContentType="application/vnd.openxmlformats-officedocument.presentationml.slide+xml"/>
  <Override PartName="/ppt/charts/style9.xml" ContentType="application/vnd.ms-office.chartstyle+xml"/>
  <Override PartName="/ppt/charts/chart9.xml" ContentType="application/vnd.openxmlformats-officedocument.drawingml.char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charts/chart5.xml" ContentType="application/vnd.openxmlformats-officedocument.drawingml.chart+xml"/>
  <Override PartName="/ppt/charts/chart11.xml" ContentType="application/vnd.openxmlformats-officedocument.drawingml.chart+xml"/>
  <Override PartName="/ppt/charts/colors6.xml" ContentType="application/vnd.ms-office.chartcolorstyle+xml"/>
  <Override PartName="/ppt/charts/colors2.xml" ContentType="application/vnd.ms-office.chartcolorstyl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charts/style1.xml" ContentType="application/vnd.ms-office.chartstyl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charts/style6.xml" ContentType="application/vnd.ms-office.chartstyle+xml"/>
  <Override PartName="/ppt/slides/slide23.xml" ContentType="application/vnd.openxmlformats-officedocument.presentationml.slide+xml"/>
  <Override PartName="/ppt/charts/colors7.xml" ContentType="application/vnd.ms-office.chartcolorstyle+xml"/>
  <Override PartName="/ppt/charts/chart6.xml" ContentType="application/vnd.openxmlformats-officedocument.drawingml.chart+xml"/>
  <Override PartName="/ppt/charts/colors3.xml" ContentType="application/vnd.ms-office.chartcolorstyl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charts/style2.xml" ContentType="application/vnd.ms-office.chartstyl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charts/style7.xml" ContentType="application/vnd.ms-office.chartstyle+xml"/>
  <Override PartName="/ppt/slides/slide24.xml" ContentType="application/vnd.openxmlformats-officedocument.presentationml.slide+xml"/>
  <Override PartName="/ppt/charts/colors8.xml" ContentType="application/vnd.ms-office.chartcolorstyle+xml"/>
  <Override PartName="/ppt/slides/slide20.xml" ContentType="application/vnd.openxmlformats-officedocument.presentationml.slide+xml"/>
  <Override PartName="/ppt/charts/chart7.xml" ContentType="application/vnd.openxmlformats-officedocument.drawingml.chart+xml"/>
  <Override PartName="/ppt/charts/colors4.xml" ContentType="application/vnd.ms-office.chartcolorstyl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charts/style3.xml" ContentType="application/vnd.ms-office.chartstyle+xml"/>
  <Override PartName="/ppt/slideLayouts/slideLayout4.xml" ContentType="application/vnd.openxmlformats-officedocument.presentationml.slideLayout+xml"/>
  <Override PartName="/ppt/charts/style8.xml" ContentType="application/vnd.ms-office.chart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charts/colors9.xml" ContentType="application/vnd.ms-office.chartcolorstyl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23" r:id="rId3"/>
    <p:sldId id="325" r:id="rId4"/>
    <p:sldId id="313" r:id="rId5"/>
    <p:sldId id="312" r:id="rId6"/>
    <p:sldId id="326" r:id="rId7"/>
    <p:sldId id="295" r:id="rId8"/>
    <p:sldId id="302" r:id="rId9"/>
    <p:sldId id="303" r:id="rId10"/>
    <p:sldId id="304" r:id="rId11"/>
    <p:sldId id="314" r:id="rId12"/>
    <p:sldId id="321" r:id="rId13"/>
    <p:sldId id="296" r:id="rId14"/>
    <p:sldId id="316" r:id="rId15"/>
    <p:sldId id="264" r:id="rId16"/>
    <p:sldId id="315" r:id="rId17"/>
    <p:sldId id="327" r:id="rId18"/>
    <p:sldId id="319" r:id="rId19"/>
    <p:sldId id="320" r:id="rId20"/>
    <p:sldId id="328" r:id="rId21"/>
    <p:sldId id="329" r:id="rId22"/>
    <p:sldId id="330" r:id="rId23"/>
    <p:sldId id="331" r:id="rId24"/>
    <p:sldId id="332" r:id="rId25"/>
  </p:sldIdLst>
  <p:sldSz cx="9144000" cy="6858000" type="screen4x3"/>
  <p:notesSz cx="9296400" cy="7010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763898"/>
    <a:srgbClr val="454545"/>
    <a:srgbClr val="009999"/>
    <a:srgbClr val="00FFFF"/>
    <a:srgbClr val="33CCCC"/>
    <a:srgbClr val="AE11B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mc="http://schemas.openxmlformats.org/markup-compatibility/2006" xmlns:mv="urn:schemas-microsoft-com:mac:vml"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0629" autoAdjust="0"/>
    <p:restoredTop sz="94660"/>
  </p:normalViewPr>
  <p:slideViewPr>
    <p:cSldViewPr>
      <p:cViewPr varScale="1">
        <p:scale>
          <a:sx n="85" d="100"/>
          <a:sy n="85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Infraestructura\Resumen%20Infraestructura.xlsx" TargetMode="External"/><Relationship Id="rId2" Type="http://schemas.microsoft.com/office/2011/relationships/chartColorStyle" Target="colors1.xml"/><Relationship Id="rId3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Relationship Id="rId2" Type="http://schemas.microsoft.com/office/2011/relationships/chartColorStyle" Target="colors8.xml"/><Relationship Id="rId3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Ley%201556\6.%20Proyectos%20FFC%20Junio%202016.xlsx" TargetMode="External"/><Relationship Id="rId2" Type="http://schemas.microsoft.com/office/2011/relationships/chartColorStyle" Target="colors9.xml"/><Relationship Id="rId3" Type="http://schemas.microsoft.com/office/2011/relationships/chartStyle" Target="styl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Estrenos%20y%20espectadores\Espectadores%20de%20pel&#237;culas%20colombianas.xls.xlsx" TargetMode="External"/><Relationship Id="rId2" Type="http://schemas.microsoft.com/office/2011/relationships/chartColorStyle" Target="colors2.xml"/><Relationship Id="rId3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Estrenos%20y%20espectadores\Espectadores%20de%20pel&#237;culas%20colombianas.xls.xlsx" TargetMode="External"/><Relationship Id="rId2" Type="http://schemas.microsoft.com/office/2011/relationships/chartColorStyle" Target="colors3.xml"/><Relationship Id="rId3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Estrenos%20y%20espectadores\Espectadores%20de%20pel&#237;culas%20colombianas.xls.xlsx" TargetMode="External"/><Relationship Id="rId2" Type="http://schemas.microsoft.com/office/2011/relationships/chartColorStyle" Target="colors4.xml"/><Relationship Id="rId3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Estrenos%20y%20espectadores\Espectadores%20de%20pel&#237;culas%20colombianas.xls.xlsx" TargetMode="External"/><Relationship Id="rId2" Type="http://schemas.microsoft.com/office/2011/relationships/chartColorStyle" Target="colors5.xml"/><Relationship Id="rId3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Reconocimiento%20de%20proyecto%20y%20producto\Reconocimiento%20Producto%20Naciona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Certificados%20de%20inversi&#243;n%20y%20donaci&#243;n\Certificados%20I%20+%20D%20Otorgados.xlsx" TargetMode="External"/><Relationship Id="rId2" Type="http://schemas.microsoft.com/office/2011/relationships/chartColorStyle" Target="colors6.xml"/><Relationship Id="rId3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mcpijaofs\Publico\Publico%20Cinematografia\Direcci&#243;n%20Cinematograf&#237;a\Direcci&#243;n\ESTAD&#205;STICAS\Cuadros%20b&#225;sicos\2016\FDC\Recaudo%20FDC\Historico%20Recaudo%20-%20Mayo%202016.xlsx" TargetMode="External"/><Relationship Id="rId2" Type="http://schemas.microsoft.com/office/2011/relationships/chartColorStyle" Target="colors7.xml"/><Relationship Id="rId3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KATHERINE%20AVILA\2016\ANUARIO%202015\ANUARIO%202015%20V4\ANUARIO%202015%20(versi&#243;n%20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6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600" b="1" i="0" u="none" strike="noStrike" kern="1200" cap="all" spc="120" normalizeH="0" baseline="0">
                <a:solidFill>
                  <a:srgbClr val="454545"/>
                </a:solidFill>
                <a:latin typeface="+mn-lt"/>
                <a:ea typeface="+mn-ea"/>
                <a:cs typeface="+mn-cs"/>
              </a:defRPr>
            </a:pPr>
            <a:r>
              <a:rPr lang="es-CO" sz="2800" dirty="0" smtClean="0">
                <a:solidFill>
                  <a:srgbClr val="454545"/>
                </a:solidFill>
              </a:rPr>
              <a:t>1. salas </a:t>
            </a:r>
            <a:r>
              <a:rPr lang="es-CO" sz="2800" dirty="0">
                <a:solidFill>
                  <a:srgbClr val="454545"/>
                </a:solidFill>
              </a:rPr>
              <a:t>de cine en colombia</a:t>
            </a:r>
          </a:p>
          <a:p>
            <a:pPr>
              <a:defRPr lang="es-ES" sz="1600" b="1" i="0" u="none" strike="noStrike" kern="1200" cap="all" spc="120" normalizeH="0" baseline="0">
                <a:solidFill>
                  <a:srgbClr val="454545"/>
                </a:solidFill>
                <a:latin typeface="+mn-lt"/>
                <a:ea typeface="+mn-ea"/>
                <a:cs typeface="+mn-cs"/>
              </a:defRPr>
            </a:pPr>
            <a:r>
              <a:rPr lang="es-CO" sz="1600" dirty="0" smtClean="0">
                <a:solidFill>
                  <a:srgbClr val="454545"/>
                </a:solidFill>
              </a:rPr>
              <a:t>2009 </a:t>
            </a:r>
            <a:r>
              <a:rPr lang="es-CO" sz="1600" dirty="0">
                <a:solidFill>
                  <a:srgbClr val="454545"/>
                </a:solidFill>
              </a:rPr>
              <a:t>- 2015</a:t>
            </a:r>
          </a:p>
        </c:rich>
      </c:tx>
      <c:layout>
        <c:manualLayout>
          <c:xMode val="edge"/>
          <c:yMode val="edge"/>
          <c:x val="0.234132423517271"/>
          <c:y val="0.0386129753914989"/>
        </c:manualLayout>
      </c:layout>
      <c:spPr>
        <a:noFill/>
        <a:ln>
          <a:noFill/>
        </a:ln>
        <a:effectLst/>
      </c:spPr>
    </c:title>
    <c:view3D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442477824718623"/>
          <c:y val="0.161270958777212"/>
          <c:w val="0.992625369588023"/>
          <c:h val="0.719743584993052"/>
        </c:manualLayout>
      </c:layout>
      <c:bar3DChart>
        <c:barDir val="col"/>
        <c:grouping val="stacked"/>
        <c:ser>
          <c:idx val="0"/>
          <c:order val="0"/>
          <c:tx>
            <c:strRef>
              <c:f>INFRAESTRUCTURA!$C$7</c:f>
              <c:strCache>
                <c:ptCount val="1"/>
                <c:pt idx="0">
                  <c:v>SALAS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  <a:sp3d/>
          </c:spPr>
          <c:dPt>
            <c:idx val="6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0.00668672684720828"/>
                  <c:y val="-0.2348993288590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87228351721832"/>
                  <c:y val="-0.25950782997762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173854898027416"/>
                  <c:y val="-0.28187919463087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120361083249749"/>
                  <c:y val="-0.30425055928411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120361083249749"/>
                  <c:y val="-0.33333333333333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0534938147776663"/>
                  <c:y val="-0.3624161073825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0802407221664975"/>
                  <c:y val="-0.3825503355704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rgbClr val="454545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(INFRAESTRUCTURA!$D$6:$E$6,INFRAESTRUCTURA!$G$6,INFRAESTRUCTURA!$I$6,INFRAESTRUCTURA!$K$6,INFRAESTRUCTURA!$M$6,INFRAESTRUCTURA!$O$6)</c:f>
              <c:numCache>
                <c:formatCode>General</c:formatCode>
                <c:ptCount val="7"/>
                <c:pt idx="0">
                  <c:v>2009.0</c:v>
                </c:pt>
                <c:pt idx="1">
                  <c:v>2010.0</c:v>
                </c:pt>
                <c:pt idx="2">
                  <c:v>2011.0</c:v>
                </c:pt>
                <c:pt idx="3">
                  <c:v>2012.0</c:v>
                </c:pt>
                <c:pt idx="4">
                  <c:v>2013.0</c:v>
                </c:pt>
                <c:pt idx="5">
                  <c:v>2014.0</c:v>
                </c:pt>
                <c:pt idx="6">
                  <c:v>2015.0</c:v>
                </c:pt>
              </c:numCache>
            </c:numRef>
          </c:cat>
          <c:val>
            <c:numRef>
              <c:f>(INFRAESTRUCTURA!$D$7:$E$7,INFRAESTRUCTURA!$G$7,INFRAESTRUCTURA!$I$7,INFRAESTRUCTURA!$K$7,INFRAESTRUCTURA!$M$7,INFRAESTRUCTURA!$O$7)</c:f>
              <c:numCache>
                <c:formatCode>General</c:formatCode>
                <c:ptCount val="7"/>
                <c:pt idx="0">
                  <c:v>541.0</c:v>
                </c:pt>
                <c:pt idx="1">
                  <c:v>587.0</c:v>
                </c:pt>
                <c:pt idx="2">
                  <c:v>647.0</c:v>
                </c:pt>
                <c:pt idx="3">
                  <c:v>698.0</c:v>
                </c:pt>
                <c:pt idx="4">
                  <c:v>815.0</c:v>
                </c:pt>
                <c:pt idx="5">
                  <c:v>879.0</c:v>
                </c:pt>
                <c:pt idx="6">
                  <c:v>935.0</c:v>
                </c:pt>
              </c:numCache>
            </c:numRef>
          </c:val>
        </c:ser>
        <c:dLbls>
          <c:showVal val="1"/>
        </c:dLbls>
        <c:shape val="box"/>
        <c:axId val="601619496"/>
        <c:axId val="601415256"/>
        <c:axId val="0"/>
      </c:bar3DChart>
      <c:catAx>
        <c:axId val="6016194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es-ES" sz="10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601415256"/>
        <c:crosses val="autoZero"/>
        <c:auto val="1"/>
        <c:lblAlgn val="ctr"/>
        <c:lblOffset val="100"/>
      </c:catAx>
      <c:valAx>
        <c:axId val="60141525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01619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Hoja1!$C$4</c:f>
              <c:strCache>
                <c:ptCount val="1"/>
                <c:pt idx="0">
                  <c:v># PROYECTOS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dPt>
            <c:idx val="4"/>
            <c:spPr>
              <a:solidFill>
                <a:srgbClr val="FF7C8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Hoja1!$B$5:$B$9</c:f>
              <c:strCach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TOTAL</c:v>
                </c:pt>
              </c:strCache>
            </c:strRef>
          </c:cat>
          <c:val>
            <c:numRef>
              <c:f>Hoja1!$C$5:$C$9</c:f>
              <c:numCache>
                <c:formatCode>General</c:formatCode>
                <c:ptCount val="5"/>
                <c:pt idx="0">
                  <c:v>1.0</c:v>
                </c:pt>
                <c:pt idx="1">
                  <c:v>9.0</c:v>
                </c:pt>
                <c:pt idx="2">
                  <c:v>9.0</c:v>
                </c:pt>
                <c:pt idx="3">
                  <c:v>3.0</c:v>
                </c:pt>
                <c:pt idx="4">
                  <c:v>22.0</c:v>
                </c:pt>
              </c:numCache>
            </c:numRef>
          </c:val>
        </c:ser>
        <c:gapWidth val="100"/>
        <c:overlap val="-24"/>
        <c:axId val="554999704"/>
        <c:axId val="555640248"/>
      </c:barChart>
      <c:catAx>
        <c:axId val="5549997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55640248"/>
        <c:crosses val="autoZero"/>
        <c:auto val="1"/>
        <c:lblAlgn val="ctr"/>
        <c:lblOffset val="100"/>
      </c:catAx>
      <c:valAx>
        <c:axId val="55564024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554999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Hoja2!$C$5</c:f>
              <c:strCache>
                <c:ptCount val="1"/>
                <c:pt idx="0">
                  <c:v>CONTRAPRESTACIÓN</c:v>
                </c:pt>
              </c:strCache>
            </c:strRef>
          </c:tx>
          <c:spPr>
            <a:solidFill>
              <a:srgbClr val="0066FF"/>
            </a:solidFill>
            <a:ln>
              <a:noFill/>
            </a:ln>
            <a:effectLst/>
          </c:spP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9.904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28.847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Hoja2!$B$6:$B$10</c:f>
              <c:strCach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TOTAL</c:v>
                </c:pt>
              </c:strCache>
            </c:strRef>
          </c:cat>
          <c:val>
            <c:numRef>
              <c:f>Hoja2!$C$6:$C$10</c:f>
              <c:numCache>
                <c:formatCode>_-* #,##0_-;\-* #,##0_-;_-* "-"??_-;_-@_-</c:formatCode>
                <c:ptCount val="5"/>
                <c:pt idx="0">
                  <c:v>2339.0</c:v>
                </c:pt>
                <c:pt idx="1">
                  <c:v>10019.0</c:v>
                </c:pt>
                <c:pt idx="2">
                  <c:v>14280.0</c:v>
                </c:pt>
                <c:pt idx="3">
                  <c:v>2324.0</c:v>
                </c:pt>
                <c:pt idx="4">
                  <c:v>28962.0</c:v>
                </c:pt>
              </c:numCache>
            </c:numRef>
          </c:val>
        </c:ser>
        <c:ser>
          <c:idx val="1"/>
          <c:order val="1"/>
          <c:tx>
            <c:strRef>
              <c:f>Hoja2!$D$5</c:f>
              <c:strCache>
                <c:ptCount val="1"/>
                <c:pt idx="0">
                  <c:v>INVERSIÓN EN EL PAÍS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30.636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39.634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86.119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Hoja2!$B$6:$B$10</c:f>
              <c:strCach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TOTAL</c:v>
                </c:pt>
              </c:strCache>
            </c:strRef>
          </c:cat>
          <c:val>
            <c:numRef>
              <c:f>Hoja2!$D$6:$D$10</c:f>
              <c:numCache>
                <c:formatCode>_-* #,##0_-;\-* #,##0_-;_-* "-"??_-;_-@_-</c:formatCode>
                <c:ptCount val="5"/>
                <c:pt idx="0">
                  <c:v>8745.0</c:v>
                </c:pt>
                <c:pt idx="1">
                  <c:v>31228.0</c:v>
                </c:pt>
                <c:pt idx="2">
                  <c:v>44258.0</c:v>
                </c:pt>
                <c:pt idx="3">
                  <c:v>7104.0</c:v>
                </c:pt>
                <c:pt idx="4">
                  <c:v>91335.0</c:v>
                </c:pt>
              </c:numCache>
            </c:numRef>
          </c:val>
        </c:ser>
        <c:gapWidth val="219"/>
        <c:overlap val="-27"/>
        <c:axId val="588602760"/>
        <c:axId val="555340888"/>
      </c:barChart>
      <c:catAx>
        <c:axId val="5886027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55340888"/>
        <c:crosses val="autoZero"/>
        <c:auto val="1"/>
        <c:lblAlgn val="ctr"/>
        <c:lblOffset val="100"/>
      </c:catAx>
      <c:valAx>
        <c:axId val="555340888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tickLblPos val="nextTo"/>
        <c:crossAx val="588602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6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s-ES" sz="16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s-CO" sz="2800" b="1" i="0" u="none" strike="noStrike" cap="all" normalizeH="0" baseline="0" dirty="0" smtClean="0">
                <a:effectLst/>
              </a:rPr>
              <a:t>1.</a:t>
            </a:r>
            <a:r>
              <a:rPr lang="es-CO" sz="1600" b="1" i="0" u="none" strike="noStrike" cap="all" normalizeH="0" baseline="0" dirty="0" smtClean="0">
                <a:effectLst/>
              </a:rPr>
              <a:t> </a:t>
            </a:r>
            <a:r>
              <a:rPr lang="es-CO" sz="2800" b="1" i="0" u="none" strike="noStrike" kern="1200" cap="all" spc="120" normalizeH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NÚMERO </a:t>
            </a:r>
            <a:r>
              <a:rPr lang="es-CO" sz="2800" b="1" i="0" u="none" strike="noStrike" kern="1200" cap="all" spc="120" normalizeH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TOTAL DE ESPECTADORES EN SALAS DE CINE EN COLOMBIA</a:t>
            </a:r>
          </a:p>
          <a:p>
            <a:pPr algn="ctr" rtl="0">
              <a:defRPr lang="es-ES" sz="16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s-CO" sz="1800" b="1" i="0" cap="all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(EN MILLONES)</a:t>
            </a:r>
            <a:endParaRPr lang="es-CO" sz="16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 algn="ctr" rtl="0">
              <a:defRPr lang="es-ES" sz="16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s-CO" sz="1800" b="1" i="0" cap="all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1996 - 2016</a:t>
            </a:r>
            <a:endParaRPr lang="es-CO" sz="16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c:rich>
      </c:tx>
      <c:layout/>
      <c:spPr>
        <a:noFill/>
        <a:ln>
          <a:noFill/>
        </a:ln>
        <a:effectLst/>
      </c:spPr>
    </c:title>
    <c:view3D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442477824718623"/>
          <c:y val="0.161270958777212"/>
          <c:w val="0.992625369588023"/>
          <c:h val="0.719743584993052"/>
        </c:manualLayout>
      </c:layout>
      <c:bar3DChart>
        <c:barDir val="col"/>
        <c:grouping val="stacked"/>
        <c:ser>
          <c:idx val="1"/>
          <c:order val="0"/>
          <c:tx>
            <c:strRef>
              <c:f>'Espectadores Cine en Colombia'!$J$4</c:f>
              <c:strCache>
                <c:ptCount val="1"/>
                <c:pt idx="0">
                  <c:v>Total Espectadores  Colombia
(Millones)</c:v>
                </c:pt>
              </c:strCache>
            </c:strRef>
          </c:tx>
          <c:spPr>
            <a:solidFill>
              <a:srgbClr val="009999"/>
            </a:solidFill>
            <a:ln>
              <a:noFill/>
            </a:ln>
            <a:effectLst/>
            <a:sp3d/>
          </c:spPr>
          <c:dPt>
            <c:idx val="18"/>
            <c:spPr>
              <a:solidFill>
                <a:srgbClr val="009999"/>
              </a:solidFill>
              <a:ln>
                <a:noFill/>
              </a:ln>
              <a:effectLst/>
              <a:sp3d/>
            </c:spPr>
          </c:dPt>
          <c:dPt>
            <c:idx val="19"/>
            <c:spPr>
              <a:solidFill>
                <a:srgbClr val="009999"/>
              </a:solidFill>
              <a:ln>
                <a:noFill/>
              </a:ln>
              <a:effectLst/>
              <a:sp3d/>
            </c:spPr>
          </c:dPt>
          <c:dPt>
            <c:idx val="20"/>
            <c:spPr>
              <a:solidFill>
                <a:srgbClr val="00FFFF"/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0.00328497125650151"/>
                  <c:y val="-0.18573797678275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0985491376950451"/>
                  <c:y val="-0.18794914317302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875992335067066"/>
                  <c:y val="-0.1791044776119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0656994251300301"/>
                  <c:y val="-0.1791044776119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0328497125650151"/>
                  <c:y val="-0.1791044776119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0766493293183685"/>
                  <c:y val="-0.17689331122166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0547495209416918"/>
                  <c:y val="-0.18352681039248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0547495209416918"/>
                  <c:y val="-0.18131564400221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0437996167533534"/>
                  <c:y val="-0.17468214483139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0656994251300301"/>
                  <c:y val="-0.17247097844112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00375467741363411"/>
                  <c:y val="-0.18725717576207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00109499041883375"/>
                  <c:y val="-0.22775013819789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0.00875992335067052"/>
                  <c:y val="-0.23217247097844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0.00218998083766759"/>
                  <c:y val="-0.27860696517412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0.00328497125650135"/>
                  <c:y val="-0.31177446102819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0.00218998083766767"/>
                  <c:y val="-0.3493642896627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0.00109499041883384"/>
                  <c:y val="-0.36705362078496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0.00656994251300301"/>
                  <c:y val="-0.3825317855168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0.00907263070156771"/>
                  <c:y val="-0.35241521209210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>
                <c:manualLayout>
                  <c:x val="0.00844591089947161"/>
                  <c:y val="-0.3873352436834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>
                <c:manualLayout>
                  <c:x val="0.00424989375265608"/>
                  <c:y val="-0.22835436008202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'Espectadores Cine en Colombia'!$B$5:$B$25</c:f>
              <c:numCache>
                <c:formatCode>General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'Espectadores Cine en Colombia'!$J$5:$J$25</c:f>
              <c:numCache>
                <c:formatCode>_ * #,##0.0_ ;_ * \-#,##0.0_ ;_ * "-"??_ ;_ @_ </c:formatCode>
                <c:ptCount val="21"/>
                <c:pt idx="0">
                  <c:v>18.05</c:v>
                </c:pt>
                <c:pt idx="1">
                  <c:v>17.85</c:v>
                </c:pt>
                <c:pt idx="2">
                  <c:v>18.35</c:v>
                </c:pt>
                <c:pt idx="3">
                  <c:v>15.99</c:v>
                </c:pt>
                <c:pt idx="4">
                  <c:v>17.2</c:v>
                </c:pt>
                <c:pt idx="5">
                  <c:v>17.78</c:v>
                </c:pt>
                <c:pt idx="6">
                  <c:v>18.4</c:v>
                </c:pt>
                <c:pt idx="7">
                  <c:v>17.08599999999998</c:v>
                </c:pt>
                <c:pt idx="8">
                  <c:v>17.122</c:v>
                </c:pt>
                <c:pt idx="9">
                  <c:v>15.94</c:v>
                </c:pt>
                <c:pt idx="10">
                  <c:v>20.219614</c:v>
                </c:pt>
                <c:pt idx="11">
                  <c:v>22.77385200000001</c:v>
                </c:pt>
                <c:pt idx="12">
                  <c:v>21.561926</c:v>
                </c:pt>
                <c:pt idx="13">
                  <c:v>27.067506</c:v>
                </c:pt>
                <c:pt idx="14">
                  <c:v>33.775893</c:v>
                </c:pt>
                <c:pt idx="15">
                  <c:v>38.452567</c:v>
                </c:pt>
                <c:pt idx="16">
                  <c:v>41.421891</c:v>
                </c:pt>
                <c:pt idx="17">
                  <c:v>43.710992</c:v>
                </c:pt>
                <c:pt idx="18">
                  <c:v>46.939746</c:v>
                </c:pt>
                <c:pt idx="19">
                  <c:v>59.140429</c:v>
                </c:pt>
                <c:pt idx="20">
                  <c:v>32.31239900000001</c:v>
                </c:pt>
              </c:numCache>
            </c:numRef>
          </c:val>
        </c:ser>
        <c:dLbls>
          <c:showVal val="1"/>
        </c:dLbls>
        <c:shape val="box"/>
        <c:axId val="92951560"/>
        <c:axId val="590756248"/>
        <c:axId val="0"/>
      </c:bar3DChart>
      <c:catAx>
        <c:axId val="929515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es-ES" sz="10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90756248"/>
        <c:crosses val="autoZero"/>
        <c:auto val="1"/>
        <c:lblAlgn val="ctr"/>
        <c:lblOffset val="100"/>
      </c:catAx>
      <c:valAx>
        <c:axId val="590756248"/>
        <c:scaling>
          <c:orientation val="minMax"/>
        </c:scaling>
        <c:delete val="1"/>
        <c:axPos val="l"/>
        <c:numFmt formatCode="_ * #,##0.0_ ;_ * \-#,##0.0_ ;_ * &quot;-&quot;??_ ;_ @_ " sourceLinked="1"/>
        <c:majorTickMark val="none"/>
        <c:tickLblPos val="nextTo"/>
        <c:crossAx val="92951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6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6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s-CO" sz="2800" b="1" i="0" u="none" strike="noStrike" cap="all" normalizeH="0" baseline="0" dirty="0" smtClean="0">
                <a:solidFill>
                  <a:srgbClr val="7030A0"/>
                </a:solidFill>
                <a:effectLst/>
              </a:rPr>
              <a:t>2.</a:t>
            </a:r>
            <a:r>
              <a:rPr lang="es-CO" sz="3200" b="1" i="0" cap="all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NÚMERO </a:t>
            </a:r>
            <a:r>
              <a:rPr lang="es-CO" sz="3200" b="1" i="0" cap="all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DE ESPECTADORES DE PELÍCULAS COLOMBIANAS </a:t>
            </a:r>
            <a:endParaRPr lang="es-CO" sz="28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>
              <a:defRPr lang="es-ES" sz="16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s-CO" sz="1400" b="1" i="0" cap="all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(EN MILLONES)</a:t>
            </a:r>
            <a:endParaRPr lang="es-CO" sz="12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  <a:p>
            <a:pPr>
              <a:defRPr lang="es-ES" sz="16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s-CO" sz="1400" b="1" i="0" cap="all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1996 - 2016</a:t>
            </a:r>
            <a:endParaRPr lang="es-CO" sz="1200" dirty="0"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c:rich>
      </c:tx>
      <c:layout>
        <c:manualLayout>
          <c:xMode val="edge"/>
          <c:yMode val="edge"/>
          <c:x val="0.042552699780452"/>
          <c:y val="0.0123191981851008"/>
        </c:manualLayout>
      </c:layout>
      <c:spPr>
        <a:noFill/>
        <a:ln>
          <a:noFill/>
        </a:ln>
        <a:effectLst/>
      </c:spPr>
    </c:title>
    <c:view3D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442477824718623"/>
          <c:y val="0.161270958777212"/>
          <c:w val="0.992625369588023"/>
          <c:h val="0.719743584993052"/>
        </c:manualLayout>
      </c:layout>
      <c:bar3DChart>
        <c:barDir val="col"/>
        <c:grouping val="stacked"/>
        <c:ser>
          <c:idx val="1"/>
          <c:order val="0"/>
          <c:tx>
            <c:strRef>
              <c:f>'Espectadores Cine en Colombia'!$K$4</c:f>
              <c:strCache>
                <c:ptCount val="1"/>
                <c:pt idx="0">
                  <c:v>Espectadores Películas Colombianas
(Millones)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  <a:sp3d/>
          </c:spPr>
          <c:dPt>
            <c:idx val="18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</c:dPt>
          <c:dPt>
            <c:idx val="19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</c:dPt>
          <c:dPt>
            <c:idx val="20"/>
            <c:spPr>
              <a:solidFill>
                <a:srgbClr val="CC3BFF"/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0.00437996167533534"/>
                  <c:y val="-0.14372581536760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0656994251300301"/>
                  <c:y val="-0.04864566058595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875992335067068"/>
                  <c:y val="-0.19016030956329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0547495209416918"/>
                  <c:y val="-0.057490326147042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0328497125650147"/>
                  <c:y val="-0.10834715312327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0328497125650151"/>
                  <c:y val="-0.11055831951354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0547495209416914"/>
                  <c:y val="-0.088446655610834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0547495209416926"/>
                  <c:y val="-0.10834715312327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054749520941691"/>
                  <c:y val="-0.15699281370923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054749520941691"/>
                  <c:y val="-0.24101713653952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00766493293183685"/>
                  <c:y val="-0.32283029297954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00656994251300293"/>
                  <c:y val="-0.280818131564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0.00656994251300309"/>
                  <c:y val="-0.27639579878385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0.00656994251300301"/>
                  <c:y val="-0.18352681039248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0.00547495209416918"/>
                  <c:y val="-0.21006080707573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0.00547495209416918"/>
                  <c:y val="-0.34273079049198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0.00547495209416918"/>
                  <c:y val="-0.3825317855168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0.00547495209416902"/>
                  <c:y val="-0.25649530127142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0.00547495625546807"/>
                  <c:y val="-0.24267535153971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>
                <c:manualLayout>
                  <c:x val="0.00275155857090191"/>
                  <c:y val="-0.40037394101577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0"/>
              <c:layout>
                <c:manualLayout>
                  <c:x val="0.00419287211740042"/>
                  <c:y val="-0.26794256052594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'Espectadores Cine en Colombia'!$B$5:$B$25</c:f>
              <c:numCache>
                <c:formatCode>General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'Espectadores Cine en Colombia'!$K$5:$K$25</c:f>
              <c:numCache>
                <c:formatCode>_ * #,##0.00_ ;_ * \-#,##0.00_ ;_ * "-"??_ ;_ @_ </c:formatCode>
                <c:ptCount val="21"/>
                <c:pt idx="0">
                  <c:v>0.987</c:v>
                </c:pt>
                <c:pt idx="1">
                  <c:v>0.1</c:v>
                </c:pt>
                <c:pt idx="2">
                  <c:v>1.421999999999999</c:v>
                </c:pt>
                <c:pt idx="3">
                  <c:v>0.13</c:v>
                </c:pt>
                <c:pt idx="4">
                  <c:v>0.595</c:v>
                </c:pt>
                <c:pt idx="5">
                  <c:v>0.592</c:v>
                </c:pt>
                <c:pt idx="6">
                  <c:v>0.351541</c:v>
                </c:pt>
                <c:pt idx="7">
                  <c:v>0.576304</c:v>
                </c:pt>
                <c:pt idx="8">
                  <c:v>1.008311</c:v>
                </c:pt>
                <c:pt idx="9">
                  <c:v>1.979106</c:v>
                </c:pt>
                <c:pt idx="10">
                  <c:v>2.806891999999999</c:v>
                </c:pt>
                <c:pt idx="11">
                  <c:v>2.373657999999998</c:v>
                </c:pt>
                <c:pt idx="12">
                  <c:v>2.273284</c:v>
                </c:pt>
                <c:pt idx="13">
                  <c:v>1.231758</c:v>
                </c:pt>
                <c:pt idx="14">
                  <c:v>1.527757</c:v>
                </c:pt>
                <c:pt idx="15">
                  <c:v>3.00619</c:v>
                </c:pt>
                <c:pt idx="16">
                  <c:v>3.400444999999999</c:v>
                </c:pt>
                <c:pt idx="17">
                  <c:v>2.140968</c:v>
                </c:pt>
                <c:pt idx="18">
                  <c:v>2.205769</c:v>
                </c:pt>
                <c:pt idx="19">
                  <c:v>3.427922</c:v>
                </c:pt>
                <c:pt idx="20">
                  <c:v>2.126789</c:v>
                </c:pt>
              </c:numCache>
            </c:numRef>
          </c:val>
        </c:ser>
        <c:dLbls>
          <c:showVal val="1"/>
        </c:dLbls>
        <c:shape val="box"/>
        <c:axId val="93605560"/>
        <c:axId val="93669352"/>
        <c:axId val="0"/>
      </c:bar3DChart>
      <c:catAx>
        <c:axId val="936055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es-ES" sz="10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93669352"/>
        <c:crosses val="autoZero"/>
        <c:auto val="1"/>
        <c:lblAlgn val="ctr"/>
        <c:lblOffset val="100"/>
      </c:catAx>
      <c:valAx>
        <c:axId val="93669352"/>
        <c:scaling>
          <c:orientation val="minMax"/>
        </c:scaling>
        <c:delete val="1"/>
        <c:axPos val="l"/>
        <c:numFmt formatCode="_ * #,##0.00_ ;_ * \-#,##0.00_ ;_ * &quot;-&quot;??_ ;_ @_ " sourceLinked="1"/>
        <c:majorTickMark val="none"/>
        <c:tickLblPos val="nextTo"/>
        <c:crossAx val="93605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_tradnl"/>
  <c:style val="6"/>
  <c:chart>
    <c:autoTitleDeleted val="1"/>
    <c:plotArea>
      <c:layout>
        <c:manualLayout>
          <c:layoutTarget val="inner"/>
          <c:xMode val="edge"/>
          <c:yMode val="edge"/>
          <c:x val="0.00442477824718623"/>
          <c:y val="0.161270958777212"/>
          <c:w val="0.992625369588023"/>
          <c:h val="0.719743584993052"/>
        </c:manualLayout>
      </c:layout>
      <c:lineChart>
        <c:grouping val="standard"/>
        <c:ser>
          <c:idx val="0"/>
          <c:order val="0"/>
          <c:tx>
            <c:strRef>
              <c:f>'Espectadores Cine en Colombia'!$E$4</c:f>
              <c:strCache>
                <c:ptCount val="1"/>
                <c:pt idx="0">
                  <c:v>Estrenos Colombianos</c:v>
                </c:pt>
              </c:strCache>
            </c:strRef>
          </c:tx>
          <c:spPr>
            <a:ln w="22225" cap="rnd">
              <a:solidFill>
                <a:srgbClr val="7030A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rgbClr val="009999"/>
              </a:solidFill>
              <a:ln w="38100" cap="sq">
                <a:solidFill>
                  <a:srgbClr val="009999"/>
                </a:solidFill>
                <a:round/>
              </a:ln>
              <a:effectLst/>
            </c:spPr>
          </c:marker>
          <c:dLbls>
            <c:dLbl>
              <c:idx val="20"/>
              <c:layout>
                <c:manualLayout>
                  <c:x val="-0.00371463355923416"/>
                  <c:y val="-0.0432569737543386"/>
                </c:manualLayout>
              </c:layout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spPr>
                <a:solidFill>
                  <a:srgbClr val="EEDD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s-CO" sz="9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S_tradnl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'Espectadores Cine en Colombia'!$B$5:$B$25</c:f>
              <c:numCache>
                <c:formatCode>General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'Espectadores Cine en Colombia'!$E$5:$E$25</c:f>
              <c:numCache>
                <c:formatCode>General</c:formatCode>
                <c:ptCount val="21"/>
                <c:pt idx="0">
                  <c:v>3.0</c:v>
                </c:pt>
                <c:pt idx="1">
                  <c:v>1.0</c:v>
                </c:pt>
                <c:pt idx="2">
                  <c:v>4.0</c:v>
                </c:pt>
                <c:pt idx="3">
                  <c:v>3.0</c:v>
                </c:pt>
                <c:pt idx="4">
                  <c:v>4.0</c:v>
                </c:pt>
                <c:pt idx="5">
                  <c:v>7.0</c:v>
                </c:pt>
                <c:pt idx="6">
                  <c:v>5.0</c:v>
                </c:pt>
                <c:pt idx="7">
                  <c:v>5.0</c:v>
                </c:pt>
                <c:pt idx="8">
                  <c:v>9.0</c:v>
                </c:pt>
                <c:pt idx="9">
                  <c:v>7.0</c:v>
                </c:pt>
                <c:pt idx="10">
                  <c:v>8.0</c:v>
                </c:pt>
                <c:pt idx="11">
                  <c:v>12.0</c:v>
                </c:pt>
                <c:pt idx="12">
                  <c:v>13.0</c:v>
                </c:pt>
                <c:pt idx="13">
                  <c:v>11.0</c:v>
                </c:pt>
                <c:pt idx="14">
                  <c:v>10.0</c:v>
                </c:pt>
                <c:pt idx="15">
                  <c:v>18.0</c:v>
                </c:pt>
                <c:pt idx="16">
                  <c:v>23.0</c:v>
                </c:pt>
                <c:pt idx="17">
                  <c:v>17.0</c:v>
                </c:pt>
                <c:pt idx="18">
                  <c:v>28.0</c:v>
                </c:pt>
                <c:pt idx="19">
                  <c:v>36.0</c:v>
                </c:pt>
                <c:pt idx="20">
                  <c:v>18.0</c:v>
                </c:pt>
              </c:numCache>
            </c:numRef>
          </c:val>
        </c:ser>
        <c:dLbls>
          <c:showVal val="1"/>
        </c:dLbls>
        <c:marker val="1"/>
        <c:axId val="572848136"/>
        <c:axId val="588605880"/>
        <c:extLst>
          <c:ext xmlns:c15="http://schemas.microsoft.com/office/drawing/2012/chart" uri="{02D57815-91ED-43cb-92C2-25804820EDAC}">
            <c15:filteredLineSeries>
              <c15:ser>
                <c:idx val="1"/>
                <c:order val="0"/>
                <c:tx>
                  <c:strRef>
                    <c:extLst>
                      <c:ext uri="{02D57815-91ED-43cb-92C2-25804820EDAC}">
                        <c15:formulaRef>
                          <c15:sqref>'Espectadores Cine en Colombia'!$B$4</c15:sqref>
                        </c15:formulaRef>
                      </c:ext>
                    </c:extLst>
                    <c:strCache>
                      <c:ptCount val="1"/>
                      <c:pt idx="0">
                        <c:v>Año </c:v>
                      </c:pt>
                    </c:strCache>
                  </c:strRef>
                </c:tx>
                <c:spPr>
                  <a:ln w="22225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square"/>
                  <c:size val="6"/>
                  <c:spPr>
                    <a:solidFill>
                      <a:schemeClr val="accent4">
                        <a:tint val="77000"/>
                      </a:schemeClr>
                    </a:solidFill>
                    <a:ln w="9525">
                      <a:solidFill>
                        <a:schemeClr val="accent4">
                          <a:tint val="77000"/>
                        </a:schemeClr>
                      </a:solidFill>
                      <a:round/>
                    </a:ln>
                    <a:effectLst/>
                  </c:spPr>
                </c:marker>
                <c:dLbls>
                  <c:delete val="1"/>
                </c:dLbls>
                <c:cat>
                  <c:numRef>
                    <c:extLst>
                      <c:ext uri="{02D57815-91ED-43cb-92C2-25804820EDAC}">
                        <c15:formulaRef>
                          <c15:sqref>'Espectadores Cine en Colombia'!$B$5:$B$25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1996</c:v>
                      </c:pt>
                      <c:pt idx="1">
                        <c:v>1997</c:v>
                      </c:pt>
                      <c:pt idx="2">
                        <c:v>1998</c:v>
                      </c:pt>
                      <c:pt idx="3">
                        <c:v>1999</c:v>
                      </c:pt>
                      <c:pt idx="4">
                        <c:v>2000</c:v>
                      </c:pt>
                      <c:pt idx="5">
                        <c:v>2001</c:v>
                      </c:pt>
                      <c:pt idx="6">
                        <c:v>2002</c:v>
                      </c:pt>
                      <c:pt idx="7">
                        <c:v>2003</c:v>
                      </c:pt>
                      <c:pt idx="8">
                        <c:v>2004</c:v>
                      </c:pt>
                      <c:pt idx="9">
                        <c:v>2005</c:v>
                      </c:pt>
                      <c:pt idx="10">
                        <c:v>2006</c:v>
                      </c:pt>
                      <c:pt idx="11">
                        <c:v>2007</c:v>
                      </c:pt>
                      <c:pt idx="12">
                        <c:v>2008</c:v>
                      </c:pt>
                      <c:pt idx="13">
                        <c:v>2009</c:v>
                      </c:pt>
                      <c:pt idx="14">
                        <c:v>2010</c:v>
                      </c:pt>
                      <c:pt idx="15">
                        <c:v>2011</c:v>
                      </c:pt>
                      <c:pt idx="16">
                        <c:v>2012</c:v>
                      </c:pt>
                      <c:pt idx="17">
                        <c:v>2013</c:v>
                      </c:pt>
                      <c:pt idx="18">
                        <c:v>2014</c:v>
                      </c:pt>
                      <c:pt idx="19">
                        <c:v>2015</c:v>
                      </c:pt>
                      <c:pt idx="20">
                        <c:v>2016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'Espectadores Cine en Colombia'!$B$5:$B$25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1996</c:v>
                      </c:pt>
                      <c:pt idx="1">
                        <c:v>1997</c:v>
                      </c:pt>
                      <c:pt idx="2">
                        <c:v>1998</c:v>
                      </c:pt>
                      <c:pt idx="3">
                        <c:v>1999</c:v>
                      </c:pt>
                      <c:pt idx="4">
                        <c:v>2000</c:v>
                      </c:pt>
                      <c:pt idx="5">
                        <c:v>2001</c:v>
                      </c:pt>
                      <c:pt idx="6">
                        <c:v>2002</c:v>
                      </c:pt>
                      <c:pt idx="7">
                        <c:v>2003</c:v>
                      </c:pt>
                      <c:pt idx="8">
                        <c:v>2004</c:v>
                      </c:pt>
                      <c:pt idx="9">
                        <c:v>2005</c:v>
                      </c:pt>
                      <c:pt idx="10">
                        <c:v>2006</c:v>
                      </c:pt>
                      <c:pt idx="11">
                        <c:v>2007</c:v>
                      </c:pt>
                      <c:pt idx="12">
                        <c:v>2008</c:v>
                      </c:pt>
                      <c:pt idx="13">
                        <c:v>2009</c:v>
                      </c:pt>
                      <c:pt idx="14">
                        <c:v>2010</c:v>
                      </c:pt>
                      <c:pt idx="15">
                        <c:v>2011</c:v>
                      </c:pt>
                      <c:pt idx="16">
                        <c:v>2012</c:v>
                      </c:pt>
                      <c:pt idx="17">
                        <c:v>2013</c:v>
                      </c:pt>
                      <c:pt idx="18">
                        <c:v>2014</c:v>
                      </c:pt>
                      <c:pt idx="19">
                        <c:v>2015</c:v>
                      </c:pt>
                      <c:pt idx="20">
                        <c:v>2016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5728481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es-CO" sz="1000" b="1" i="0" u="none" strike="noStrike" kern="1200" cap="all" spc="120" normalizeH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88605880"/>
        <c:crosses val="autoZero"/>
        <c:auto val="1"/>
        <c:lblAlgn val="ctr"/>
        <c:lblOffset val="100"/>
      </c:catAx>
      <c:valAx>
        <c:axId val="58860588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572848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900" b="1" i="0" u="none" strike="noStrike" kern="1200" baseline="0">
              <a:solidFill>
                <a:srgbClr val="454545"/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plotArea>
      <c:layout>
        <c:manualLayout>
          <c:layoutTarget val="inner"/>
          <c:xMode val="edge"/>
          <c:yMode val="edge"/>
          <c:x val="0.014143362262938"/>
          <c:y val="0.122253044057566"/>
          <c:w val="0.971713275474124"/>
          <c:h val="0.783706967821683"/>
        </c:manualLayout>
      </c:layout>
      <c:lineChart>
        <c:grouping val="standard"/>
        <c:ser>
          <c:idx val="0"/>
          <c:order val="0"/>
          <c:tx>
            <c:strRef>
              <c:f>'Espectadores Cine en Colombia'!$I$4</c:f>
              <c:strCache>
                <c:ptCount val="1"/>
                <c:pt idx="0">
                  <c:v>% Espectadores Colombianas en el Mercado 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t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'Espectadores Cine en Colombia'!$B$5:$B$25</c:f>
              <c:numCache>
                <c:formatCode>General</c:formatCode>
                <c:ptCount val="21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  <c:pt idx="19">
                  <c:v>2015.0</c:v>
                </c:pt>
                <c:pt idx="20">
                  <c:v>2016.0</c:v>
                </c:pt>
              </c:numCache>
            </c:numRef>
          </c:cat>
          <c:val>
            <c:numRef>
              <c:f>'Espectadores Cine en Colombia'!$I$5:$I$25</c:f>
              <c:numCache>
                <c:formatCode>0.0%</c:formatCode>
                <c:ptCount val="21"/>
                <c:pt idx="0">
                  <c:v>0.0546814404432133</c:v>
                </c:pt>
                <c:pt idx="1">
                  <c:v>0.00560224089635854</c:v>
                </c:pt>
                <c:pt idx="2">
                  <c:v>0.0774931880108992</c:v>
                </c:pt>
                <c:pt idx="3">
                  <c:v>0.00813008130081301</c:v>
                </c:pt>
                <c:pt idx="4">
                  <c:v>0.034593023255814</c:v>
                </c:pt>
                <c:pt idx="5">
                  <c:v>0.0332958380202475</c:v>
                </c:pt>
                <c:pt idx="6">
                  <c:v>0.0191054891304348</c:v>
                </c:pt>
                <c:pt idx="7">
                  <c:v>0.0337296031838932</c:v>
                </c:pt>
                <c:pt idx="8">
                  <c:v>0.0588897909122766</c:v>
                </c:pt>
                <c:pt idx="9">
                  <c:v>0.124159723964868</c:v>
                </c:pt>
                <c:pt idx="10">
                  <c:v>0.138820256410434</c:v>
                </c:pt>
                <c:pt idx="11">
                  <c:v>0.104227339318794</c:v>
                </c:pt>
                <c:pt idx="12">
                  <c:v>0.105430470357796</c:v>
                </c:pt>
                <c:pt idx="13">
                  <c:v>0.0455068893306979</c:v>
                </c:pt>
                <c:pt idx="14">
                  <c:v>0.0452321719517527</c:v>
                </c:pt>
                <c:pt idx="15">
                  <c:v>0.0781791759182163</c:v>
                </c:pt>
                <c:pt idx="16">
                  <c:v>0.082092944525396</c:v>
                </c:pt>
                <c:pt idx="17">
                  <c:v>0.0489800826300167</c:v>
                </c:pt>
                <c:pt idx="18">
                  <c:v>0.0469914984201235</c:v>
                </c:pt>
                <c:pt idx="19">
                  <c:v>0.0579624134955125</c:v>
                </c:pt>
                <c:pt idx="20">
                  <c:v>0.0658195945154057</c:v>
                </c:pt>
              </c:numCache>
            </c:numRef>
          </c:val>
        </c:ser>
        <c:dLbls>
          <c:showVal val="1"/>
        </c:dLbls>
        <c:marker val="1"/>
        <c:axId val="555007736"/>
        <c:axId val="555011480"/>
        <c:extLst>
          <c:ext xmlns:c15="http://schemas.microsoft.com/office/drawing/2012/chart" uri="{02D57815-91ED-43cb-92C2-25804820EDAC}">
            <c15:filteredLineSeries>
              <c15:ser>
                <c:idx val="3"/>
                <c:order val="0"/>
                <c:tx>
                  <c:strRef>
                    <c:extLst>
                      <c:ext uri="{02D57815-91ED-43cb-92C2-25804820EDAC}">
                        <c15:formulaRef>
                          <c15:sqref>'Espectadores Cine en Colombia'!$B$4</c15:sqref>
                        </c15:formulaRef>
                      </c:ext>
                    </c:extLst>
                    <c:strCache>
                      <c:ptCount val="1"/>
                      <c:pt idx="0">
                        <c:v>Año </c:v>
                      </c:pt>
                    </c:strCache>
                  </c:strRef>
                </c:tx>
                <c:spPr>
                  <a:ln w="22225" cap="rnd">
                    <a:solidFill>
                      <a:srgbClr val="7030A0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rgbClr val="009999"/>
                    </a:solidFill>
                    <a:ln w="9525">
                      <a:solidFill>
                        <a:srgbClr val="009999"/>
                      </a:solidFill>
                    </a:ln>
                    <a:effectLst/>
                  </c:spPr>
                </c:marker>
                <c:dLbls>
                  <c:dLbl>
                    <c:idx val="1"/>
                    <c:layout>
                      <c:manualLayout>
                        <c:x val="5.4510765876260596E-4"/>
                        <c:y val="5.1120903465048497E-3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3"/>
                    <c:layout>
                      <c:manualLayout>
                        <c:x val="-5.4510765876260596E-4"/>
                        <c:y val="9.1895623138850795E-3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8"/>
                    <c:layout>
                      <c:manualLayout>
                        <c:x val="-3.2161351866993801E-2"/>
                        <c:y val="-2.5468949408846801E-2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11"/>
                    <c:layout>
                      <c:manualLayout>
                        <c:x val="-1.2842736440447E-2"/>
                        <c:y val="-2.5468949408846801E-2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13"/>
                    <c:layout>
                      <c:manualLayout>
                        <c:x val="-9.2668301989642203E-3"/>
                        <c:y val="-3.1585157359917203E-2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14"/>
                    <c:layout>
                      <c:manualLayout>
                        <c:x val="-2.1259198691741601E-2"/>
                        <c:y val="-3.7701365310987701E-2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17"/>
                    <c:layout>
                      <c:manualLayout>
                        <c:x val="-9.2668301989643001E-3"/>
                        <c:y val="-3.1585157359917099E-2"/>
                      </c:manualLayout>
                    </c:layout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18"/>
                    <c:layout>
                      <c:manualLayout>
                        <c:x val="-2.1648626144879429E-2"/>
                        <c:y val="-3.3623893343607353E-2"/>
                      </c:manualLayout>
                    </c:layout>
                    <c:numFmt formatCode="0.0%" sourceLinked="0"/>
                    <c:spPr>
                      <a:solidFill>
                        <a:schemeClr val="bg1"/>
                      </a:solidFill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lang="es-ES" sz="900" b="1" i="0" u="none" strike="noStrike" kern="1200" baseline="0">
                            <a:solidFill>
                              <a:sysClr val="windowText" lastClr="000000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es-CO"/>
                      </a:p>
                    </c:txPr>
                    <c:dLblPos val="r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dLbl>
                    <c:idx val="19"/>
                    <c:numFmt formatCode="0.0%" sourceLinked="0"/>
                    <c:spPr>
                      <a:solidFill>
                        <a:srgbClr val="CDACE6"/>
                      </a:solidFill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lang="es-ES" sz="900" b="1" i="0" u="none" strike="noStrike" kern="1200" baseline="0">
                            <a:solidFill>
                              <a:sysClr val="windowText" lastClr="000000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es-CO"/>
                      </a:p>
                    </c:txPr>
                    <c:dLblPos val="t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</c:dLbl>
                  <c:dLbl>
                    <c:idx val="21"/>
                    <c:numFmt formatCode="0.0%" sourceLinked="0"/>
                    <c:spPr>
                      <a:solidFill>
                        <a:srgbClr val="D5ABFF"/>
                      </a:solidFill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lIns="38100" tIns="19050" rIns="38100" bIns="19050" anchor="ctr" anchorCtr="1">
                        <a:spAutoFit/>
                      </a:bodyPr>
                      <a:lstStyle/>
                      <a:p>
                        <a:pPr>
                          <a:defRPr lang="es-ES" sz="900" b="1" i="0" u="none" strike="noStrike" kern="1200" baseline="0">
                            <a:solidFill>
                              <a:sysClr val="windowText" lastClr="000000"/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es-CO"/>
                      </a:p>
                    </c:txPr>
                    <c:dLblPos val="t"/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</c:dLbl>
                  <c:numFmt formatCode="0.0%" sourceLinked="0"/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lang="es-ES" sz="900" b="1" i="0" u="none" strike="noStrike" kern="1200" baseline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t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0"/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'Espectadores Cine en Colombia'!$B$5:$B$25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1996</c:v>
                      </c:pt>
                      <c:pt idx="1">
                        <c:v>1997</c:v>
                      </c:pt>
                      <c:pt idx="2">
                        <c:v>1998</c:v>
                      </c:pt>
                      <c:pt idx="3">
                        <c:v>1999</c:v>
                      </c:pt>
                      <c:pt idx="4">
                        <c:v>2000</c:v>
                      </c:pt>
                      <c:pt idx="5">
                        <c:v>2001</c:v>
                      </c:pt>
                      <c:pt idx="6">
                        <c:v>2002</c:v>
                      </c:pt>
                      <c:pt idx="7">
                        <c:v>2003</c:v>
                      </c:pt>
                      <c:pt idx="8">
                        <c:v>2004</c:v>
                      </c:pt>
                      <c:pt idx="9">
                        <c:v>2005</c:v>
                      </c:pt>
                      <c:pt idx="10">
                        <c:v>2006</c:v>
                      </c:pt>
                      <c:pt idx="11">
                        <c:v>2007</c:v>
                      </c:pt>
                      <c:pt idx="12">
                        <c:v>2008</c:v>
                      </c:pt>
                      <c:pt idx="13">
                        <c:v>2009</c:v>
                      </c:pt>
                      <c:pt idx="14">
                        <c:v>2010</c:v>
                      </c:pt>
                      <c:pt idx="15">
                        <c:v>2011</c:v>
                      </c:pt>
                      <c:pt idx="16">
                        <c:v>2012</c:v>
                      </c:pt>
                      <c:pt idx="17">
                        <c:v>2013</c:v>
                      </c:pt>
                      <c:pt idx="18">
                        <c:v>2014</c:v>
                      </c:pt>
                      <c:pt idx="19">
                        <c:v>2015</c:v>
                      </c:pt>
                      <c:pt idx="20">
                        <c:v>2016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'Espectadores Cine en Colombia'!$B$5:$B$25</c15:sqref>
                        </c15:formulaRef>
                      </c:ext>
                    </c:extLst>
                    <c:numCache>
                      <c:formatCode>General</c:formatCode>
                      <c:ptCount val="21"/>
                      <c:pt idx="0">
                        <c:v>1996</c:v>
                      </c:pt>
                      <c:pt idx="1">
                        <c:v>1997</c:v>
                      </c:pt>
                      <c:pt idx="2">
                        <c:v>1998</c:v>
                      </c:pt>
                      <c:pt idx="3">
                        <c:v>1999</c:v>
                      </c:pt>
                      <c:pt idx="4">
                        <c:v>2000</c:v>
                      </c:pt>
                      <c:pt idx="5">
                        <c:v>2001</c:v>
                      </c:pt>
                      <c:pt idx="6">
                        <c:v>2002</c:v>
                      </c:pt>
                      <c:pt idx="7">
                        <c:v>2003</c:v>
                      </c:pt>
                      <c:pt idx="8">
                        <c:v>2004</c:v>
                      </c:pt>
                      <c:pt idx="9">
                        <c:v>2005</c:v>
                      </c:pt>
                      <c:pt idx="10">
                        <c:v>2006</c:v>
                      </c:pt>
                      <c:pt idx="11">
                        <c:v>2007</c:v>
                      </c:pt>
                      <c:pt idx="12">
                        <c:v>2008</c:v>
                      </c:pt>
                      <c:pt idx="13">
                        <c:v>2009</c:v>
                      </c:pt>
                      <c:pt idx="14">
                        <c:v>2010</c:v>
                      </c:pt>
                      <c:pt idx="15">
                        <c:v>2011</c:v>
                      </c:pt>
                      <c:pt idx="16">
                        <c:v>2012</c:v>
                      </c:pt>
                      <c:pt idx="17">
                        <c:v>2013</c:v>
                      </c:pt>
                      <c:pt idx="18">
                        <c:v>2014</c:v>
                      </c:pt>
                      <c:pt idx="19">
                        <c:v>2015</c:v>
                      </c:pt>
                      <c:pt idx="20">
                        <c:v>2016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5550077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es-ES" sz="1000" b="1" i="0" u="none" strike="noStrike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55011480"/>
        <c:crosses val="autoZero"/>
        <c:auto val="1"/>
        <c:lblAlgn val="ctr"/>
        <c:lblOffset val="100"/>
      </c:catAx>
      <c:valAx>
        <c:axId val="555011480"/>
        <c:scaling>
          <c:orientation val="minMax"/>
        </c:scaling>
        <c:delete val="1"/>
        <c:axPos val="l"/>
        <c:numFmt formatCode="0.0%" sourceLinked="1"/>
        <c:majorTickMark val="none"/>
        <c:tickLblPos val="nextTo"/>
        <c:crossAx val="555007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plotArea>
      <c:layout/>
      <c:barChart>
        <c:barDir val="col"/>
        <c:grouping val="stacked"/>
        <c:ser>
          <c:idx val="2"/>
          <c:order val="0"/>
          <c:tx>
            <c:strRef>
              <c:f>Resumen!$C$4</c:f>
              <c:strCache>
                <c:ptCount val="1"/>
                <c:pt idx="0">
                  <c:v>CORTOMETRAJE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Resumen!$B$5:$B$19</c:f>
              <c:numCache>
                <c:formatCode>General</c:formatCode>
                <c:ptCount val="15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  <c:pt idx="14">
                  <c:v>2016.0</c:v>
                </c:pt>
              </c:numCache>
            </c:numRef>
          </c:cat>
          <c:val>
            <c:numRef>
              <c:f>Resumen!$C$5:$C$19</c:f>
              <c:numCache>
                <c:formatCode>General</c:formatCode>
                <c:ptCount val="15"/>
                <c:pt idx="0">
                  <c:v>7.0</c:v>
                </c:pt>
                <c:pt idx="1">
                  <c:v>2.0</c:v>
                </c:pt>
                <c:pt idx="2">
                  <c:v>24.0</c:v>
                </c:pt>
                <c:pt idx="3">
                  <c:v>11.0</c:v>
                </c:pt>
                <c:pt idx="4">
                  <c:v>26.0</c:v>
                </c:pt>
                <c:pt idx="5">
                  <c:v>17.0</c:v>
                </c:pt>
                <c:pt idx="6">
                  <c:v>25.0</c:v>
                </c:pt>
                <c:pt idx="7">
                  <c:v>28.0</c:v>
                </c:pt>
                <c:pt idx="8">
                  <c:v>49.0</c:v>
                </c:pt>
                <c:pt idx="9">
                  <c:v>42.0</c:v>
                </c:pt>
                <c:pt idx="10">
                  <c:v>67.0</c:v>
                </c:pt>
                <c:pt idx="11">
                  <c:v>42.0</c:v>
                </c:pt>
                <c:pt idx="12">
                  <c:v>46.0</c:v>
                </c:pt>
                <c:pt idx="13">
                  <c:v>71.0</c:v>
                </c:pt>
                <c:pt idx="14">
                  <c:v>25.0</c:v>
                </c:pt>
              </c:numCache>
            </c:numRef>
          </c:val>
        </c:ser>
        <c:ser>
          <c:idx val="0"/>
          <c:order val="1"/>
          <c:tx>
            <c:strRef>
              <c:f>Resumen!$D$4</c:f>
              <c:strCache>
                <c:ptCount val="1"/>
                <c:pt idx="0">
                  <c:v>LARGOMETRAJE</c:v>
                </c:pt>
              </c:strCache>
            </c:strRef>
          </c:tx>
          <c:spPr>
            <a:solidFill>
              <a:srgbClr val="3488D5"/>
            </a:solidFill>
          </c:spPr>
          <c:dLbls>
            <c:dLbl>
              <c:idx val="1"/>
              <c:layout>
                <c:manualLayout>
                  <c:x val="0.0"/>
                  <c:y val="-0.0078759639581134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s-CO" sz="800" b="1">
                    <a:solidFill>
                      <a:schemeClr val="bg1"/>
                    </a:solidFill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Resumen!$B$5:$B$19</c:f>
              <c:numCache>
                <c:formatCode>General</c:formatCode>
                <c:ptCount val="15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  <c:pt idx="14">
                  <c:v>2016.0</c:v>
                </c:pt>
              </c:numCache>
            </c:numRef>
          </c:cat>
          <c:val>
            <c:numRef>
              <c:f>Resumen!$D$5:$D$19</c:f>
              <c:numCache>
                <c:formatCode>General</c:formatCode>
                <c:ptCount val="15"/>
                <c:pt idx="0">
                  <c:v>7.0</c:v>
                </c:pt>
                <c:pt idx="1">
                  <c:v>6.0</c:v>
                </c:pt>
                <c:pt idx="2">
                  <c:v>8.0</c:v>
                </c:pt>
                <c:pt idx="3">
                  <c:v>6.0</c:v>
                </c:pt>
                <c:pt idx="4">
                  <c:v>14.0</c:v>
                </c:pt>
                <c:pt idx="5">
                  <c:v>10.0</c:v>
                </c:pt>
                <c:pt idx="6">
                  <c:v>16.0</c:v>
                </c:pt>
                <c:pt idx="7">
                  <c:v>19.0</c:v>
                </c:pt>
                <c:pt idx="8">
                  <c:v>13.0</c:v>
                </c:pt>
                <c:pt idx="9">
                  <c:v>21.0</c:v>
                </c:pt>
                <c:pt idx="10">
                  <c:v>32.0</c:v>
                </c:pt>
                <c:pt idx="11">
                  <c:v>27.0</c:v>
                </c:pt>
                <c:pt idx="12">
                  <c:v>41.0</c:v>
                </c:pt>
                <c:pt idx="13">
                  <c:v>57.0</c:v>
                </c:pt>
                <c:pt idx="14">
                  <c:v>7.0</c:v>
                </c:pt>
              </c:numCache>
            </c:numRef>
          </c:val>
        </c:ser>
        <c:overlap val="100"/>
        <c:axId val="555610408"/>
        <c:axId val="573990984"/>
        <c:extLst>
          <c:ext xmlns:c15="http://schemas.microsoft.com/office/drawing/2012/chart" uri="{02D57815-91ED-43cb-92C2-25804820EDAC}">
            <c15:filteredBarSeries>
              <c15:ser>
                <c:idx val="1"/>
                <c:order val="0"/>
                <c:tx>
                  <c:strRef>
                    <c:extLst>
                      <c:ext uri="{02D57815-91ED-43cb-92C2-25804820EDAC}">
                        <c15:formulaRef>
                          <c15:sqref>Resumen!$B$4</c15:sqref>
                        </c15:formulaRef>
                      </c:ext>
                    </c:extLst>
                    <c:strCache>
                      <c:ptCount val="1"/>
                      <c:pt idx="0">
                        <c:v>AÑO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1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1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  <a:sp3d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Resumen!$B$5:$B$19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2002</c:v>
                      </c:pt>
                      <c:pt idx="1">
                        <c:v>2003</c:v>
                      </c:pt>
                      <c:pt idx="2">
                        <c:v>2004</c:v>
                      </c:pt>
                      <c:pt idx="3">
                        <c:v>2005</c:v>
                      </c:pt>
                      <c:pt idx="4">
                        <c:v>2006</c:v>
                      </c:pt>
                      <c:pt idx="5">
                        <c:v>2007</c:v>
                      </c:pt>
                      <c:pt idx="6">
                        <c:v>2008</c:v>
                      </c:pt>
                      <c:pt idx="7">
                        <c:v>2009</c:v>
                      </c:pt>
                      <c:pt idx="8">
                        <c:v>2010</c:v>
                      </c:pt>
                      <c:pt idx="9">
                        <c:v>2011</c:v>
                      </c:pt>
                      <c:pt idx="10">
                        <c:v>2012</c:v>
                      </c:pt>
                      <c:pt idx="11">
                        <c:v>2013</c:v>
                      </c:pt>
                      <c:pt idx="12">
                        <c:v>2014</c:v>
                      </c:pt>
                      <c:pt idx="13">
                        <c:v>2015</c:v>
                      </c:pt>
                      <c:pt idx="14">
                        <c:v>2016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Resumen!$B$5:$B$19</c15:sqref>
                        </c15:formulaRef>
                      </c:ext>
                    </c:extLst>
                    <c:numCache>
                      <c:formatCode>General</c:formatCode>
                      <c:ptCount val="15"/>
                      <c:pt idx="0">
                        <c:v>2002</c:v>
                      </c:pt>
                      <c:pt idx="1">
                        <c:v>2003</c:v>
                      </c:pt>
                      <c:pt idx="2">
                        <c:v>2004</c:v>
                      </c:pt>
                      <c:pt idx="3">
                        <c:v>2005</c:v>
                      </c:pt>
                      <c:pt idx="4">
                        <c:v>2006</c:v>
                      </c:pt>
                      <c:pt idx="5">
                        <c:v>2007</c:v>
                      </c:pt>
                      <c:pt idx="6">
                        <c:v>2008</c:v>
                      </c:pt>
                      <c:pt idx="7">
                        <c:v>2009</c:v>
                      </c:pt>
                      <c:pt idx="8">
                        <c:v>2010</c:v>
                      </c:pt>
                      <c:pt idx="9">
                        <c:v>2011</c:v>
                      </c:pt>
                      <c:pt idx="10">
                        <c:v>2012</c:v>
                      </c:pt>
                      <c:pt idx="11">
                        <c:v>2013</c:v>
                      </c:pt>
                      <c:pt idx="12">
                        <c:v>2014</c:v>
                      </c:pt>
                      <c:pt idx="13">
                        <c:v>2015</c:v>
                      </c:pt>
                      <c:pt idx="14">
                        <c:v>2016</c:v>
                      </c:pt>
                    </c:numCache>
                  </c:numRef>
                </c:val>
              </c15:ser>
            </c15:filteredBarSeries>
          </c:ext>
        </c:extLst>
      </c:barChart>
      <c:lineChart>
        <c:grouping val="standard"/>
        <c:ser>
          <c:idx val="3"/>
          <c:order val="2"/>
          <c:tx>
            <c:strRef>
              <c:f>Resumen!$E$4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rgbClr val="FF0000"/>
              </a:solidFill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1"/>
              <c:layout>
                <c:manualLayout>
                  <c:x val="-0.0225670498084291"/>
                  <c:y val="-0.0480894011959846"/>
                </c:manualLayout>
              </c:layout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0.00777777777777778"/>
                  <c:y val="-0.0343436967286307"/>
                </c:manualLayout>
              </c:layout>
              <c:dLblPos val="r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rgbClr val="FF0000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t"/>
            <c:showVal val="1"/>
            <c:extLst xmlns:c15="http://schemas.microsoft.com/office/drawing/2012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Resumen!$B$5:$B$19</c:f>
              <c:numCache>
                <c:formatCode>General</c:formatCode>
                <c:ptCount val="15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  <c:pt idx="12">
                  <c:v>2014.0</c:v>
                </c:pt>
                <c:pt idx="13">
                  <c:v>2015.0</c:v>
                </c:pt>
                <c:pt idx="14">
                  <c:v>2016.0</c:v>
                </c:pt>
              </c:numCache>
            </c:numRef>
          </c:cat>
          <c:val>
            <c:numRef>
              <c:f>Resumen!$E$5:$E$19</c:f>
              <c:numCache>
                <c:formatCode>General</c:formatCode>
                <c:ptCount val="15"/>
                <c:pt idx="0">
                  <c:v>14.0</c:v>
                </c:pt>
                <c:pt idx="1">
                  <c:v>8.0</c:v>
                </c:pt>
                <c:pt idx="2">
                  <c:v>32.0</c:v>
                </c:pt>
                <c:pt idx="3">
                  <c:v>17.0</c:v>
                </c:pt>
                <c:pt idx="4">
                  <c:v>40.0</c:v>
                </c:pt>
                <c:pt idx="5">
                  <c:v>27.0</c:v>
                </c:pt>
                <c:pt idx="6">
                  <c:v>41.0</c:v>
                </c:pt>
                <c:pt idx="7">
                  <c:v>47.0</c:v>
                </c:pt>
                <c:pt idx="8">
                  <c:v>62.0</c:v>
                </c:pt>
                <c:pt idx="9">
                  <c:v>63.0</c:v>
                </c:pt>
                <c:pt idx="10">
                  <c:v>99.0</c:v>
                </c:pt>
                <c:pt idx="11">
                  <c:v>69.0</c:v>
                </c:pt>
                <c:pt idx="12">
                  <c:v>87.0</c:v>
                </c:pt>
                <c:pt idx="13">
                  <c:v>128.0</c:v>
                </c:pt>
                <c:pt idx="14">
                  <c:v>32.0</c:v>
                </c:pt>
              </c:numCache>
            </c:numRef>
          </c:val>
        </c:ser>
        <c:marker val="1"/>
        <c:axId val="555312968"/>
        <c:axId val="572777416"/>
      </c:lineChart>
      <c:catAx>
        <c:axId val="5556104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73990984"/>
        <c:crosses val="autoZero"/>
        <c:auto val="1"/>
        <c:lblAlgn val="ctr"/>
        <c:lblOffset val="100"/>
      </c:catAx>
      <c:valAx>
        <c:axId val="5739909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55610408"/>
        <c:crosses val="autoZero"/>
        <c:crossBetween val="between"/>
      </c:valAx>
      <c:valAx>
        <c:axId val="572777416"/>
        <c:scaling>
          <c:orientation val="minMax"/>
        </c:scaling>
        <c:delete val="1"/>
        <c:axPos val="r"/>
        <c:numFmt formatCode="General" sourceLinked="1"/>
        <c:tickLblPos val="nextTo"/>
        <c:crossAx val="555312968"/>
        <c:crosses val="max"/>
        <c:crossBetween val="between"/>
      </c:valAx>
      <c:catAx>
        <c:axId val="555312968"/>
        <c:scaling>
          <c:orientation val="minMax"/>
        </c:scaling>
        <c:delete val="1"/>
        <c:axPos val="b"/>
        <c:numFmt formatCode="General" sourceLinked="1"/>
        <c:tickLblPos val="nextTo"/>
        <c:crossAx val="572777416"/>
        <c:crosses val="autoZero"/>
        <c:auto val="1"/>
        <c:lblAlgn val="ctr"/>
        <c:lblOffset val="100"/>
      </c:catAx>
      <c:spPr>
        <a:noFill/>
        <a:ln>
          <a:noFill/>
        </a:ln>
        <a:effectLst/>
        <a:sp3d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9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ser>
          <c:idx val="1"/>
          <c:order val="0"/>
          <c:tx>
            <c:strRef>
              <c:f>Resumen!$C$4</c:f>
              <c:strCache>
                <c:ptCount val="1"/>
                <c:pt idx="0">
                  <c:v>No. CERTIFICADOS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0.0396210163652024"/>
                  <c:y val="-0.010437051532941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78983634797588"/>
                  <c:y val="-0.018264840182648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96210163652024"/>
                  <c:y val="-0.020874103065883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96210163652024"/>
                  <c:y val="-0.028701891715590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396210163652024"/>
                  <c:y val="-0.0365296803652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344530577088717"/>
                  <c:y val="-0.031311154598825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413436692506459"/>
                  <c:y val="-0.031311154598825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41343669250646"/>
                  <c:y val="-0.031311154598825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378983634797588"/>
                  <c:y val="-0.033920417482061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378983634797588"/>
                  <c:y val="-0.033920417482061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0396210163652024"/>
                  <c:y val="-0.039138943248532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0383363237787367"/>
                  <c:y val="-0.0365296803652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0.0414312617702448"/>
                  <c:y val="-0.0365296803652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Resumen!$B$6:$B$18</c:f>
              <c:numCache>
                <c:formatCode>0</c:formatCode>
                <c:ptCount val="13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 formatCode="General">
                  <c:v>2011.0</c:v>
                </c:pt>
                <c:pt idx="8" formatCode="General">
                  <c:v>2012.0</c:v>
                </c:pt>
                <c:pt idx="9" formatCode="General">
                  <c:v>2013.0</c:v>
                </c:pt>
                <c:pt idx="10" formatCode="General">
                  <c:v>2014.0</c:v>
                </c:pt>
                <c:pt idx="11" formatCode="General">
                  <c:v>2015.0</c:v>
                </c:pt>
                <c:pt idx="12" formatCode="General">
                  <c:v>2016.0</c:v>
                </c:pt>
              </c:numCache>
            </c:numRef>
          </c:cat>
          <c:val>
            <c:numRef>
              <c:f>Resumen!$E$6:$E$18</c:f>
              <c:numCache>
                <c:formatCode>0</c:formatCode>
                <c:ptCount val="13"/>
                <c:pt idx="0">
                  <c:v>16.0</c:v>
                </c:pt>
                <c:pt idx="1">
                  <c:v>50.0</c:v>
                </c:pt>
                <c:pt idx="2">
                  <c:v>83.0</c:v>
                </c:pt>
                <c:pt idx="3">
                  <c:v>64.0</c:v>
                </c:pt>
                <c:pt idx="4">
                  <c:v>85.0</c:v>
                </c:pt>
                <c:pt idx="5">
                  <c:v>113.0</c:v>
                </c:pt>
                <c:pt idx="6">
                  <c:v>110.0</c:v>
                </c:pt>
                <c:pt idx="7" formatCode="General">
                  <c:v>151.0</c:v>
                </c:pt>
                <c:pt idx="8" formatCode="General">
                  <c:v>69.0</c:v>
                </c:pt>
                <c:pt idx="9" formatCode="General">
                  <c:v>124.0</c:v>
                </c:pt>
                <c:pt idx="10" formatCode="General">
                  <c:v>139.0</c:v>
                </c:pt>
                <c:pt idx="11" formatCode="#,##0">
                  <c:v>97.0</c:v>
                </c:pt>
                <c:pt idx="12" formatCode="#,##0">
                  <c:v>55.0</c:v>
                </c:pt>
              </c:numCache>
            </c:numRef>
          </c:val>
        </c:ser>
        <c:ser>
          <c:idx val="2"/>
          <c:order val="1"/>
          <c:tx>
            <c:strRef>
              <c:f>Resumen!$J$5</c:f>
              <c:strCache>
                <c:ptCount val="1"/>
                <c:pt idx="0">
                  <c:v>($)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Pt>
            <c:idx val="12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0.00516795865633075"/>
                  <c:y val="-0.062622309197651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0516795865633075"/>
                  <c:y val="-0.070450097847358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68906115417743"/>
                  <c:y val="-0.09654272667971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0516795865633075"/>
                  <c:y val="-0.15655577299412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0861326442721792"/>
                  <c:y val="-0.266144814090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0861326442721792"/>
                  <c:y val="-0.30789302022178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103359173126615"/>
                  <c:y val="-0.2844096542726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103358886049698"/>
                  <c:y val="-0.3996093826694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103359173126615"/>
                  <c:y val="-0.30789302022178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0516795865633075"/>
                  <c:y val="-0.33659491193737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0103359173126615"/>
                  <c:y val="-0.33137638617090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0103359173126615"/>
                  <c:y val="-0.22439660795825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0.0043792587860607"/>
                  <c:y val="-0.14696204877520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Resumen!$B$6:$B$18</c:f>
              <c:numCache>
                <c:formatCode>0</c:formatCode>
                <c:ptCount val="13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 formatCode="General">
                  <c:v>2011.0</c:v>
                </c:pt>
                <c:pt idx="8" formatCode="General">
                  <c:v>2012.0</c:v>
                </c:pt>
                <c:pt idx="9" formatCode="General">
                  <c:v>2013.0</c:v>
                </c:pt>
                <c:pt idx="10" formatCode="General">
                  <c:v>2014.0</c:v>
                </c:pt>
                <c:pt idx="11" formatCode="General">
                  <c:v>2015.0</c:v>
                </c:pt>
                <c:pt idx="12" formatCode="General">
                  <c:v>2016.0</c:v>
                </c:pt>
              </c:numCache>
            </c:numRef>
          </c:cat>
          <c:val>
            <c:numRef>
              <c:f>Resumen!$J$6:$J$18</c:f>
              <c:numCache>
                <c:formatCode>#,##0</c:formatCode>
                <c:ptCount val="13"/>
                <c:pt idx="0">
                  <c:v>505.0</c:v>
                </c:pt>
                <c:pt idx="1">
                  <c:v>1103.0</c:v>
                </c:pt>
                <c:pt idx="2">
                  <c:v>3574.13405228</c:v>
                </c:pt>
                <c:pt idx="3">
                  <c:v>7315.31493924</c:v>
                </c:pt>
                <c:pt idx="4">
                  <c:v>15715.515553</c:v>
                </c:pt>
                <c:pt idx="5">
                  <c:v>18290.6100486</c:v>
                </c:pt>
                <c:pt idx="6">
                  <c:v>16414.94251004</c:v>
                </c:pt>
                <c:pt idx="7">
                  <c:v>25871.52485216</c:v>
                </c:pt>
                <c:pt idx="8">
                  <c:v>18480.81514442</c:v>
                </c:pt>
                <c:pt idx="9">
                  <c:v>20238.03570565</c:v>
                </c:pt>
                <c:pt idx="10">
                  <c:v>20291.18983796</c:v>
                </c:pt>
                <c:pt idx="11">
                  <c:v>14188.800793</c:v>
                </c:pt>
                <c:pt idx="12">
                  <c:v>8599.456129279988</c:v>
                </c:pt>
              </c:numCache>
            </c:numRef>
          </c:val>
        </c:ser>
        <c:dLbls>
          <c:showVal val="1"/>
        </c:dLbls>
        <c:shape val="box"/>
        <c:axId val="555543560"/>
        <c:axId val="555211320"/>
        <c:axId val="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Resumen!$B$4</c15:sqref>
                        </c15:formulaRef>
                      </c:ext>
                    </c:extLst>
                    <c:strCache>
                      <c:ptCount val="1"/>
                      <c:pt idx="0">
                        <c:v>AÑO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hade val="51000"/>
                          <a:satMod val="130000"/>
                        </a:schemeClr>
                      </a:gs>
                      <a:gs pos="80000">
                        <a:schemeClr val="accent1">
                          <a:shade val="93000"/>
                          <a:satMod val="130000"/>
                        </a:schemeClr>
                      </a:gs>
                      <a:gs pos="100000">
                        <a:schemeClr val="accent1">
                          <a:shade val="94000"/>
                          <a:satMod val="135000"/>
                        </a:schemeClr>
                      </a:gs>
                    </a:gsLst>
                    <a:lin ang="16200000" scaled="0"/>
                  </a:gradFill>
                  <a:ln>
                    <a:noFill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scene3d>
                    <a:camera prst="orthographicFront">
                      <a:rot lat="0" lon="0" rev="0"/>
                    </a:camera>
                    <a:lightRig rig="threePt" dir="t">
                      <a:rot lat="0" lon="0" rev="1200000"/>
                    </a:lightRig>
                  </a:scene3d>
                  <a:sp3d>
                    <a:bevelT w="63500" h="25400"/>
                  </a:sp3d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Resumen!$B$6:$B$18</c15:sqref>
                        </c15:formulaRef>
                      </c:ext>
                    </c:extLst>
                    <c:numCache>
                      <c:formatCode>0</c:formatCode>
                      <c:ptCount val="13"/>
                      <c:pt idx="0">
                        <c:v>2004</c:v>
                      </c:pt>
                      <c:pt idx="1">
                        <c:v>2005</c:v>
                      </c:pt>
                      <c:pt idx="2">
                        <c:v>2006</c:v>
                      </c:pt>
                      <c:pt idx="3">
                        <c:v>2007</c:v>
                      </c:pt>
                      <c:pt idx="4">
                        <c:v>2008</c:v>
                      </c:pt>
                      <c:pt idx="5">
                        <c:v>2009</c:v>
                      </c:pt>
                      <c:pt idx="6">
                        <c:v>2010</c:v>
                      </c:pt>
                      <c:pt idx="7" formatCode="General">
                        <c:v>2011</c:v>
                      </c:pt>
                      <c:pt idx="8" formatCode="General">
                        <c:v>2012</c:v>
                      </c:pt>
                      <c:pt idx="9" formatCode="General">
                        <c:v>2013</c:v>
                      </c:pt>
                      <c:pt idx="10" formatCode="General">
                        <c:v>2014</c:v>
                      </c:pt>
                      <c:pt idx="11" formatCode="General">
                        <c:v>2015</c:v>
                      </c:pt>
                      <c:pt idx="12" formatCode="General">
                        <c:v>2016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Resumen!$B$5:$B$17</c15:sqref>
                        </c15:formulaRef>
                      </c:ext>
                    </c:extLst>
                    <c:numCache>
                      <c:formatCode>0</c:formatCode>
                      <c:ptCount val="13"/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 formatCode="General">
                        <c:v>2011</c:v>
                      </c:pt>
                      <c:pt idx="9" formatCode="General">
                        <c:v>2012</c:v>
                      </c:pt>
                      <c:pt idx="10" formatCode="General">
                        <c:v>2013</c:v>
                      </c:pt>
                      <c:pt idx="11" formatCode="General">
                        <c:v>2014</c:v>
                      </c:pt>
                      <c:pt idx="12" formatCode="General">
                        <c:v>2015</c:v>
                      </c:pt>
                    </c:numCache>
                  </c:numRef>
                </c:val>
              </c15:ser>
            </c15:filteredBarSeries>
          </c:ext>
        </c:extLst>
      </c:bar3DChart>
      <c:catAx>
        <c:axId val="555543560"/>
        <c:scaling>
          <c:orientation val="minMax"/>
        </c:scaling>
        <c:axPos val="b"/>
        <c:numFmt formatCode="0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1" i="0" u="none" strike="noStrike" kern="120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55211320"/>
        <c:crosses val="autoZero"/>
        <c:auto val="1"/>
        <c:lblAlgn val="ctr"/>
        <c:lblOffset val="100"/>
      </c:catAx>
      <c:valAx>
        <c:axId val="555211320"/>
        <c:scaling>
          <c:orientation val="minMax"/>
        </c:scaling>
        <c:delete val="1"/>
        <c:axPos val="l"/>
        <c:numFmt formatCode="0" sourceLinked="1"/>
        <c:majorTickMark val="none"/>
        <c:tickLblPos val="nextTo"/>
        <c:crossAx val="555543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plotArea>
      <c:layout/>
      <c:areaChart>
        <c:grouping val="standard"/>
        <c:ser>
          <c:idx val="1"/>
          <c:order val="0"/>
          <c:spPr>
            <a:solidFill>
              <a:srgbClr val="FF9933"/>
            </a:solidFill>
            <a:ln>
              <a:noFill/>
            </a:ln>
            <a:effectLst>
              <a:innerShdw blurRad="114300">
                <a:schemeClr val="accent2">
                  <a:lumMod val="75000"/>
                </a:schemeClr>
              </a:innerShdw>
            </a:effectLst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CO" sz="1000" b="1" i="0" u="none" strike="noStrike" kern="1200" baseline="0">
                    <a:solidFill>
                      <a:schemeClr val="accent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RESUMEN!$E$6:$E$19</c:f>
              <c:strCache>
                <c:ptCount val="14"/>
                <c:pt idx="0">
                  <c:v>2003 (AGO - DIC)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</c:strCache>
            </c:strRef>
          </c:cat>
          <c:val>
            <c:numRef>
              <c:f>RESUMEN!$G$6:$G$19</c:f>
              <c:numCache>
                <c:formatCode>_ * #,##0_ ;_ * \-#,##0_ ;_ * "-"??_ ;_ @_ </c:formatCode>
                <c:ptCount val="14"/>
                <c:pt idx="0">
                  <c:v>1851.018568</c:v>
                </c:pt>
                <c:pt idx="1">
                  <c:v>6394.926619</c:v>
                </c:pt>
                <c:pt idx="2">
                  <c:v>5816.758144410001</c:v>
                </c:pt>
                <c:pt idx="3">
                  <c:v>6317.277050369999</c:v>
                </c:pt>
                <c:pt idx="4">
                  <c:v>6569.619586</c:v>
                </c:pt>
                <c:pt idx="5">
                  <c:v>6907.736032520001</c:v>
                </c:pt>
                <c:pt idx="6">
                  <c:v>9846.23413284</c:v>
                </c:pt>
                <c:pt idx="7">
                  <c:v>13780.5027195959</c:v>
                </c:pt>
                <c:pt idx="8">
                  <c:v>15629.75248824441</c:v>
                </c:pt>
                <c:pt idx="9">
                  <c:v>15867.630786</c:v>
                </c:pt>
                <c:pt idx="10">
                  <c:v>17139.00981603999</c:v>
                </c:pt>
                <c:pt idx="11">
                  <c:v>18818.19845312</c:v>
                </c:pt>
                <c:pt idx="12">
                  <c:v>24122.31468893</c:v>
                </c:pt>
                <c:pt idx="13">
                  <c:v>8537.33546675</c:v>
                </c:pt>
              </c:numCache>
            </c:numRef>
          </c:val>
        </c:ser>
        <c:dLbls>
          <c:showVal val="1"/>
        </c:dLbls>
        <c:axId val="555552520"/>
        <c:axId val="555098968"/>
        <c:extLst>
          <c:ext xmlns:c15="http://schemas.microsoft.com/office/drawing/2012/chart" uri="{02D57815-91ED-43cb-92C2-25804820EDAC}">
            <c15:filteredAreaSeries>
              <c15:ser>
                <c:idx val="0"/>
                <c:order val="0"/>
                <c:spPr>
                  <a:solidFill>
                    <a:schemeClr val="accent1">
                      <a:alpha val="74000"/>
                    </a:schemeClr>
                  </a:solidFill>
                  <a:ln>
                    <a:noFill/>
                  </a:ln>
                  <a:effectLst>
                    <a:innerShdw blurRad="114300">
                      <a:schemeClr val="accent1">
                        <a:lumMod val="75000"/>
                      </a:schemeClr>
                    </a:innerShdw>
                  </a:effectLst>
                </c:spP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1" i="0" u="none" strike="noStrike" kern="1200" baseline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RESUMEN!$E$6:$E$19</c15:sqref>
                        </c15:formulaRef>
                      </c:ext>
                    </c:extLst>
                    <c:strCache>
                      <c:ptCount val="14"/>
                      <c:pt idx="0">
                        <c:v>2003 (AGO - DIC)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RESUMEN!$E$6:$E$19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0</c:v>
                      </c:pt>
                      <c:pt idx="1">
                        <c:v>2004</c:v>
                      </c:pt>
                      <c:pt idx="2">
                        <c:v>2005</c:v>
                      </c:pt>
                      <c:pt idx="3">
                        <c:v>2006</c:v>
                      </c:pt>
                      <c:pt idx="4">
                        <c:v>2007</c:v>
                      </c:pt>
                      <c:pt idx="5">
                        <c:v>2008</c:v>
                      </c:pt>
                      <c:pt idx="6">
                        <c:v>2009</c:v>
                      </c:pt>
                      <c:pt idx="7">
                        <c:v>2010</c:v>
                      </c:pt>
                      <c:pt idx="8">
                        <c:v>2011</c:v>
                      </c:pt>
                      <c:pt idx="9">
                        <c:v>2012</c:v>
                      </c:pt>
                      <c:pt idx="10">
                        <c:v>2013</c:v>
                      </c:pt>
                      <c:pt idx="11">
                        <c:v>2014</c:v>
                      </c:pt>
                      <c:pt idx="12">
                        <c:v>2015</c:v>
                      </c:pt>
                      <c:pt idx="13">
                        <c:v>2016</c:v>
                      </c:pt>
                    </c:numCache>
                  </c:numRef>
                </c:val>
              </c15:ser>
            </c15:filteredAreaSeries>
          </c:ext>
        </c:extLst>
      </c:areaChart>
      <c:catAx>
        <c:axId val="55555252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1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55098968"/>
        <c:crosses val="autoZero"/>
        <c:auto val="1"/>
        <c:lblAlgn val="ctr"/>
        <c:lblOffset val="100"/>
      </c:catAx>
      <c:valAx>
        <c:axId val="555098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_ * #,##0_ ;_ * \-#,##0_ ;_ * &quot;-&quot;??_ ;_ @_ " sourceLinked="1"/>
        <c:majorTickMark val="none"/>
        <c:tickLblPos val="nextTo"/>
        <c:crossAx val="555552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"/>
  <c:chart>
    <c:autoTitleDeleted val="1"/>
    <c:plotArea>
      <c:layout/>
      <c:barChart>
        <c:barDir val="col"/>
        <c:grouping val="clustered"/>
        <c:ser>
          <c:idx val="1"/>
          <c:order val="0"/>
          <c:tx>
            <c:strRef>
              <c:f>PRODUCCIÓN!$D$421</c:f>
              <c:strCache>
                <c:ptCount val="1"/>
                <c:pt idx="0">
                  <c:v>ESTÍMULOS POR CONCURSO</c:v>
                </c:pt>
              </c:strCache>
            </c:strRef>
          </c:tx>
          <c:spPr>
            <a:solidFill>
              <a:srgbClr val="CC0099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0.0287666241924818"/>
                  <c:y val="0.026276580417150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58946052046977"/>
                  <c:y val="0.0522607656516174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273236495513935"/>
                  <c:y val="0.0382241018382758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73236495513935"/>
                  <c:y val="0.0390209846513716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302049554021058"/>
                  <c:y val="0.039796679407751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287573373295535"/>
                  <c:y val="0.0368583197023502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25871388047377"/>
                  <c:y val="0.0353562983617394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287526938980894"/>
                  <c:y val="0.0400602588333009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316247128858734"/>
                  <c:y val="0.0399411819545558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287526938980892"/>
                  <c:y val="0.0346784924273884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0316247128858734"/>
                  <c:y val="0.0344403386698986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0316200694544093"/>
                  <c:y val="0.0313922248307074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lang="es-CO" sz="800" b="1" i="0" u="none" strike="noStrike" kern="1200" baseline="0">
                    <a:solidFill>
                      <a:srgbClr val="CC0099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PRODUCCIÓN!$C$422:$C$434</c:f>
              <c:numCache>
                <c:formatCode>General</c:formatCode>
                <c:ptCount val="13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  <c:pt idx="10">
                  <c:v>2014.0</c:v>
                </c:pt>
                <c:pt idx="11">
                  <c:v>2015.0</c:v>
                </c:pt>
                <c:pt idx="12">
                  <c:v>2016.0</c:v>
                </c:pt>
              </c:numCache>
            </c:numRef>
          </c:cat>
          <c:val>
            <c:numRef>
              <c:f>PRODUCCIÓN!$D$422:$D$434</c:f>
              <c:numCache>
                <c:formatCode>#,##0</c:formatCode>
                <c:ptCount val="13"/>
                <c:pt idx="0">
                  <c:v>2137.5</c:v>
                </c:pt>
                <c:pt idx="1">
                  <c:v>4281.035141</c:v>
                </c:pt>
                <c:pt idx="2">
                  <c:v>4194.692789</c:v>
                </c:pt>
                <c:pt idx="3">
                  <c:v>3803.509116</c:v>
                </c:pt>
                <c:pt idx="4">
                  <c:v>3922.064257</c:v>
                </c:pt>
                <c:pt idx="5">
                  <c:v>4533.454407</c:v>
                </c:pt>
                <c:pt idx="6">
                  <c:v>6682.069750000001</c:v>
                </c:pt>
                <c:pt idx="7">
                  <c:v>9546.455482999994</c:v>
                </c:pt>
                <c:pt idx="8">
                  <c:v>10282.423354</c:v>
                </c:pt>
                <c:pt idx="9">
                  <c:v>10616.367675</c:v>
                </c:pt>
                <c:pt idx="10">
                  <c:v>10313.4242</c:v>
                </c:pt>
                <c:pt idx="11">
                  <c:v>12752.582268</c:v>
                </c:pt>
                <c:pt idx="12">
                  <c:v>320.0</c:v>
                </c:pt>
              </c:numCache>
            </c:numRef>
          </c:val>
        </c:ser>
        <c:ser>
          <c:idx val="2"/>
          <c:order val="1"/>
          <c:tx>
            <c:strRef>
              <c:f>PRODUCCIÓN!$E$421</c:f>
              <c:strCache>
                <c:ptCount val="1"/>
                <c:pt idx="0">
                  <c:v>ESTÍMULOS AUTOMÁTICOS</c:v>
                </c:pt>
              </c:strCache>
            </c:strRef>
          </c:tx>
          <c:spPr>
            <a:solidFill>
              <a:srgbClr val="000066"/>
            </a:solidFill>
            <a:ln w="28575" cap="rnd">
              <a:noFill/>
              <a:round/>
            </a:ln>
            <a:effectLst/>
          </c:spPr>
          <c:dLbls>
            <c:dLbl>
              <c:idx val="12"/>
              <c:layout>
                <c:manualLayout>
                  <c:x val="0.0115066496769925"/>
                  <c:y val="-0.0053817664059123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lang="es-CO" sz="900" b="1" i="0" u="none" strike="noStrike" kern="1200" baseline="0">
                    <a:solidFill>
                      <a:srgbClr val="000066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PRODUCCIÓN!$C$422:$C$434</c:f>
              <c:numCache>
                <c:formatCode>General</c:formatCode>
                <c:ptCount val="13"/>
                <c:pt idx="0">
                  <c:v>2004.0</c:v>
                </c:pt>
                <c:pt idx="1">
                  <c:v>2005.0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  <c:pt idx="7">
                  <c:v>2011.0</c:v>
                </c:pt>
                <c:pt idx="8">
                  <c:v>2012.0</c:v>
                </c:pt>
                <c:pt idx="9">
                  <c:v>2013.0</c:v>
                </c:pt>
                <c:pt idx="10">
                  <c:v>2014.0</c:v>
                </c:pt>
                <c:pt idx="11">
                  <c:v>2015.0</c:v>
                </c:pt>
                <c:pt idx="12">
                  <c:v>2016.0</c:v>
                </c:pt>
              </c:numCache>
            </c:numRef>
          </c:cat>
          <c:val>
            <c:numRef>
              <c:f>PRODUCCIÓN!$E$422:$E$434</c:f>
              <c:numCache>
                <c:formatCode>#,##0</c:formatCode>
                <c:ptCount val="13"/>
                <c:pt idx="0">
                  <c:v>450.9011039999997</c:v>
                </c:pt>
                <c:pt idx="1">
                  <c:v>647.5471499999996</c:v>
                </c:pt>
                <c:pt idx="2">
                  <c:v>947.6152599999997</c:v>
                </c:pt>
                <c:pt idx="3">
                  <c:v>891.5639589999996</c:v>
                </c:pt>
                <c:pt idx="4">
                  <c:v>913.164385</c:v>
                </c:pt>
                <c:pt idx="5">
                  <c:v>1066.066248</c:v>
                </c:pt>
                <c:pt idx="6">
                  <c:v>1099.177656</c:v>
                </c:pt>
                <c:pt idx="7">
                  <c:v>2456.087342</c:v>
                </c:pt>
                <c:pt idx="8">
                  <c:v>3188.411962</c:v>
                </c:pt>
                <c:pt idx="9">
                  <c:v>2637.981699</c:v>
                </c:pt>
                <c:pt idx="10">
                  <c:v>3061.254715</c:v>
                </c:pt>
                <c:pt idx="11">
                  <c:v>4985.138908</c:v>
                </c:pt>
                <c:pt idx="12">
                  <c:v>3821.462741</c:v>
                </c:pt>
              </c:numCache>
            </c:numRef>
          </c:val>
        </c:ser>
        <c:axId val="555197704"/>
        <c:axId val="537890616"/>
      </c:barChart>
      <c:lineChart>
        <c:grouping val="standard"/>
        <c:ser>
          <c:idx val="3"/>
          <c:order val="2"/>
          <c:tx>
            <c:strRef>
              <c:f>PRODUCCIÓN!$F$421</c:f>
              <c:strCache>
                <c:ptCount val="1"/>
                <c:pt idx="0">
                  <c:v>ESTÍMULOS TOTALES</c:v>
                </c:pt>
              </c:strCache>
            </c:strRef>
          </c:tx>
          <c:dLbls>
            <c:dLbl>
              <c:idx val="0"/>
              <c:layout>
                <c:manualLayout>
                  <c:x val="-0.0302049554021059"/>
                  <c:y val="-0.053817664059123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3164328661173"/>
                  <c:y val="-0.040363248044342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215749681443613"/>
                  <c:y val="-0.03229059843547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201366369347372"/>
                  <c:y val="-0.040363248044342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244516305636095"/>
                  <c:y val="-0.0349814816384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0388349426598505"/>
                  <c:y val="-0.040363248044342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0445882674983468"/>
                  <c:y val="-0.048435897653210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0402732738694746"/>
                  <c:y val="-0.043054131247298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0.0330816178213541"/>
                  <c:y val="-0.037672364841386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0.0345199490309781"/>
                  <c:y val="-0.0349814816384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0.0388349426598504"/>
                  <c:y val="-0.037672364841386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0.0359582802406022"/>
                  <c:y val="-0.043054131247298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0.00431499362887227"/>
                  <c:y val="-0.07265384647981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es-CO" b="1" baseline="0">
                    <a:solidFill>
                      <a:srgbClr val="763898"/>
                    </a:solidFill>
                  </a:defRPr>
                </a:pPr>
                <a:endParaRPr lang="es-ES_tradnl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PRODUCCIÓN!$F$422:$F$434</c:f>
              <c:numCache>
                <c:formatCode>#,##0</c:formatCode>
                <c:ptCount val="13"/>
                <c:pt idx="0">
                  <c:v>2588.401104</c:v>
                </c:pt>
                <c:pt idx="1">
                  <c:v>4928.582291000001</c:v>
                </c:pt>
                <c:pt idx="2">
                  <c:v>5142.308049</c:v>
                </c:pt>
                <c:pt idx="3">
                  <c:v>4695.073075</c:v>
                </c:pt>
                <c:pt idx="4">
                  <c:v>4835.228642</c:v>
                </c:pt>
                <c:pt idx="5">
                  <c:v>5599.520655</c:v>
                </c:pt>
                <c:pt idx="6">
                  <c:v>7781.247406</c:v>
                </c:pt>
                <c:pt idx="7">
                  <c:v>12002.542825</c:v>
                </c:pt>
                <c:pt idx="8">
                  <c:v>13470.835316</c:v>
                </c:pt>
                <c:pt idx="9">
                  <c:v>13254.349374</c:v>
                </c:pt>
                <c:pt idx="10">
                  <c:v>13374.678915</c:v>
                </c:pt>
                <c:pt idx="11">
                  <c:v>17737.721176</c:v>
                </c:pt>
                <c:pt idx="12">
                  <c:v>4141.462741</c:v>
                </c:pt>
              </c:numCache>
            </c:numRef>
          </c:val>
        </c:ser>
        <c:marker val="1"/>
        <c:axId val="555180072"/>
        <c:axId val="537893480"/>
      </c:lineChart>
      <c:catAx>
        <c:axId val="5551977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CO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_tradnl"/>
          </a:p>
        </c:txPr>
        <c:crossAx val="537890616"/>
        <c:crosses val="autoZero"/>
        <c:auto val="1"/>
        <c:lblAlgn val="ctr"/>
        <c:lblOffset val="100"/>
      </c:catAx>
      <c:valAx>
        <c:axId val="537890616"/>
        <c:scaling>
          <c:orientation val="minMax"/>
        </c:scaling>
        <c:delete val="1"/>
        <c:axPos val="l"/>
        <c:numFmt formatCode="#,##0" sourceLinked="1"/>
        <c:majorTickMark val="none"/>
        <c:tickLblPos val="nextTo"/>
        <c:crossAx val="555197704"/>
        <c:crosses val="autoZero"/>
        <c:crossBetween val="between"/>
      </c:valAx>
      <c:valAx>
        <c:axId val="537893480"/>
        <c:scaling>
          <c:orientation val="minMax"/>
        </c:scaling>
        <c:delete val="1"/>
        <c:axPos val="r"/>
        <c:numFmt formatCode="#,##0" sourceLinked="1"/>
        <c:tickLblPos val="nextTo"/>
        <c:crossAx val="555180072"/>
        <c:crosses val="max"/>
        <c:crossBetween val="between"/>
      </c:valAx>
      <c:catAx>
        <c:axId val="555180072"/>
        <c:scaling>
          <c:orientation val="minMax"/>
        </c:scaling>
        <c:delete val="1"/>
        <c:axPos val="b"/>
        <c:numFmt formatCode="General" sourceLinked="1"/>
        <c:tickLblPos val="nextTo"/>
        <c:crossAx val="537893480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CO"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_tradnl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8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cs:styleClr val="auto">
        <a:lumMod val="50000"/>
      </cs:styleClr>
    </cs:fontRef>
    <cs:defRPr sz="10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74000"/>
        </a:schemeClr>
      </a:solidFill>
      <a:effectLst>
        <a:innerShdw blurRad="114300">
          <a:schemeClr val="phClr">
            <a:lumMod val="75000"/>
          </a:schemeClr>
        </a:innerShdw>
      </a:effectLst>
    </cs:spPr>
  </cs:dataPoint>
  <cs:dataPoint3D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74000"/>
        </a:schemeClr>
      </a:solidFill>
      <a:effectLst>
        <a:innerShdw blurRad="114300">
          <a:schemeClr val="phClr">
            <a:lumMod val="75000"/>
          </a:schemeClr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EEA35-225B-4B72-A418-8CE37F18C5DE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D73DE-A87B-43CE-9D77-F2DC1B83ABC4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791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FFDD3-BE47-44D5-9FD5-805F23ABE75C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30482" y="3373516"/>
            <a:ext cx="7435436" cy="2760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A6454-522A-4DFC-9421-7F73CB1438A5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996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A6454-522A-4DFC-9421-7F73CB1438A5}" type="slidenum">
              <a:rPr lang="es-CO" smtClean="0"/>
              <a:pPr/>
              <a:t>1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5883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A6454-522A-4DFC-9421-7F73CB1438A5}" type="slidenum">
              <a:rPr lang="es-CO" smtClean="0"/>
              <a:pPr/>
              <a:t>8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6705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A6454-522A-4DFC-9421-7F73CB1438A5}" type="slidenum">
              <a:rPr lang="es-CO" smtClean="0"/>
              <a:pPr/>
              <a:t>14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1038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A6454-522A-4DFC-9421-7F73CB1438A5}" type="slidenum">
              <a:rPr lang="es-CO" smtClean="0"/>
              <a:pPr/>
              <a:t>15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8165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A6454-522A-4DFC-9421-7F73CB1438A5}" type="slidenum">
              <a:rPr lang="es-CO" smtClean="0"/>
              <a:pPr/>
              <a:t>16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2208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750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2739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09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669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051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67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40757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4200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890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102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526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615DE-3D0F-4EE1-B1A7-DED8F4937CF5}" type="datetimeFigureOut">
              <a:rPr lang="es-CO" smtClean="0"/>
              <a:pPr/>
              <a:t>20/7/16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6390E-A369-47C8-82AD-D961993E8F0F}" type="slidenum">
              <a:rPr lang="es-CO" smtClean="0"/>
              <a:pPr/>
              <a:t>‹Nr.›</a:t>
            </a:fld>
            <a:endParaRPr lang="es-CO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164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37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40" name="39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37" name="36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7" name="7 CuadroTexto"/>
          <p:cNvSpPr txBox="1"/>
          <p:nvPr/>
        </p:nvSpPr>
        <p:spPr>
          <a:xfrm>
            <a:off x="251518" y="2901134"/>
            <a:ext cx="8640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s-CO" sz="3600" b="1" dirty="0" smtClean="0">
                <a:solidFill>
                  <a:srgbClr val="763898"/>
                </a:solidFill>
                <a:latin typeface="Century Gothic" pitchFamily="34" charset="0"/>
                <a:ea typeface="+mj-ea"/>
                <a:cs typeface="+mj-cs"/>
              </a:rPr>
              <a:t>POLITICA CINEMATOGRAFICA </a:t>
            </a:r>
          </a:p>
          <a:p>
            <a:pPr algn="ctr">
              <a:spcBef>
                <a:spcPct val="0"/>
              </a:spcBef>
            </a:pPr>
            <a:r>
              <a:rPr lang="es-CO" sz="3600" b="1" dirty="0" smtClean="0">
                <a:solidFill>
                  <a:srgbClr val="763898"/>
                </a:solidFill>
                <a:latin typeface="Century Gothic" pitchFamily="34" charset="0"/>
                <a:ea typeface="+mj-ea"/>
                <a:cs typeface="+mj-cs"/>
              </a:rPr>
              <a:t>EN COLOMBIA</a:t>
            </a:r>
            <a:endParaRPr lang="es-CO" sz="3600" b="1" dirty="0">
              <a:solidFill>
                <a:srgbClr val="763898"/>
              </a:solidFill>
              <a:latin typeface="Century Gothi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9966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907704" y="531618"/>
            <a:ext cx="6103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O" sz="2800" b="1" dirty="0" smtClean="0">
                <a:solidFill>
                  <a:srgbClr val="763898"/>
                </a:solidFill>
                <a:ea typeface="+mn-ea"/>
                <a:cs typeface="+mn-cs"/>
              </a:rPr>
              <a:t>3.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ESTRENOS PELÍCULAS COLOMBIANAS</a:t>
            </a:r>
          </a:p>
          <a:p>
            <a:pPr algn="ctr"/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1993-2016</a:t>
            </a:r>
            <a:endParaRPr lang="es-CO" sz="16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8" name="CuadroTexto 7"/>
          <p:cNvSpPr txBox="1"/>
          <p:nvPr/>
        </p:nvSpPr>
        <p:spPr>
          <a:xfrm>
            <a:off x="12946" y="6093296"/>
            <a:ext cx="331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  <a:endParaRPr lang="es-CO" sz="1050" b="1" dirty="0"/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5652071"/>
              </p:ext>
            </p:extLst>
          </p:nvPr>
        </p:nvGraphicFramePr>
        <p:xfrm>
          <a:off x="251520" y="1228141"/>
          <a:ext cx="8640960" cy="4401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95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971600" y="569263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63898"/>
                </a:solidFill>
                <a:ea typeface="+mn-ea"/>
                <a:cs typeface="+mn-cs"/>
              </a:rPr>
              <a:t>4.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ESPECTADORES CINE NACIONAL / TOTAL </a:t>
            </a:r>
          </a:p>
          <a:p>
            <a:pPr algn="ctr"/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1993-2016</a:t>
            </a:r>
            <a:endParaRPr lang="es-CO" sz="16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7" name="CuadroTexto 6"/>
          <p:cNvSpPr txBox="1"/>
          <p:nvPr/>
        </p:nvSpPr>
        <p:spPr>
          <a:xfrm>
            <a:off x="12946" y="6093296"/>
            <a:ext cx="331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  <a:endParaRPr lang="es-CO" sz="1050" b="1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7748174"/>
              </p:ext>
            </p:extLst>
          </p:nvPr>
        </p:nvGraphicFramePr>
        <p:xfrm>
          <a:off x="539552" y="1484784"/>
          <a:ext cx="8352927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66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971600" y="569263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63898"/>
                </a:solidFill>
                <a:ea typeface="+mn-ea"/>
                <a:cs typeface="+mn-cs"/>
              </a:rPr>
              <a:t>5.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PELÍCULAS COLOMBIANAS ESTRENADAS 2016</a:t>
            </a:r>
          </a:p>
          <a:p>
            <a:pPr algn="ctr"/>
            <a:endParaRPr lang="es-CO" sz="16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7" name="CuadroTexto 6"/>
          <p:cNvSpPr txBox="1"/>
          <p:nvPr/>
        </p:nvSpPr>
        <p:spPr>
          <a:xfrm>
            <a:off x="0" y="6198046"/>
            <a:ext cx="331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  <a:endParaRPr lang="es-CO" sz="1050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02119015"/>
              </p:ext>
            </p:extLst>
          </p:nvPr>
        </p:nvGraphicFramePr>
        <p:xfrm>
          <a:off x="107505" y="1052725"/>
          <a:ext cx="8928992" cy="5073439"/>
        </p:xfrm>
        <a:graphic>
          <a:graphicData uri="http://schemas.openxmlformats.org/drawingml/2006/table">
            <a:tbl>
              <a:tblPr/>
              <a:tblGrid>
                <a:gridCol w="239703"/>
                <a:gridCol w="1781803"/>
                <a:gridCol w="1398276"/>
                <a:gridCol w="1476761"/>
                <a:gridCol w="1224136"/>
                <a:gridCol w="1152128"/>
                <a:gridCol w="785258"/>
                <a:gridCol w="870927"/>
              </a:tblGrid>
              <a:tr h="275481">
                <a:tc>
                  <a:txBody>
                    <a:bodyPr/>
                    <a:lstStyle/>
                    <a:p>
                      <a:pPr algn="l" fontAlgn="ctr"/>
                      <a:endParaRPr lang="es-CO" sz="7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TITULO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DIRECTOR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EMPRESA PRODUCTORA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FECHA DE ESTRENO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DISTRIBUIDOR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ESPECTADORES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TAQUILLA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USTED NO SABE QUIEN SOY YO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FERNANDO AYLLÓN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TAKE ONE PRODUCTIONS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07/01/2016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UIP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637.903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4.831.890.047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FIVE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RICARDO GABRIELLI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RICCA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28/01/2016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17.407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162.741.800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LA SEMILLA DEL SILENCIO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FELIPE CANO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CHAPINERO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03/03/2016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CINECOLOR FILMS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39.723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321.206.300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PRESOS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ESTEBAN RAMÍREZ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PROYECCIÓN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10/03/2016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6.634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60.736.600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EL SOBORNO DEL CIELO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LISANDRO DUQUE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GESTIONARTE CINE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17/03/2016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44.497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375.549.000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ANNA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JAQUES TOULEMONDE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NOODLES PRODUCTION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31/03/2016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CINECOLOR FILMS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17.202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154.118.300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LA SELVA INFLADA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ALEJANDRO NARANJO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DIRTYMACDOCS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31/03/2016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DIRTYMAC DOCS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1.976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11.206.000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TODO COMENZO POR EL FIN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LUIS OSPINA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LUIS OSPINA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07/04/2016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CINECO ALTERNATIVO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7.234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76.424.900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MALCRIADOS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FELIPE MARTÍNEZ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FEST PRODUCCIONES (DYNAMO)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14/04/2016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CINECOLOR FILMS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138.721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1.092.741.050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SIEMBRA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SANTIAGO LOZANO Y ANGELA OSOSRIO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CONTRAVÍA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14/04/2016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CINEPLEX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5.560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41.562.300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MALOS DIAS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ANDRES BELTRAN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RÍO BRAVO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21/04/2016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6.918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58.269.900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PACIENTE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JORGE CABALLERO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GUSANO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21/04/2016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ROYAL FILMS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2.874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18.357.900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LAS MALAS LENGUAS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JUAN PAULO LASERNA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JUAN PABLO LASERNA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05/05/2016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8.437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78.339.600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NO TODO ES VIGILIA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HERMES PARALLUELO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EL DEDO EN EL OJO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12/05/2016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OTH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449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2.565.000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DOS MUJERES Y UNA VACA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EFRAÍN BAHAMÓN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DOBLE SENTIDO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19/05/2016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CINEPLEX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4.371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38.269.750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 POLVO CARNAVALERO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JUAN CAMILO PINZÓN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DAGO GARCÍA PRODUCCIONES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26/05/2016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109.275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854.139.000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MAGALLANES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SALVADOR DEL SOLAR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PÉNDULO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02/06/2016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CINEPLEX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3.538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36.263.250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AISLADOS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MARCELA LIZCANO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PROYECCIÓN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16/06/2016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2.843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23.390.850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l" fontAlgn="ctr"/>
                      <a:endParaRPr lang="es-CO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 dirty="0">
                          <a:effectLst/>
                          <a:latin typeface="Arial" panose="020B0604020202020204" pitchFamily="34" charset="0"/>
                        </a:rPr>
                        <a:t>Catálogo UNO AL AÑO NO HACE DAÑO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JUAN CAMILO PINZÓN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DAGO GARCÍA PRODUCCIONES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25/12/2015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 COLOMBIA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723.385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5.386.920.906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l" fontAlgn="ctr"/>
                      <a:endParaRPr lang="es-CO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Catálogo EL ABRAZO DE LA SERPIENTE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CIRO GUERRA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CIUDAD LUNAR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21/05/2015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CINECOLOR FILMS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340.749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2.895.916.950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l" fontAlgn="ctr"/>
                      <a:endParaRPr lang="es-CO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effectLst/>
                          <a:latin typeface="Arial" panose="020B0604020202020204" pitchFamily="34" charset="0"/>
                        </a:rPr>
                        <a:t>Catálogo Cine Colombiano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>
                          <a:effectLst/>
                          <a:latin typeface="Arial" panose="020B0604020202020204" pitchFamily="34" charset="0"/>
                        </a:rPr>
                        <a:t>7.093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700" b="0" i="0" u="none" strike="noStrike" dirty="0">
                          <a:effectLst/>
                          <a:latin typeface="Arial" panose="020B0604020202020204" pitchFamily="34" charset="0"/>
                        </a:rPr>
                        <a:t>30.684.750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89">
                <a:tc>
                  <a:txBody>
                    <a:bodyPr/>
                    <a:lstStyle/>
                    <a:p>
                      <a:pPr algn="l" fontAlgn="ctr"/>
                      <a:endParaRPr lang="es-CO" sz="7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PARCIAL 2016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2.126.789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</a:t>
                      </a:r>
                      <a:r>
                        <a:rPr lang="es-CO" sz="7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s-CO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16.551.294.153 </a:t>
                      </a:r>
                      <a:endParaRPr lang="es-CO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921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63 Grupo"/>
          <p:cNvGrpSpPr/>
          <p:nvPr/>
        </p:nvGrpSpPr>
        <p:grpSpPr>
          <a:xfrm>
            <a:off x="6516217" y="6093296"/>
            <a:ext cx="2592289" cy="757382"/>
            <a:chOff x="6516215" y="6093296"/>
            <a:chExt cx="2592289" cy="757382"/>
          </a:xfrm>
        </p:grpSpPr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6" name="65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7" name="Rectángulo 6"/>
          <p:cNvSpPr/>
          <p:nvPr/>
        </p:nvSpPr>
        <p:spPr>
          <a:xfrm>
            <a:off x="-2143" y="2800996"/>
            <a:ext cx="9163725" cy="576064"/>
          </a:xfrm>
          <a:prstGeom prst="rect">
            <a:avLst/>
          </a:prstGeom>
          <a:solidFill>
            <a:srgbClr val="763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5 CuadroTexto"/>
          <p:cNvSpPr txBox="1"/>
          <p:nvPr/>
        </p:nvSpPr>
        <p:spPr>
          <a:xfrm>
            <a:off x="33354" y="2924944"/>
            <a:ext cx="90323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ＭＳ Ｐゴシック" pitchFamily="1" charset="-128"/>
              </a:rPr>
              <a:t>PRODUCCIÓN</a:t>
            </a:r>
            <a:endParaRPr lang="en-US" sz="2400" b="1" dirty="0">
              <a:solidFill>
                <a:schemeClr val="bg1"/>
              </a:solidFill>
              <a:latin typeface="Century Gothic" panose="020B0502020202020204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4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520" y="490764"/>
            <a:ext cx="86409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63898"/>
                </a:solidFill>
                <a:ea typeface="+mn-ea"/>
                <a:cs typeface="+mn-cs"/>
              </a:rPr>
              <a:t>1.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RECONOCIMIENTO PRODUCTO NACIONAL</a:t>
            </a:r>
          </a:p>
          <a:p>
            <a:pPr algn="ctr"/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2002 – 2016</a:t>
            </a:r>
          </a:p>
          <a:p>
            <a:pPr algn="ctr"/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766 OBRAS </a:t>
            </a:r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CINEMATOGRÁFICAS – 284 LARGOS – 482 CORTOS</a:t>
            </a:r>
          </a:p>
          <a:p>
            <a:pPr algn="ctr"/>
            <a:endParaRPr lang="es-CO" sz="16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CCC</a:t>
            </a:r>
          </a:p>
          <a:p>
            <a:pPr algn="ctr"/>
            <a:endParaRPr lang="es-CO" sz="16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XXXX</a:t>
            </a:r>
            <a:endParaRPr lang="es-CO" sz="16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graphicFrame>
        <p:nvGraphicFramePr>
          <p:cNvPr id="23" name="14 Gráfico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4401893"/>
              </p:ext>
            </p:extLst>
          </p:nvPr>
        </p:nvGraphicFramePr>
        <p:xfrm>
          <a:off x="467544" y="1506427"/>
          <a:ext cx="8208912" cy="461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CuadroTexto 23"/>
          <p:cNvSpPr txBox="1"/>
          <p:nvPr/>
        </p:nvSpPr>
        <p:spPr>
          <a:xfrm>
            <a:off x="12946" y="6093296"/>
            <a:ext cx="331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  <a:endParaRPr lang="es-CO" sz="105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378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520" y="490764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2.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INVERSIONES Y DONACIONES EN CINE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2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Total certificado $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170.588 millones 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($58.255.076,2 </a:t>
            </a:r>
            <a:r>
              <a:rPr lang="es-CO" sz="2000" b="1" dirty="0" err="1" smtClean="0">
                <a:solidFill>
                  <a:srgbClr val="763898"/>
                </a:solidFill>
                <a:ea typeface="+mn-ea"/>
                <a:cs typeface="+mn-cs"/>
              </a:rPr>
              <a:t>usd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)</a:t>
            </a:r>
            <a:endParaRPr lang="es-CO" sz="2000" b="1" dirty="0">
              <a:solidFill>
                <a:srgbClr val="763898"/>
              </a:solidFill>
              <a:ea typeface="+mn-ea"/>
              <a:cs typeface="+mn-cs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8" name="CuadroTexto 7"/>
          <p:cNvSpPr txBox="1"/>
          <p:nvPr/>
        </p:nvSpPr>
        <p:spPr>
          <a:xfrm>
            <a:off x="12946" y="6093296"/>
            <a:ext cx="33123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</a:p>
          <a:p>
            <a:r>
              <a:rPr lang="es-CO" sz="1050" b="1" dirty="0"/>
              <a:t>** TRM $2.928,3</a:t>
            </a:r>
          </a:p>
          <a:p>
            <a:endParaRPr lang="es-CO" sz="1050" b="1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8394275"/>
              </p:ext>
            </p:extLst>
          </p:nvPr>
        </p:nvGraphicFramePr>
        <p:xfrm>
          <a:off x="107504" y="1340766"/>
          <a:ext cx="8784976" cy="4248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083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520" y="490764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3.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RECAUDO FDC 2003 - 2016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2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Total 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recaudado </a:t>
            </a:r>
            <a:r>
              <a:rPr lang="es-CO" sz="2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$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157.598 millones 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($ 53.819.046,7 </a:t>
            </a:r>
            <a:r>
              <a:rPr lang="es-CO" sz="2000" b="1" dirty="0" err="1" smtClean="0">
                <a:solidFill>
                  <a:srgbClr val="763898"/>
                </a:solidFill>
                <a:ea typeface="+mn-ea"/>
                <a:cs typeface="+mn-cs"/>
              </a:rPr>
              <a:t>usd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)</a:t>
            </a:r>
            <a:endParaRPr lang="es-CO" sz="2000" b="1" dirty="0">
              <a:solidFill>
                <a:srgbClr val="763898"/>
              </a:solidFill>
              <a:ea typeface="+mn-ea"/>
              <a:cs typeface="+mn-cs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1504246"/>
              </p:ext>
            </p:extLst>
          </p:nvPr>
        </p:nvGraphicFramePr>
        <p:xfrm>
          <a:off x="251520" y="1443478"/>
          <a:ext cx="8640960" cy="4614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2946" y="6093296"/>
            <a:ext cx="33123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Mayo 31 de 2016</a:t>
            </a:r>
          </a:p>
          <a:p>
            <a:r>
              <a:rPr lang="es-CO" sz="1050" b="1" dirty="0" smtClean="0"/>
              <a:t>** TRM $2.928,3</a:t>
            </a:r>
            <a:endParaRPr lang="es-CO" sz="105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81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CuadroTexto"/>
          <p:cNvSpPr txBox="1"/>
          <p:nvPr/>
        </p:nvSpPr>
        <p:spPr>
          <a:xfrm>
            <a:off x="251520" y="490764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>
                <a:solidFill>
                  <a:srgbClr val="7030A0"/>
                </a:solidFill>
                <a:ea typeface="+mn-ea"/>
                <a:cs typeface="+mn-cs"/>
              </a:rPr>
              <a:t>4</a:t>
            </a:r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ESTÍMULOS FDC 2004 - 2015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2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Total </a:t>
            </a:r>
            <a:r>
              <a:rPr lang="es-CO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entregado $109.552 millones 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($37.411.450,9 </a:t>
            </a:r>
            <a:r>
              <a:rPr lang="es-CO" sz="2000" b="1" dirty="0" err="1" smtClean="0">
                <a:solidFill>
                  <a:srgbClr val="763898"/>
                </a:solidFill>
                <a:ea typeface="+mn-ea"/>
                <a:cs typeface="+mn-cs"/>
              </a:rPr>
              <a:t>usd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)</a:t>
            </a:r>
            <a:endParaRPr lang="es-CO" sz="2000" b="1" dirty="0">
              <a:solidFill>
                <a:srgbClr val="763898"/>
              </a:solidFill>
              <a:ea typeface="+mn-ea"/>
              <a:cs typeface="+mn-cs"/>
            </a:endParaRPr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3028986"/>
              </p:ext>
            </p:extLst>
          </p:nvPr>
        </p:nvGraphicFramePr>
        <p:xfrm>
          <a:off x="157161" y="1556792"/>
          <a:ext cx="8829677" cy="471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0" y="6276432"/>
            <a:ext cx="33123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Mayo 31 de 2016</a:t>
            </a:r>
          </a:p>
          <a:p>
            <a:r>
              <a:rPr lang="es-CO" sz="1050" b="1" dirty="0" smtClean="0"/>
              <a:t>** TRM $2.928,3</a:t>
            </a:r>
            <a:endParaRPr lang="es-CO" sz="105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75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>
                <a:solidFill>
                  <a:srgbClr val="7030A0"/>
                </a:solidFill>
                <a:ea typeface="+mn-ea"/>
                <a:cs typeface="+mn-cs"/>
              </a:rPr>
              <a:t>5</a:t>
            </a:r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FONDO FÍLMICO COLOMBIA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Proyectos Beneficiarios 22</a:t>
            </a:r>
            <a:endParaRPr lang="es-CO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040752"/>
              </p:ext>
            </p:extLst>
          </p:nvPr>
        </p:nvGraphicFramePr>
        <p:xfrm>
          <a:off x="971600" y="1383316"/>
          <a:ext cx="7704856" cy="4349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28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>
                <a:solidFill>
                  <a:srgbClr val="7030A0"/>
                </a:solidFill>
                <a:ea typeface="+mn-ea"/>
                <a:cs typeface="+mn-cs"/>
              </a:rPr>
              <a:t>6</a:t>
            </a:r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CONTRAPRESTACIÓN Vs INVERSIÓN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r>
              <a:rPr lang="es-CO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86.116 millones invertidos en el país y 28.847 millones en contraprestación</a:t>
            </a:r>
          </a:p>
          <a:p>
            <a:pPr algn="ctr"/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 ($29.409.213,5 </a:t>
            </a:r>
            <a:r>
              <a:rPr lang="es-CO" sz="2000" b="1" dirty="0" err="1" smtClean="0">
                <a:solidFill>
                  <a:srgbClr val="763898"/>
                </a:solidFill>
                <a:ea typeface="+mn-ea"/>
                <a:cs typeface="+mn-cs"/>
              </a:rPr>
              <a:t>usd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 Inversión y $9.851.108,2 </a:t>
            </a:r>
            <a:r>
              <a:rPr lang="es-CO" sz="2000" b="1" dirty="0" err="1" smtClean="0">
                <a:solidFill>
                  <a:srgbClr val="763898"/>
                </a:solidFill>
                <a:ea typeface="+mn-ea"/>
                <a:cs typeface="+mn-cs"/>
              </a:rPr>
              <a:t>usd</a:t>
            </a:r>
            <a:r>
              <a:rPr lang="es-CO" sz="2000" b="1" dirty="0" smtClean="0">
                <a:solidFill>
                  <a:srgbClr val="763898"/>
                </a:solidFill>
                <a:ea typeface="+mn-ea"/>
                <a:cs typeface="+mn-cs"/>
              </a:rPr>
              <a:t> Contraprestación)</a:t>
            </a:r>
            <a:endParaRPr lang="es-CO" sz="2000" b="1" dirty="0">
              <a:solidFill>
                <a:srgbClr val="763898"/>
              </a:solidFill>
              <a:ea typeface="+mn-ea"/>
              <a:cs typeface="+mn-cs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768602"/>
              </p:ext>
            </p:extLst>
          </p:nvPr>
        </p:nvGraphicFramePr>
        <p:xfrm>
          <a:off x="827584" y="1807368"/>
          <a:ext cx="7560839" cy="428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331640" y="465313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/>
              <a:t>26,7%</a:t>
            </a:r>
            <a:endParaRPr lang="es-CO" sz="12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627784" y="407707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/>
              <a:t>32,7%</a:t>
            </a:r>
            <a:endParaRPr lang="es-CO" sz="12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4139952" y="3800073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/>
              <a:t>36%</a:t>
            </a:r>
            <a:endParaRPr lang="es-CO" sz="12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6981228" y="310937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/>
              <a:t>33,6%</a:t>
            </a:r>
            <a:endParaRPr lang="es-CO" sz="12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580112" y="465313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 smtClean="0"/>
              <a:t>32,7%</a:t>
            </a:r>
            <a:endParaRPr lang="es-CO" sz="1200" b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2946" y="6093296"/>
            <a:ext cx="331236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</a:p>
          <a:p>
            <a:r>
              <a:rPr lang="es-CO" sz="1050" b="1" dirty="0"/>
              <a:t>** TRM $2.928,3</a:t>
            </a:r>
          </a:p>
          <a:p>
            <a:endParaRPr lang="es-CO" sz="1050" b="1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937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37 Grupo"/>
          <p:cNvGrpSpPr/>
          <p:nvPr/>
        </p:nvGrpSpPr>
        <p:grpSpPr>
          <a:xfrm>
            <a:off x="6516217" y="6093296"/>
            <a:ext cx="2592289" cy="757382"/>
            <a:chOff x="6516215" y="6093296"/>
            <a:chExt cx="2592289" cy="757382"/>
          </a:xfrm>
        </p:grpSpPr>
        <p:pic>
          <p:nvPicPr>
            <p:cNvPr id="40" name="39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37" name="36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6" name="5 CuadroTexto"/>
          <p:cNvSpPr txBox="1"/>
          <p:nvPr/>
        </p:nvSpPr>
        <p:spPr>
          <a:xfrm>
            <a:off x="15771" y="2924944"/>
            <a:ext cx="90323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ＭＳ Ｐゴシック" pitchFamily="1" charset="-128"/>
              </a:rPr>
              <a:t>PANORAMA DE LA CINEMATOGRAFÍA EN COLOMBIA</a:t>
            </a:r>
            <a:endParaRPr lang="en-US" sz="2400" b="1" dirty="0">
              <a:solidFill>
                <a:schemeClr val="bg1"/>
              </a:solidFill>
              <a:latin typeface="Century Gothic" panose="020B0502020202020204" pitchFamily="34" charset="0"/>
              <a:ea typeface="ＭＳ Ｐゴシック" pitchFamily="1" charset="-128"/>
            </a:endParaRPr>
          </a:p>
        </p:txBody>
      </p:sp>
      <p:sp>
        <p:nvSpPr>
          <p:cNvPr id="8" name="4 CuadroTexto"/>
          <p:cNvSpPr txBox="1"/>
          <p:nvPr/>
        </p:nvSpPr>
        <p:spPr>
          <a:xfrm>
            <a:off x="251520" y="460703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LEGISLACIÓN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9" name="4 CuadroTexto"/>
          <p:cNvSpPr txBox="1"/>
          <p:nvPr/>
        </p:nvSpPr>
        <p:spPr>
          <a:xfrm>
            <a:off x="107504" y="1916832"/>
            <a:ext cx="90010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Ley 397 de 1998 – Ley General de Cultura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CO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Ley 814 de 2003 – Ley de Cine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CO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Ley 1556 de 2012 – Ley Filmación Colombia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CO" sz="24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CO" sz="24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Decreto Único 1080 de 2015 - Decreto Único Reglamentario del Sector </a:t>
            </a:r>
            <a:r>
              <a:rPr lang="es-CO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Cultura</a:t>
            </a:r>
          </a:p>
          <a:p>
            <a:pPr algn="l"/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1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>
                <a:solidFill>
                  <a:srgbClr val="7030A0"/>
                </a:solidFill>
                <a:ea typeface="+mn-ea"/>
                <a:cs typeface="+mn-cs"/>
              </a:rPr>
              <a:t>7</a:t>
            </a:r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EMPLEO GENERADO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1026" name="Picture 2" descr="C:\Users\User\Documents\andrea\proimagenes\montevideo\diapositivas resultados fondo filmico\4-Empleo generado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742" y="1373804"/>
            <a:ext cx="7806516" cy="4391166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037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8. LOGÍSTICA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2050" name="Picture 2" descr="C:\Users\User\Documents\andrea\proimagenes\montevideo\diapositivas resultados fondo filmico\5-Tiquet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816" y="1484783"/>
            <a:ext cx="7884368" cy="443495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328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8. LOGÍSTICA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3074" name="Picture 2" descr="C:\Users\User\Documents\andrea\proimagenes\montevideo\diapositivas resultados fondo filmico\6-Noches de hot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9856" y="1412776"/>
            <a:ext cx="7164288" cy="4029912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55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rgbClr val="7030A0"/>
                </a:solidFill>
                <a:ea typeface="+mn-ea"/>
                <a:cs typeface="+mn-cs"/>
              </a:rPr>
              <a:t>9. COMPAÑÍAS DE SERVICIO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4098" name="Picture 2" descr="C:\Users\User\Documents\andrea\proimagenes\montevideo\diapositivas resultados fondo filmico\7-Compañi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198" y="1484784"/>
            <a:ext cx="7629300" cy="4291481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59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4" name="CuadroTexto 13"/>
          <p:cNvSpPr txBox="1"/>
          <p:nvPr/>
        </p:nvSpPr>
        <p:spPr>
          <a:xfrm>
            <a:off x="7164288" y="33115"/>
            <a:ext cx="201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7030A0"/>
                </a:solidFill>
              </a:rPr>
              <a:t>LEY 1556 DE 2012</a:t>
            </a:r>
            <a:endParaRPr lang="es-CO" b="1" dirty="0">
              <a:solidFill>
                <a:srgbClr val="7030A0"/>
              </a:solidFill>
            </a:endParaRPr>
          </a:p>
        </p:txBody>
      </p:sp>
      <p:sp>
        <p:nvSpPr>
          <p:cNvPr id="16" name="4 CuadroTexto"/>
          <p:cNvSpPr txBox="1"/>
          <p:nvPr/>
        </p:nvSpPr>
        <p:spPr>
          <a:xfrm>
            <a:off x="251520" y="490764"/>
            <a:ext cx="864096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s-CO" sz="28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endParaRPr lang="es-CO" sz="28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endParaRPr lang="es-CO" sz="28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endParaRPr lang="es-CO" sz="28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endParaRPr lang="es-CO" sz="28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endParaRPr lang="es-CO" sz="2800" b="1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algn="ctr"/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971800" y="2895600"/>
            <a:ext cx="3313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b="1" dirty="0" smtClean="0">
                <a:solidFill>
                  <a:srgbClr val="763898"/>
                </a:solidFill>
                <a:latin typeface="Century Gothic" pitchFamily="34" charset="0"/>
                <a:ea typeface="+mj-ea"/>
                <a:cs typeface="+mj-cs"/>
              </a:rPr>
              <a:t>GRACIAS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590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6" name="4 CuadroTexto"/>
          <p:cNvSpPr txBox="1"/>
          <p:nvPr/>
        </p:nvSpPr>
        <p:spPr>
          <a:xfrm>
            <a:off x="251520" y="49076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INSTITUCIONALIDAD</a:t>
            </a:r>
            <a:endParaRPr lang="es-CO" sz="28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/>
          </p:nvPr>
        </p:nvGraphicFramePr>
        <p:xfrm>
          <a:off x="1331640" y="1844824"/>
          <a:ext cx="7128791" cy="3949065"/>
        </p:xfrm>
        <a:graphic>
          <a:graphicData uri="http://schemas.openxmlformats.org/drawingml/2006/table">
            <a:tbl>
              <a:tblPr/>
              <a:tblGrid>
                <a:gridCol w="4510897"/>
                <a:gridCol w="2617894"/>
              </a:tblGrid>
              <a:tr h="571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MINISTERIO DE CULTURA </a:t>
                      </a:r>
                      <a:b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DIRECCIÓN DE CINEMATOGRAFÍA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Establece la política cinematográfica </a:t>
                      </a:r>
                      <a:b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 Colombia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CNACC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PROIMAGENES COLOMBIA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Fondo para el desarrollo cinematográfico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Clr>
                          <a:srgbClr val="000000"/>
                        </a:buClr>
                        <a:buSzPts val="1600"/>
                        <a:buFont typeface="Wingdings" panose="05000000000000000000" pitchFamily="2" charset="2"/>
                        <a:buChar char="§"/>
                      </a:pPr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Administración del </a:t>
                      </a:r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FDC</a:t>
                      </a:r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el </a:t>
                      </a:r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FFC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Dirige el </a:t>
                      </a:r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FDC</a:t>
                      </a:r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 Ley 814 de 2003)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CPFC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Clr>
                          <a:srgbClr val="000000"/>
                        </a:buClr>
                        <a:buSzPts val="1600"/>
                        <a:buFont typeface="Wingdings" panose="05000000000000000000" pitchFamily="2" charset="2"/>
                        <a:buChar char="§"/>
                      </a:pPr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Secretaría técnica del </a:t>
                      </a:r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CNACC </a:t>
                      </a:r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el </a:t>
                      </a:r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CPFC</a:t>
                      </a:r>
                      <a:endParaRPr lang="es-CO" sz="1600" b="0" i="0" u="none" strike="noStrike">
                        <a:solidFill>
                          <a:srgbClr val="00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Presupuesto proveniente de MINCIT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Dirige el </a:t>
                      </a:r>
                      <a:r>
                        <a:rPr lang="es-CO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FFC</a:t>
                      </a:r>
                      <a:r>
                        <a:rPr lang="es-CO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(Ley 1556 de 2012)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Clr>
                          <a:srgbClr val="000000"/>
                        </a:buClr>
                        <a:buSzPts val="1600"/>
                        <a:buFont typeface="Wingdings" panose="05000000000000000000" pitchFamily="2" charset="2"/>
                        <a:buChar char="§"/>
                      </a:pPr>
                      <a:r>
                        <a:rPr lang="es-CO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Promoción del cine colombiano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439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37 Grupo"/>
          <p:cNvGrpSpPr/>
          <p:nvPr/>
        </p:nvGrpSpPr>
        <p:grpSpPr>
          <a:xfrm>
            <a:off x="6516217" y="6093296"/>
            <a:ext cx="2592289" cy="757382"/>
            <a:chOff x="6516215" y="6093296"/>
            <a:chExt cx="2592289" cy="757382"/>
          </a:xfrm>
        </p:grpSpPr>
        <p:pic>
          <p:nvPicPr>
            <p:cNvPr id="40" name="39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37" name="36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2" name="Rectángulo 1"/>
          <p:cNvSpPr/>
          <p:nvPr/>
        </p:nvSpPr>
        <p:spPr>
          <a:xfrm>
            <a:off x="-19726" y="2800996"/>
            <a:ext cx="9163725" cy="576064"/>
          </a:xfrm>
          <a:prstGeom prst="rect">
            <a:avLst/>
          </a:prstGeom>
          <a:solidFill>
            <a:srgbClr val="763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CuadroTexto"/>
          <p:cNvSpPr txBox="1"/>
          <p:nvPr/>
        </p:nvSpPr>
        <p:spPr>
          <a:xfrm>
            <a:off x="15771" y="2924944"/>
            <a:ext cx="90323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ＭＳ Ｐゴシック" pitchFamily="1" charset="-128"/>
              </a:rPr>
              <a:t>INFRAESTRUCTURA</a:t>
            </a:r>
            <a:endParaRPr lang="en-US" sz="2400" b="1" dirty="0">
              <a:solidFill>
                <a:schemeClr val="bg1"/>
              </a:solidFill>
              <a:latin typeface="Century Gothic" panose="020B0502020202020204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06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8245707"/>
              </p:ext>
            </p:extLst>
          </p:nvPr>
        </p:nvGraphicFramePr>
        <p:xfrm>
          <a:off x="6956" y="537857"/>
          <a:ext cx="9108503" cy="567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369264" y="4846602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50" b="1" dirty="0" smtClean="0">
                <a:solidFill>
                  <a:srgbClr val="7030A0"/>
                </a:solidFill>
              </a:rPr>
              <a:t>8,5%</a:t>
            </a:r>
            <a:endParaRPr lang="es-CO" sz="1050" b="1" dirty="0">
              <a:solidFill>
                <a:srgbClr val="7030A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521392" y="4828495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50" b="1" dirty="0" smtClean="0">
                <a:solidFill>
                  <a:srgbClr val="7030A0"/>
                </a:solidFill>
              </a:rPr>
              <a:t>10,2%</a:t>
            </a:r>
            <a:endParaRPr lang="es-CO" sz="1050" b="1" dirty="0">
              <a:solidFill>
                <a:srgbClr val="7030A0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673520" y="4822215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50" b="1" dirty="0" smtClean="0">
                <a:solidFill>
                  <a:srgbClr val="7030A0"/>
                </a:solidFill>
              </a:rPr>
              <a:t>7,9%</a:t>
            </a:r>
            <a:endParaRPr lang="es-CO" sz="1050" b="1" dirty="0">
              <a:solidFill>
                <a:srgbClr val="7030A0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854907" y="4828494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50" b="1" dirty="0" smtClean="0">
                <a:solidFill>
                  <a:srgbClr val="7030A0"/>
                </a:solidFill>
              </a:rPr>
              <a:t>16,8%</a:t>
            </a:r>
            <a:endParaRPr lang="es-CO" sz="1050" b="1" dirty="0">
              <a:solidFill>
                <a:srgbClr val="7030A0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6084168" y="4858011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50" b="1" dirty="0" smtClean="0">
                <a:solidFill>
                  <a:srgbClr val="7030A0"/>
                </a:solidFill>
              </a:rPr>
              <a:t>7,9%</a:t>
            </a:r>
            <a:endParaRPr lang="es-CO" sz="1050" b="1" dirty="0">
              <a:solidFill>
                <a:srgbClr val="7030A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302460" y="4831268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050" b="1" dirty="0" smtClean="0">
                <a:solidFill>
                  <a:srgbClr val="7030A0"/>
                </a:solidFill>
              </a:rPr>
              <a:t>6,4%</a:t>
            </a:r>
            <a:endParaRPr lang="es-CO" sz="105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104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62 Grupo"/>
          <p:cNvGrpSpPr/>
          <p:nvPr/>
        </p:nvGrpSpPr>
        <p:grpSpPr>
          <a:xfrm>
            <a:off x="6516215" y="6093296"/>
            <a:ext cx="2592289" cy="757382"/>
            <a:chOff x="6516215" y="6093296"/>
            <a:chExt cx="2592289" cy="757382"/>
          </a:xfrm>
        </p:grpSpPr>
        <p:pic>
          <p:nvPicPr>
            <p:cNvPr id="64" name="63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69402319"/>
              </p:ext>
            </p:extLst>
          </p:nvPr>
        </p:nvGraphicFramePr>
        <p:xfrm>
          <a:off x="107504" y="2924944"/>
          <a:ext cx="8856983" cy="1483666"/>
        </p:xfrm>
        <a:graphic>
          <a:graphicData uri="http://schemas.openxmlformats.org/drawingml/2006/table">
            <a:tbl>
              <a:tblPr/>
              <a:tblGrid>
                <a:gridCol w="720081"/>
                <a:gridCol w="576064"/>
                <a:gridCol w="576064"/>
                <a:gridCol w="576064"/>
                <a:gridCol w="576064"/>
                <a:gridCol w="648072"/>
                <a:gridCol w="504056"/>
                <a:gridCol w="648072"/>
                <a:gridCol w="576064"/>
                <a:gridCol w="648072"/>
                <a:gridCol w="576064"/>
                <a:gridCol w="576064"/>
                <a:gridCol w="576064"/>
                <a:gridCol w="504056"/>
                <a:gridCol w="576062"/>
              </a:tblGrid>
              <a:tr h="166462">
                <a:tc>
                  <a:txBody>
                    <a:bodyPr/>
                    <a:lstStyle/>
                    <a:p>
                      <a:pPr algn="l" fontAlgn="ctr"/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216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AÑO</a:t>
                      </a:r>
                    </a:p>
                  </a:txBody>
                  <a:tcPr marL="5801" marR="5801" marT="58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Var 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2010 - 2009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Var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2011 - 2010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Var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2012 - 2011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Var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2013 - 2012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%Var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2014 - 2013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%Var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2015 - 2014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%Var</a:t>
                      </a:r>
                      <a:b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CO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2015 - 2009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9474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SALAS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541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647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698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7,9%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16,8%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879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7,9%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935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72,8%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1704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COMPLEJOS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-4,3%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11,9%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17,2%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41,8%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9474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SILLAS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108.359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110.850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122.712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10,7%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131.522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7,2%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151.562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15,2%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161.168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170.764 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57,6%</a:t>
                      </a:r>
                    </a:p>
                  </a:txBody>
                  <a:tcPr marL="5801" marR="5801" marT="58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14" name="4 CuadroTexto"/>
          <p:cNvSpPr txBox="1"/>
          <p:nvPr/>
        </p:nvSpPr>
        <p:spPr>
          <a:xfrm>
            <a:off x="971600" y="612615"/>
            <a:ext cx="69667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O"/>
            </a:defPPr>
            <a:lvl1pPr algn="r">
              <a:defRPr sz="440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CO" sz="2800" b="1" dirty="0" smtClean="0">
                <a:solidFill>
                  <a:srgbClr val="763898"/>
                </a:solidFill>
                <a:ea typeface="+mn-ea"/>
                <a:cs typeface="+mn-cs"/>
              </a:rPr>
              <a:t>2.</a:t>
            </a:r>
            <a:r>
              <a:rPr lang="es-CO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HISTÓRICO INFRAESTRUCTURA 2009 - 2015</a:t>
            </a:r>
          </a:p>
          <a:p>
            <a:pPr algn="ctr"/>
            <a:endParaRPr lang="es-CO" sz="1600" b="1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814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37 Grupo"/>
          <p:cNvGrpSpPr/>
          <p:nvPr/>
        </p:nvGrpSpPr>
        <p:grpSpPr>
          <a:xfrm>
            <a:off x="6516217" y="6093296"/>
            <a:ext cx="2592289" cy="757382"/>
            <a:chOff x="6516215" y="6093296"/>
            <a:chExt cx="2592289" cy="757382"/>
          </a:xfrm>
        </p:grpSpPr>
        <p:pic>
          <p:nvPicPr>
            <p:cNvPr id="40" name="39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37" name="36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2" name="Rectángulo 1"/>
          <p:cNvSpPr/>
          <p:nvPr/>
        </p:nvSpPr>
        <p:spPr>
          <a:xfrm>
            <a:off x="-19726" y="2800996"/>
            <a:ext cx="9163725" cy="576064"/>
          </a:xfrm>
          <a:prstGeom prst="rect">
            <a:avLst/>
          </a:prstGeom>
          <a:solidFill>
            <a:srgbClr val="763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CuadroTexto"/>
          <p:cNvSpPr txBox="1"/>
          <p:nvPr/>
        </p:nvSpPr>
        <p:spPr>
          <a:xfrm>
            <a:off x="15771" y="2924944"/>
            <a:ext cx="903230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9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ＭＳ Ｐゴシック" pitchFamily="1" charset="-128"/>
              </a:rPr>
              <a:t>EXHIBICIÓN</a:t>
            </a:r>
            <a:endParaRPr lang="en-US" sz="2400" b="1" dirty="0">
              <a:solidFill>
                <a:schemeClr val="bg1"/>
              </a:solidFill>
              <a:latin typeface="Century Gothic" panose="020B0502020202020204" pitchFamily="34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816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214401" y="309861"/>
            <a:ext cx="3970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Beneficios Tributarios</a:t>
            </a:r>
          </a:p>
        </p:txBody>
      </p:sp>
      <p:grpSp>
        <p:nvGrpSpPr>
          <p:cNvPr id="64" name="63 Grupo"/>
          <p:cNvGrpSpPr/>
          <p:nvPr/>
        </p:nvGrpSpPr>
        <p:grpSpPr>
          <a:xfrm>
            <a:off x="6516217" y="6093296"/>
            <a:ext cx="2592289" cy="757382"/>
            <a:chOff x="6516215" y="6093296"/>
            <a:chExt cx="2592289" cy="757382"/>
          </a:xfrm>
        </p:grpSpPr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6" name="65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29" name="CuadroTexto 28"/>
          <p:cNvSpPr txBox="1"/>
          <p:nvPr/>
        </p:nvSpPr>
        <p:spPr>
          <a:xfrm>
            <a:off x="7762706" y="4509120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 smtClean="0">
                <a:solidFill>
                  <a:srgbClr val="FF0000"/>
                </a:solidFill>
              </a:rPr>
              <a:t>26%</a:t>
            </a:r>
            <a:endParaRPr lang="es-CO" sz="800" b="1" dirty="0">
              <a:solidFill>
                <a:srgbClr val="FF0000"/>
              </a:solidFill>
            </a:endParaRPr>
          </a:p>
        </p:txBody>
      </p:sp>
      <p:sp>
        <p:nvSpPr>
          <p:cNvPr id="2" name="Triángulo isósceles 1"/>
          <p:cNvSpPr/>
          <p:nvPr/>
        </p:nvSpPr>
        <p:spPr>
          <a:xfrm>
            <a:off x="7998251" y="4724564"/>
            <a:ext cx="104974" cy="6402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12946" y="6093296"/>
            <a:ext cx="331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  <a:endParaRPr lang="es-CO" sz="1050" b="1" dirty="0"/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2665629"/>
              </p:ext>
            </p:extLst>
          </p:nvPr>
        </p:nvGraphicFramePr>
        <p:xfrm>
          <a:off x="89535" y="1232195"/>
          <a:ext cx="8964930" cy="4393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35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6214401" y="309861"/>
            <a:ext cx="3970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Beneficios Tributarios</a:t>
            </a:r>
          </a:p>
        </p:txBody>
      </p:sp>
      <p:grpSp>
        <p:nvGrpSpPr>
          <p:cNvPr id="64" name="63 Grupo"/>
          <p:cNvGrpSpPr/>
          <p:nvPr/>
        </p:nvGrpSpPr>
        <p:grpSpPr>
          <a:xfrm>
            <a:off x="6516217" y="6093296"/>
            <a:ext cx="2592289" cy="757382"/>
            <a:chOff x="6516215" y="6093296"/>
            <a:chExt cx="2592289" cy="757382"/>
          </a:xfrm>
        </p:grpSpPr>
        <p:pic>
          <p:nvPicPr>
            <p:cNvPr id="65" name="64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66" name="65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7367" t="34023" r="7437" b="39081"/>
            <a:stretch/>
          </p:blipFill>
          <p:spPr>
            <a:xfrm>
              <a:off x="6516215" y="6336218"/>
              <a:ext cx="1113085" cy="271538"/>
            </a:xfrm>
            <a:prstGeom prst="rect">
              <a:avLst/>
            </a:prstGeom>
          </p:spPr>
        </p:pic>
      </p:grpSp>
      <p:sp>
        <p:nvSpPr>
          <p:cNvPr id="11" name="CuadroTexto 10"/>
          <p:cNvSpPr txBox="1"/>
          <p:nvPr/>
        </p:nvSpPr>
        <p:spPr>
          <a:xfrm>
            <a:off x="7762706" y="4509120"/>
            <a:ext cx="5760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" b="1" dirty="0" smtClean="0">
                <a:solidFill>
                  <a:srgbClr val="FF0000"/>
                </a:solidFill>
              </a:rPr>
              <a:t>27,9%</a:t>
            </a:r>
            <a:endParaRPr lang="es-CO" sz="800" b="1" dirty="0">
              <a:solidFill>
                <a:srgbClr val="FF0000"/>
              </a:solidFill>
            </a:endParaRPr>
          </a:p>
        </p:txBody>
      </p:sp>
      <p:sp>
        <p:nvSpPr>
          <p:cNvPr id="12" name="Triángulo isósceles 11"/>
          <p:cNvSpPr/>
          <p:nvPr/>
        </p:nvSpPr>
        <p:spPr>
          <a:xfrm>
            <a:off x="7998251" y="4724564"/>
            <a:ext cx="104974" cy="64021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/>
          <p:cNvSpPr txBox="1"/>
          <p:nvPr/>
        </p:nvSpPr>
        <p:spPr>
          <a:xfrm>
            <a:off x="12946" y="6093296"/>
            <a:ext cx="331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b="1" dirty="0" smtClean="0"/>
              <a:t>**Datos a Junio 30 de 2016</a:t>
            </a:r>
            <a:endParaRPr lang="es-CO" sz="1050" b="1" dirty="0"/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9859669"/>
              </p:ext>
            </p:extLst>
          </p:nvPr>
        </p:nvGraphicFramePr>
        <p:xfrm>
          <a:off x="28575" y="1367177"/>
          <a:ext cx="9086850" cy="4123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68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1444</TotalTime>
  <Words>1088</Words>
  <Application>Microsoft Macintosh PowerPoint</Application>
  <PresentationFormat>Presentación en pantalla (4:3)</PresentationFormat>
  <Paragraphs>455</Paragraphs>
  <Slides>24</Slides>
  <Notes>5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Carolina Acosta Gutierrez</dc:creator>
  <cp:lastModifiedBy>Adelfa Martinez Bonilla</cp:lastModifiedBy>
  <cp:revision>179</cp:revision>
  <cp:lastPrinted>2016-05-06T19:24:45Z</cp:lastPrinted>
  <dcterms:created xsi:type="dcterms:W3CDTF">2016-07-21T02:52:16Z</dcterms:created>
  <dcterms:modified xsi:type="dcterms:W3CDTF">2016-07-21T03:16:30Z</dcterms:modified>
</cp:coreProperties>
</file>