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0" r:id="rId2"/>
    <p:sldId id="324" r:id="rId3"/>
    <p:sldId id="325" r:id="rId4"/>
    <p:sldId id="326" r:id="rId5"/>
    <p:sldId id="303" r:id="rId6"/>
    <p:sldId id="315" r:id="rId7"/>
    <p:sldId id="327" r:id="rId8"/>
    <p:sldId id="330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733" autoAdjust="0"/>
  </p:normalViewPr>
  <p:slideViewPr>
    <p:cSldViewPr>
      <p:cViewPr>
        <p:scale>
          <a:sx n="70" d="100"/>
          <a:sy n="70" d="100"/>
        </p:scale>
        <p:origin x="62" y="13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8EA09-5A9A-4624-AD58-0B3A6291BE1D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A603B-6D7F-4686-BADE-F2862A8F01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73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603B-6D7F-4686-BADE-F2862A8F0113}" type="slidenum">
              <a:rPr lang="es-CO" smtClean="0"/>
              <a:pPr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77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42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118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808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512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720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72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454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051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397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055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6283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FF5AB-BDAF-4D67-B38C-267C0BA4B407}" type="datetimeFigureOut">
              <a:rPr lang="es-CO" smtClean="0"/>
              <a:pPr/>
              <a:t>20/07/2016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7006-3780-4278-BCAB-AF705FD579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842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60" y="0"/>
            <a:ext cx="9155059" cy="6877524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583" y="5492627"/>
            <a:ext cx="3837089" cy="134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54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15396"/>
          </a:xfrm>
        </p:spPr>
        <p:txBody>
          <a:bodyPr>
            <a:normAutofit fontScale="90000"/>
          </a:bodyPr>
          <a:lstStyle/>
          <a:p>
            <a:r>
              <a:rPr lang="es-CO" altLang="es-CO" sz="2400" b="1" dirty="0" smtClean="0"/>
              <a:t/>
            </a:r>
            <a:br>
              <a:rPr lang="es-CO" altLang="es-CO" sz="2400" b="1" dirty="0" smtClean="0"/>
            </a:br>
            <a:r>
              <a:rPr lang="es-MX" altLang="es-CO" sz="2400" b="1" dirty="0" smtClean="0">
                <a:latin typeface="Arial" charset="0"/>
              </a:rPr>
              <a:t>DESTINACIÓN DE LOS RECURSOS DEL FDC</a:t>
            </a:r>
            <a:r>
              <a:rPr lang="es-ES" altLang="es-CO" sz="2400" b="1" dirty="0">
                <a:solidFill>
                  <a:schemeClr val="tx2"/>
                </a:solidFill>
              </a:rPr>
              <a:t/>
            </a:r>
            <a:br>
              <a:rPr lang="es-ES" altLang="es-CO" sz="2400" b="1" dirty="0">
                <a:solidFill>
                  <a:schemeClr val="tx2"/>
                </a:solidFill>
              </a:rPr>
            </a:br>
            <a:endParaRPr lang="es-CO" sz="2400" b="1" dirty="0">
              <a:latin typeface="+mn-lt"/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lnSpcReduction="10000"/>
          </a:bodyPr>
          <a:lstStyle/>
          <a:p>
            <a:pPr marL="342000" indent="-34200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342000" indent="-342000" algn="just">
              <a:spcBef>
                <a:spcPct val="0"/>
              </a:spcBef>
              <a:buNone/>
            </a:pPr>
            <a:r>
              <a:rPr lang="es-CO" sz="1800" b="1" dirty="0" smtClean="0"/>
              <a:t>CONVOCATORIA DEL FDC</a:t>
            </a:r>
          </a:p>
          <a:p>
            <a:pPr marL="342000" indent="-342000" algn="just">
              <a:spcBef>
                <a:spcPct val="0"/>
              </a:spcBef>
              <a:buNone/>
            </a:pPr>
            <a:endParaRPr lang="es-CO" sz="1800" dirty="0" smtClean="0"/>
          </a:p>
          <a:p>
            <a:pPr marL="0" indent="0" algn="just">
              <a:spcBef>
                <a:spcPct val="0"/>
              </a:spcBef>
              <a:buNone/>
            </a:pPr>
            <a:r>
              <a:rPr lang="es-CO" sz="1800" dirty="0" smtClean="0"/>
              <a:t>1. Estímulos por concurso.</a:t>
            </a:r>
          </a:p>
          <a:p>
            <a:pPr marL="342000" indent="-342000" algn="just">
              <a:spcBef>
                <a:spcPct val="0"/>
              </a:spcBef>
              <a:buNone/>
            </a:pPr>
            <a:r>
              <a:rPr lang="es-CO" sz="1800" dirty="0"/>
              <a:t>	</a:t>
            </a:r>
            <a:r>
              <a:rPr lang="es-CO" sz="1800" dirty="0" smtClean="0"/>
              <a:t>	- Ejes: Documental, Animación, Ficción, Estímulo Integral, Relatos regionales, 	Circulación.</a:t>
            </a:r>
          </a:p>
          <a:p>
            <a:pPr marL="342000" indent="-342000" algn="just">
              <a:spcBef>
                <a:spcPct val="0"/>
              </a:spcBef>
              <a:buNone/>
            </a:pPr>
            <a:r>
              <a:rPr lang="es-CO" sz="1800" dirty="0"/>
              <a:t>	</a:t>
            </a:r>
            <a:r>
              <a:rPr lang="es-CO" sz="1800" dirty="0" smtClean="0"/>
              <a:t>	- Etapas : escritura, desarrollo, producción y posproducción. 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es-CO" sz="1800" dirty="0"/>
              <a:t>	</a:t>
            </a:r>
            <a:r>
              <a:rPr lang="es-CO" sz="1800" dirty="0" smtClean="0"/>
              <a:t>- Realización de corto y largometrajes.  </a:t>
            </a:r>
          </a:p>
          <a:p>
            <a:pPr marL="342000" indent="-342000" algn="just">
              <a:spcBef>
                <a:spcPct val="0"/>
              </a:spcBef>
              <a:buNone/>
            </a:pPr>
            <a:r>
              <a:rPr lang="es-CO" sz="1800" dirty="0"/>
              <a:t>	</a:t>
            </a:r>
            <a:r>
              <a:rPr lang="es-CO" sz="1800" dirty="0" smtClean="0"/>
              <a:t>	- Apoyo a la formación a través de festivales de cine y formación 	especializada para el sector cinematográfico.  </a:t>
            </a:r>
          </a:p>
          <a:p>
            <a:pPr marL="342000" indent="-342000" algn="just">
              <a:spcBef>
                <a:spcPct val="0"/>
              </a:spcBef>
              <a:buNone/>
            </a:pPr>
            <a:endParaRPr lang="es-CO" sz="1800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dirty="0"/>
          </a:p>
          <a:p>
            <a:pPr marL="0" indent="0" algn="just">
              <a:spcBef>
                <a:spcPct val="0"/>
              </a:spcBef>
              <a:buNone/>
            </a:pPr>
            <a:r>
              <a:rPr lang="es-CO" sz="1800" dirty="0" smtClean="0"/>
              <a:t>2. Estímulos Automáticos. 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es-CO" sz="1800" dirty="0" smtClean="0"/>
              <a:t>	- Estreno de largos en  salas. 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es-CO" sz="1800" dirty="0" smtClean="0"/>
              <a:t>	- Participación de películas y proyectos en festivales, mercados, encuentros, 	talleres y premios cinematográficos. </a:t>
            </a:r>
          </a:p>
          <a:p>
            <a:pPr marL="0" indent="0" algn="just">
              <a:spcBef>
                <a:spcPct val="0"/>
              </a:spcBef>
              <a:buNone/>
            </a:pPr>
            <a:r>
              <a:rPr lang="es-CO" sz="1800" dirty="0" smtClean="0"/>
              <a:t>	- Distribución de películas  colombianas.</a:t>
            </a:r>
          </a:p>
          <a:p>
            <a:pPr marL="0" indent="0" algn="just">
              <a:spcBef>
                <a:spcPct val="0"/>
              </a:spcBef>
              <a:buNone/>
            </a:pPr>
            <a:endParaRPr lang="es-CO" sz="1800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</p:txBody>
      </p:sp>
    </p:spTree>
    <p:extLst>
      <p:ext uri="{BB962C8B-B14F-4D97-AF65-F5344CB8AC3E}">
        <p14:creationId xmlns:p14="http://schemas.microsoft.com/office/powerpoint/2010/main" val="34716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 smtClean="0"/>
          </a:p>
          <a:p>
            <a:pPr marL="0" indent="0" algn="just">
              <a:spcBef>
                <a:spcPct val="0"/>
              </a:spcBef>
              <a:buNone/>
            </a:pPr>
            <a:endParaRPr lang="es-CO" sz="18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537690"/>
              </p:ext>
            </p:extLst>
          </p:nvPr>
        </p:nvGraphicFramePr>
        <p:xfrm>
          <a:off x="899592" y="2636912"/>
          <a:ext cx="6840760" cy="1810488"/>
        </p:xfrm>
        <a:graphic>
          <a:graphicData uri="http://schemas.openxmlformats.org/drawingml/2006/table">
            <a:tbl>
              <a:tblPr/>
              <a:tblGrid>
                <a:gridCol w="4678197"/>
                <a:gridCol w="2162563"/>
              </a:tblGrid>
              <a:tr h="452622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 </a:t>
                      </a:r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Convocatorias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proyectos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Beneficiarios por concurso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803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Beneficiarios automáticos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1.561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622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beneficiarios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2.364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1179317" y="1700808"/>
            <a:ext cx="3247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0"/>
              </a:spcBef>
            </a:pPr>
            <a:r>
              <a:rPr lang="es-CO" b="1" dirty="0" smtClean="0"/>
              <a:t>CONVOCATORIA </a:t>
            </a:r>
            <a:r>
              <a:rPr lang="es-CO" b="1" dirty="0"/>
              <a:t>DEL FDC</a:t>
            </a:r>
            <a:r>
              <a:rPr lang="es-CO" b="1" dirty="0" smtClean="0"/>
              <a:t>:</a:t>
            </a:r>
          </a:p>
          <a:p>
            <a:pPr algn="just">
              <a:spcBef>
                <a:spcPct val="0"/>
              </a:spcBef>
            </a:pPr>
            <a:r>
              <a:rPr lang="es-CO" b="1" dirty="0"/>
              <a:t>2004</a:t>
            </a:r>
            <a:r>
              <a:rPr lang="es-CO" b="1" dirty="0">
                <a:solidFill>
                  <a:srgbClr val="FF0000"/>
                </a:solidFill>
              </a:rPr>
              <a:t> </a:t>
            </a:r>
            <a:r>
              <a:rPr lang="es-CO" b="1" dirty="0"/>
              <a:t>hasta </a:t>
            </a:r>
            <a:r>
              <a:rPr lang="es-CO" b="1" dirty="0" smtClean="0"/>
              <a:t>31 de mayo de 2016 </a:t>
            </a:r>
            <a:endParaRPr lang="es-CO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971600" y="4869160"/>
            <a:ext cx="6768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13.183 </a:t>
            </a:r>
            <a:r>
              <a:rPr lang="es-CO" dirty="0"/>
              <a:t>proyectos presentados. </a:t>
            </a:r>
            <a:r>
              <a:rPr lang="es-CO" dirty="0" smtClean="0"/>
              <a:t>17.9% </a:t>
            </a:r>
            <a:r>
              <a:rPr lang="es-CO" dirty="0"/>
              <a:t>han resultado beneficiados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r>
              <a:rPr lang="es-CO" dirty="0" smtClean="0"/>
              <a:t>584 evaluadores: </a:t>
            </a:r>
            <a:r>
              <a:rPr lang="es-CO" dirty="0"/>
              <a:t>303 internacionales, 241 nacionales y 40 nacionales en el exterior.</a:t>
            </a:r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086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sz="1800" b="1" dirty="0" smtClean="0"/>
              <a:t>FORMACIÓN:</a:t>
            </a:r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 marL="0" indent="0">
              <a:buNone/>
            </a:pPr>
            <a:endParaRPr lang="es-CO" sz="18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39654"/>
              </p:ext>
            </p:extLst>
          </p:nvPr>
        </p:nvGraphicFramePr>
        <p:xfrm>
          <a:off x="1763688" y="2276872"/>
          <a:ext cx="5177408" cy="845820"/>
        </p:xfrm>
        <a:graphic>
          <a:graphicData uri="http://schemas.openxmlformats.org/drawingml/2006/table">
            <a:tbl>
              <a:tblPr/>
              <a:tblGrid>
                <a:gridCol w="2773225"/>
                <a:gridCol w="2404183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Convenio </a:t>
                      </a:r>
                      <a:r>
                        <a:rPr lang="es-CO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COLFUTURO</a:t>
                      </a:r>
                      <a:r>
                        <a:rPr lang="es-CO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CO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11-16</a:t>
                      </a:r>
                      <a:endParaRPr lang="es-CO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# beneficiarios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Crédito beca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117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Becas de inglés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676512"/>
              </p:ext>
            </p:extLst>
          </p:nvPr>
        </p:nvGraphicFramePr>
        <p:xfrm>
          <a:off x="1763688" y="3645024"/>
          <a:ext cx="5184576" cy="1333500"/>
        </p:xfrm>
        <a:graphic>
          <a:graphicData uri="http://schemas.openxmlformats.org/drawingml/2006/table">
            <a:tbl>
              <a:tblPr/>
              <a:tblGrid>
                <a:gridCol w="2794000"/>
                <a:gridCol w="2390576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 convocatoria FDC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beneficiarios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especializada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 </a:t>
                      </a:r>
                      <a:r>
                        <a:rPr lang="es-CO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</a:t>
                      </a:r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/737 becarios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</a:t>
                      </a:r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es-C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 través de festivales cine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  <a:r>
                        <a:rPr lang="es-CO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festivales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Participación en talleres </a:t>
                      </a:r>
                      <a:r>
                        <a:rPr lang="es-CO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462 personas 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de públicos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 proyectos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39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19256" cy="51571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CO" sz="1600" b="1" dirty="0" smtClean="0"/>
              <a:t>MEJORAMIENTO EN LA CALIDAD DE LOS PROYECTOS:</a:t>
            </a:r>
            <a:r>
              <a:rPr lang="es-CO" sz="1400" b="1" dirty="0" smtClean="0"/>
              <a:t> </a:t>
            </a:r>
          </a:p>
          <a:p>
            <a:pPr>
              <a:buNone/>
            </a:pPr>
            <a:endParaRPr lang="es-CO" sz="1400" b="1" dirty="0" smtClean="0"/>
          </a:p>
          <a:p>
            <a:pPr marL="0" indent="0">
              <a:buNone/>
            </a:pPr>
            <a:r>
              <a:rPr lang="es-CO" sz="1400" dirty="0" smtClean="0"/>
              <a:t>1. Tutoría </a:t>
            </a:r>
            <a:r>
              <a:rPr lang="es-CO" sz="1400" dirty="0"/>
              <a:t>de escritura de guiones ganadores en ficción y </a:t>
            </a:r>
            <a:r>
              <a:rPr lang="es-CO" sz="1400" dirty="0" smtClean="0"/>
              <a:t>documental.</a:t>
            </a:r>
            <a:endParaRPr lang="es-CO" sz="1400" dirty="0"/>
          </a:p>
          <a:p>
            <a:pPr marL="0" indent="0">
              <a:buNone/>
            </a:pPr>
            <a:r>
              <a:rPr lang="es-CO" sz="1400" dirty="0"/>
              <a:t>	192 proyectos ganadores con tutoría. </a:t>
            </a:r>
            <a:r>
              <a:rPr lang="es-CO" sz="1400" dirty="0" smtClean="0"/>
              <a:t>16% ganaron Producción (32 proyectos).</a:t>
            </a:r>
            <a:endParaRPr lang="es-CO" sz="1400" dirty="0"/>
          </a:p>
          <a:p>
            <a:pPr marL="0" indent="0">
              <a:buNone/>
            </a:pPr>
            <a:endParaRPr lang="es-CO" sz="1400" dirty="0"/>
          </a:p>
          <a:p>
            <a:pPr marL="0" indent="0">
              <a:buNone/>
            </a:pPr>
            <a:r>
              <a:rPr lang="es-CO" sz="1400" dirty="0"/>
              <a:t>2. </a:t>
            </a:r>
            <a:r>
              <a:rPr lang="es-CO" sz="1400" dirty="0" smtClean="0"/>
              <a:t>Apoyo </a:t>
            </a:r>
            <a:r>
              <a:rPr lang="es-CO" sz="1400" dirty="0"/>
              <a:t>al desarrollo y estructura de </a:t>
            </a:r>
            <a:r>
              <a:rPr lang="es-CO" sz="1400" dirty="0" smtClean="0"/>
              <a:t>proyectos.</a:t>
            </a:r>
            <a:endParaRPr lang="es-CO" sz="1400" dirty="0"/>
          </a:p>
          <a:p>
            <a:pPr marL="0" indent="0">
              <a:buNone/>
            </a:pPr>
            <a:r>
              <a:rPr lang="es-CO" sz="1400" dirty="0"/>
              <a:t>	- #TUP: 8 ciudades.</a:t>
            </a:r>
          </a:p>
          <a:p>
            <a:pPr marL="0" indent="0">
              <a:buNone/>
            </a:pPr>
            <a:r>
              <a:rPr lang="es-CO" sz="1400" dirty="0"/>
              <a:t>	2013 1er edición. 1112 asistentes. 11 ciudades.</a:t>
            </a:r>
          </a:p>
          <a:p>
            <a:pPr marL="0" indent="0">
              <a:buNone/>
            </a:pPr>
            <a:r>
              <a:rPr lang="es-CO" sz="1400" dirty="0"/>
              <a:t>	- Asesorías para los ganadores de cortometrajes: ficción, documental, </a:t>
            </a:r>
            <a:r>
              <a:rPr lang="es-CO" sz="1400" dirty="0" smtClean="0"/>
              <a:t>animación </a:t>
            </a:r>
            <a:r>
              <a:rPr lang="es-CO" sz="1400" dirty="0"/>
              <a:t>y relatos 	</a:t>
            </a:r>
            <a:r>
              <a:rPr lang="es-CO" sz="1400" dirty="0" smtClean="0"/>
              <a:t>regionales.</a:t>
            </a:r>
            <a:endParaRPr lang="es-CO" sz="1400" dirty="0"/>
          </a:p>
          <a:p>
            <a:pPr marL="0" indent="0">
              <a:buNone/>
            </a:pPr>
            <a:r>
              <a:rPr lang="es-CO" sz="1400" dirty="0"/>
              <a:t>	- Asesoría para </a:t>
            </a:r>
            <a:r>
              <a:rPr lang="es-CO" sz="1400" dirty="0" smtClean="0"/>
              <a:t>ganadores </a:t>
            </a:r>
            <a:r>
              <a:rPr lang="es-CO" sz="1400" dirty="0"/>
              <a:t>de </a:t>
            </a:r>
            <a:r>
              <a:rPr lang="es-CO" sz="1400" dirty="0" smtClean="0"/>
              <a:t>producción </a:t>
            </a:r>
            <a:r>
              <a:rPr lang="es-CO" sz="1400" dirty="0"/>
              <a:t>de largometraje de </a:t>
            </a:r>
            <a:r>
              <a:rPr lang="es-CO" sz="1400" dirty="0" smtClean="0"/>
              <a:t>animación.</a:t>
            </a:r>
            <a:endParaRPr lang="es-CO" sz="1400" dirty="0"/>
          </a:p>
          <a:p>
            <a:pPr marL="0" indent="0">
              <a:buNone/>
            </a:pPr>
            <a:endParaRPr lang="es-CO" sz="1400" dirty="0" smtClean="0"/>
          </a:p>
          <a:p>
            <a:pPr marL="0" indent="0">
              <a:buNone/>
            </a:pPr>
            <a:r>
              <a:rPr lang="es-CO" sz="1400" dirty="0" smtClean="0"/>
              <a:t>3</a:t>
            </a:r>
            <a:r>
              <a:rPr lang="es-CO" sz="1400" dirty="0"/>
              <a:t>. Encuentros para coproducción y otros eventos</a:t>
            </a:r>
            <a:r>
              <a:rPr lang="es-CO" sz="1400" dirty="0" smtClean="0"/>
              <a:t>.</a:t>
            </a:r>
            <a:endParaRPr lang="es-CO" sz="1400" dirty="0"/>
          </a:p>
          <a:p>
            <a:pPr marL="0" indent="0">
              <a:buNone/>
            </a:pPr>
            <a:r>
              <a:rPr lang="es-MX" sz="1400" dirty="0" smtClean="0"/>
              <a:t>Destinado </a:t>
            </a:r>
            <a:r>
              <a:rPr lang="es-MX" sz="1400" dirty="0"/>
              <a:t>al apoyo de encuentros que fomenten las coproducciones, búsqueda de financiación de los proyectos y prestación de servicios de producción. </a:t>
            </a:r>
          </a:p>
          <a:p>
            <a:pPr marL="0" indent="0">
              <a:buNone/>
            </a:pPr>
            <a:r>
              <a:rPr lang="es-MX" sz="1400" dirty="0"/>
              <a:t>	- EIP - FICCI </a:t>
            </a:r>
          </a:p>
          <a:p>
            <a:pPr marL="0" indent="0">
              <a:buNone/>
            </a:pPr>
            <a:r>
              <a:rPr lang="es-MX" sz="1400" dirty="0"/>
              <a:t>	- BAM</a:t>
            </a:r>
          </a:p>
          <a:p>
            <a:pPr marL="0" indent="0">
              <a:buNone/>
            </a:pPr>
            <a:r>
              <a:rPr lang="es-MX" sz="1400" dirty="0"/>
              <a:t>	- </a:t>
            </a:r>
            <a:r>
              <a:rPr lang="es-MX" sz="1400" dirty="0" err="1"/>
              <a:t>Producers</a:t>
            </a:r>
            <a:r>
              <a:rPr lang="es-MX" sz="1400" dirty="0"/>
              <a:t> </a:t>
            </a:r>
            <a:r>
              <a:rPr lang="es-MX" sz="1400" dirty="0" err="1"/>
              <a:t>Workshop</a:t>
            </a:r>
            <a:r>
              <a:rPr lang="es-MX" sz="1400" dirty="0"/>
              <a:t> Cannes PLUS - Festival de </a:t>
            </a:r>
            <a:r>
              <a:rPr lang="es-MX" sz="1400" dirty="0" smtClean="0"/>
              <a:t>Cannes</a:t>
            </a:r>
            <a:endParaRPr lang="es-MX" sz="1400" dirty="0"/>
          </a:p>
          <a:p>
            <a:pPr marL="0" indent="0">
              <a:buNone/>
            </a:pPr>
            <a:r>
              <a:rPr lang="es-MX" sz="1400" dirty="0"/>
              <a:t>	- </a:t>
            </a:r>
            <a:r>
              <a:rPr lang="es-MX" sz="1400" dirty="0" err="1"/>
              <a:t>Rótterdam</a:t>
            </a:r>
            <a:r>
              <a:rPr lang="es-MX" sz="1400" dirty="0"/>
              <a:t> </a:t>
            </a:r>
            <a:r>
              <a:rPr lang="es-MX" sz="1400" dirty="0" err="1"/>
              <a:t>Lab</a:t>
            </a:r>
            <a:r>
              <a:rPr lang="es-MX" sz="1400" dirty="0"/>
              <a:t> </a:t>
            </a:r>
          </a:p>
          <a:p>
            <a:pPr marL="0" indent="0">
              <a:buNone/>
            </a:pPr>
            <a:r>
              <a:rPr lang="es-MX" sz="1400" dirty="0"/>
              <a:t>	- </a:t>
            </a:r>
            <a:r>
              <a:rPr lang="es-MX" sz="1400" dirty="0" err="1"/>
              <a:t>Coproduction</a:t>
            </a:r>
            <a:r>
              <a:rPr lang="es-MX" sz="1400" dirty="0"/>
              <a:t> </a:t>
            </a:r>
            <a:r>
              <a:rPr lang="es-MX" sz="1400" dirty="0" err="1"/>
              <a:t>Market</a:t>
            </a:r>
            <a:r>
              <a:rPr lang="es-MX" sz="1400" dirty="0"/>
              <a:t> de Berlín </a:t>
            </a:r>
          </a:p>
          <a:p>
            <a:pPr marL="0" indent="0">
              <a:buNone/>
            </a:pPr>
            <a:r>
              <a:rPr lang="es-MX" sz="1400" dirty="0"/>
              <a:t>	</a:t>
            </a:r>
            <a:endParaRPr lang="es-CO" sz="1400" b="1" dirty="0" smtClean="0"/>
          </a:p>
          <a:p>
            <a:pPr>
              <a:buNone/>
            </a:pPr>
            <a:endParaRPr lang="es-CO" sz="1400" b="1" dirty="0" smtClean="0"/>
          </a:p>
          <a:p>
            <a:pPr>
              <a:buNone/>
            </a:pPr>
            <a:endParaRPr lang="es-CO" sz="1400" b="1" dirty="0" smtClean="0"/>
          </a:p>
          <a:p>
            <a:pPr>
              <a:buNone/>
            </a:pPr>
            <a:endParaRPr lang="es-CO" sz="1400" b="1" dirty="0" smtClean="0"/>
          </a:p>
          <a:p>
            <a:pPr>
              <a:buNone/>
            </a:pPr>
            <a:endParaRPr lang="es-CO" sz="1400" b="1" dirty="0" smtClean="0"/>
          </a:p>
          <a:p>
            <a:pPr>
              <a:buNone/>
            </a:pPr>
            <a:endParaRPr lang="es-CO" sz="1400" b="1" dirty="0"/>
          </a:p>
          <a:p>
            <a:pPr>
              <a:buNone/>
            </a:pPr>
            <a:endParaRPr lang="es-CO" sz="1400" b="1" dirty="0" smtClean="0"/>
          </a:p>
          <a:p>
            <a:pPr>
              <a:buNone/>
            </a:pPr>
            <a:endParaRPr lang="es-CO" sz="1400" b="1" dirty="0"/>
          </a:p>
          <a:p>
            <a:pPr>
              <a:buNone/>
            </a:pPr>
            <a:endParaRPr lang="es-CO" sz="1400" b="1" dirty="0" smtClean="0"/>
          </a:p>
          <a:p>
            <a:pPr marL="0" indent="0">
              <a:buNone/>
            </a:pPr>
            <a:endParaRPr lang="es-CO" sz="1400" b="1" dirty="0"/>
          </a:p>
        </p:txBody>
      </p:sp>
    </p:spTree>
    <p:extLst>
      <p:ext uri="{BB962C8B-B14F-4D97-AF65-F5344CB8AC3E}">
        <p14:creationId xmlns:p14="http://schemas.microsoft.com/office/powerpoint/2010/main" val="36021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448688" y="13407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r>
              <a:rPr lang="es-CO" sz="1600" b="1" dirty="0" smtClean="0"/>
              <a:t>PROMOCIÓN: </a:t>
            </a:r>
            <a:r>
              <a:rPr lang="es-CO" sz="1800" b="1" dirty="0" smtClean="0"/>
              <a:t>	</a:t>
            </a:r>
          </a:p>
          <a:p>
            <a:pPr>
              <a:buNone/>
            </a:pPr>
            <a:r>
              <a:rPr lang="es-CO" sz="1800" b="1" dirty="0"/>
              <a:t>	</a:t>
            </a:r>
            <a:r>
              <a:rPr lang="es-CO" sz="1600" dirty="0" smtClean="0"/>
              <a:t>Atención anual a eventos internacionales con el objeto de promover el cine colombiano y proveer a los productores herramientas y facilidades que permitan un mejor desempeño y aprovechamiento de estos eventos. </a:t>
            </a:r>
          </a:p>
          <a:p>
            <a:pPr marL="0" indent="0">
              <a:buNone/>
            </a:pPr>
            <a:endParaRPr lang="es-CO" sz="1600" dirty="0" smtClean="0"/>
          </a:p>
          <a:p>
            <a:pPr>
              <a:buNone/>
            </a:pPr>
            <a:r>
              <a:rPr lang="es-CO" sz="1600" b="1" dirty="0"/>
              <a:t>PRESERVACIÓN DEL PATRIMONIO FÍLMICO:</a:t>
            </a:r>
          </a:p>
          <a:p>
            <a:pPr>
              <a:buNone/>
            </a:pPr>
            <a:endParaRPr lang="es-CO" sz="1600" dirty="0"/>
          </a:p>
          <a:p>
            <a:pPr>
              <a:buFont typeface="Wingdings" pitchFamily="2" charset="2"/>
              <a:buChar char="§"/>
            </a:pPr>
            <a:r>
              <a:rPr lang="es-CO" sz="1600" dirty="0"/>
              <a:t>Restauración y preservación.</a:t>
            </a:r>
          </a:p>
          <a:p>
            <a:pPr>
              <a:buFont typeface="Wingdings" pitchFamily="2" charset="2"/>
              <a:buChar char="§"/>
            </a:pPr>
            <a:r>
              <a:rPr lang="es-CO" sz="1600" dirty="0"/>
              <a:t>Inventario y verificación técnica de colecciones audiovisuales, almacenamiento.</a:t>
            </a:r>
          </a:p>
          <a:p>
            <a:pPr>
              <a:buFont typeface="Wingdings" pitchFamily="2" charset="2"/>
              <a:buChar char="§"/>
            </a:pPr>
            <a:r>
              <a:rPr lang="es-CO" sz="1600" dirty="0"/>
              <a:t>Recuperación de negativos.</a:t>
            </a:r>
          </a:p>
          <a:p>
            <a:pPr>
              <a:buFont typeface="Wingdings" pitchFamily="2" charset="2"/>
              <a:buChar char="§"/>
            </a:pPr>
            <a:r>
              <a:rPr lang="es-CO" sz="1600" dirty="0"/>
              <a:t>Divulgación y acceso de materiales del Centro de Documentación y Biblioteca.</a:t>
            </a:r>
          </a:p>
          <a:p>
            <a:pPr>
              <a:buFont typeface="Wingdings" pitchFamily="2" charset="2"/>
              <a:buChar char="§"/>
            </a:pPr>
            <a:r>
              <a:rPr lang="es-CO" sz="1600" dirty="0"/>
              <a:t>Investigación y producción de piezas audiovisuales alrededor de la historia del cine colombiano.</a:t>
            </a:r>
          </a:p>
          <a:p>
            <a:pPr>
              <a:buFont typeface="Wingdings" pitchFamily="2" charset="2"/>
              <a:buChar char="§"/>
            </a:pPr>
            <a:r>
              <a:rPr lang="es-CO" sz="1600" dirty="0"/>
              <a:t>Apoyo a la infraestructura física </a:t>
            </a:r>
            <a:r>
              <a:rPr lang="es-CO" sz="1600" dirty="0" smtClean="0"/>
              <a:t>adecuada para la preservación.</a:t>
            </a:r>
            <a:endParaRPr lang="es-CO" sz="1600" dirty="0"/>
          </a:p>
          <a:p>
            <a:pPr marL="0" indent="0">
              <a:buNone/>
            </a:pPr>
            <a:endParaRPr lang="es-CO" sz="1600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 marL="0" indent="0">
              <a:buNone/>
            </a:pPr>
            <a:endParaRPr lang="es-CO" sz="1800" b="1" dirty="0"/>
          </a:p>
        </p:txBody>
      </p:sp>
    </p:spTree>
    <p:extLst>
      <p:ext uri="{BB962C8B-B14F-4D97-AF65-F5344CB8AC3E}">
        <p14:creationId xmlns:p14="http://schemas.microsoft.com/office/powerpoint/2010/main" val="77639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r>
              <a:rPr lang="es-CO" sz="1800" b="1" dirty="0" smtClean="0"/>
              <a:t>INVESTIGACIÓN:</a:t>
            </a:r>
          </a:p>
          <a:p>
            <a:pPr>
              <a:buNone/>
            </a:pPr>
            <a:endParaRPr lang="es-CO" sz="1800" dirty="0"/>
          </a:p>
          <a:p>
            <a:pPr>
              <a:buNone/>
            </a:pPr>
            <a:r>
              <a:rPr lang="es-CO" sz="1800" dirty="0" smtClean="0"/>
              <a:t>	Se han realizado las siguientes actividades:</a:t>
            </a:r>
          </a:p>
          <a:p>
            <a:pPr>
              <a:buNone/>
            </a:pPr>
            <a:r>
              <a:rPr lang="es-CO" sz="1800" dirty="0"/>
              <a:t>	</a:t>
            </a:r>
            <a:r>
              <a:rPr lang="es-CO" sz="1800" dirty="0" smtClean="0"/>
              <a:t>	- 2005: Cortos en salas de cine.</a:t>
            </a:r>
          </a:p>
          <a:p>
            <a:pPr>
              <a:buNone/>
            </a:pPr>
            <a:r>
              <a:rPr lang="es-CO" sz="1800" dirty="0"/>
              <a:t>	</a:t>
            </a:r>
            <a:r>
              <a:rPr lang="es-CO" sz="1800" dirty="0" smtClean="0"/>
              <a:t>	- 2010: Diagnóstico del sector documental colombiano.</a:t>
            </a:r>
          </a:p>
          <a:p>
            <a:pPr>
              <a:buNone/>
            </a:pPr>
            <a:r>
              <a:rPr lang="es-CO" sz="1800" dirty="0"/>
              <a:t>	</a:t>
            </a:r>
            <a:r>
              <a:rPr lang="es-CO" sz="1800" dirty="0" smtClean="0"/>
              <a:t>	- 2014: Encuentro Nacional de Cinematografía.</a:t>
            </a:r>
          </a:p>
          <a:p>
            <a:pPr>
              <a:buNone/>
            </a:pPr>
            <a:r>
              <a:rPr lang="es-CO" sz="1800" dirty="0"/>
              <a:t>	</a:t>
            </a:r>
            <a:r>
              <a:rPr lang="es-CO" sz="1800" dirty="0" smtClean="0"/>
              <a:t>	- 2015: Análisis, plan operativo. Publicación de las Memorias y socialización.</a:t>
            </a:r>
          </a:p>
          <a:p>
            <a:pPr>
              <a:buNone/>
            </a:pPr>
            <a:r>
              <a:rPr lang="es-CO" sz="1800" dirty="0" smtClean="0"/>
              <a:t>		- 2016: Estrategia de acercamiento a las audiencias.</a:t>
            </a:r>
          </a:p>
          <a:p>
            <a:pPr>
              <a:buNone/>
            </a:pPr>
            <a:endParaRPr lang="es-CO" sz="1800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 marL="0" indent="0">
              <a:buNone/>
            </a:pPr>
            <a:endParaRPr lang="es-CO" sz="1800" b="1" dirty="0"/>
          </a:p>
        </p:txBody>
      </p:sp>
    </p:spTree>
    <p:extLst>
      <p:ext uri="{BB962C8B-B14F-4D97-AF65-F5344CB8AC3E}">
        <p14:creationId xmlns:p14="http://schemas.microsoft.com/office/powerpoint/2010/main" val="37176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4" y="-27384"/>
            <a:ext cx="9161024" cy="115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esordireccion\Desktop\Proimagenes FondoCinetransparen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839" y="166395"/>
            <a:ext cx="2448272" cy="85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>
              <a:buNone/>
            </a:pPr>
            <a:endParaRPr lang="es-CO" sz="1800" b="1" dirty="0"/>
          </a:p>
          <a:p>
            <a:pPr>
              <a:buNone/>
            </a:pPr>
            <a:endParaRPr lang="es-CO" sz="1800" b="1" dirty="0" smtClean="0"/>
          </a:p>
          <a:p>
            <a:pPr marL="0" indent="0">
              <a:buNone/>
            </a:pPr>
            <a:endParaRPr lang="es-CO" sz="18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531040" y="335699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 smtClean="0"/>
              <a:t>GRACIAS</a:t>
            </a:r>
            <a:endParaRPr lang="es-CO" sz="4800" b="1" dirty="0"/>
          </a:p>
        </p:txBody>
      </p:sp>
    </p:spTree>
    <p:extLst>
      <p:ext uri="{BB962C8B-B14F-4D97-AF65-F5344CB8AC3E}">
        <p14:creationId xmlns:p14="http://schemas.microsoft.com/office/powerpoint/2010/main" val="109054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3593</TotalTime>
  <Words>137</Words>
  <Application>Microsoft Office PowerPoint</Application>
  <PresentationFormat>Presentación en pantalla (4:3)</PresentationFormat>
  <Paragraphs>149</Paragraphs>
  <Slides>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 DESTINACIÓN DE LOS RECURSOS DEL FDC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asesor direccion</dc:creator>
  <cp:lastModifiedBy>User</cp:lastModifiedBy>
  <cp:revision>212</cp:revision>
  <dcterms:created xsi:type="dcterms:W3CDTF">2013-10-19T01:37:21Z</dcterms:created>
  <dcterms:modified xsi:type="dcterms:W3CDTF">2016-07-20T23:29:27Z</dcterms:modified>
</cp:coreProperties>
</file>