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/>
    <p:restoredTop sz="94719"/>
  </p:normalViewPr>
  <p:slideViewPr>
    <p:cSldViewPr snapToGrid="0" snapToObjects="1" showGuides="1">
      <p:cViewPr varScale="1">
        <p:scale>
          <a:sx n="81" d="100"/>
          <a:sy n="81" d="100"/>
        </p:scale>
        <p:origin x="200" y="4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1518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4892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05695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8747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0228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67420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42334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6656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8049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6063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6671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0288B-3588-9940-8778-C47984703EAA}" type="datetimeFigureOut">
              <a:rPr lang="es-ES_tradnl" smtClean="0"/>
              <a:t>19/7/16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90F01-A3CE-9246-AF52-2E690DC339BA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4539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png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3176" y="5926827"/>
            <a:ext cx="1568824" cy="931173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3534335" y="2551837"/>
            <a:ext cx="51233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>
                <a:latin typeface="Tahoma" charset="0"/>
                <a:ea typeface="Tahoma" charset="0"/>
                <a:cs typeface="Tahoma" charset="0"/>
              </a:rPr>
              <a:t>CLAVES PARA INNOVAR EN EL DESARROLLO DE LA INDUSTRIA DEL CINE Y EL AUDIOVISUAL. </a:t>
            </a:r>
            <a:endParaRPr lang="es-ES_tradnl" b="1" dirty="0" smtClean="0">
              <a:latin typeface="Tahoma" charset="0"/>
              <a:ea typeface="Tahoma" charset="0"/>
              <a:cs typeface="Tahoma" charset="0"/>
            </a:endParaRPr>
          </a:p>
          <a:p>
            <a:pPr algn="ctr"/>
            <a:endParaRPr lang="es-ES_tradnl" b="1" i="1" dirty="0">
              <a:latin typeface="Tahoma" charset="0"/>
              <a:ea typeface="Tahoma" charset="0"/>
              <a:cs typeface="Tahoma" charset="0"/>
            </a:endParaRPr>
          </a:p>
          <a:p>
            <a:pPr algn="ctr"/>
            <a:r>
              <a:rPr lang="es-ES_tradnl" b="1" i="1" dirty="0" smtClean="0">
                <a:latin typeface="Tahoma" charset="0"/>
                <a:ea typeface="Tahoma" charset="0"/>
                <a:cs typeface="Tahoma" charset="0"/>
              </a:rPr>
              <a:t>El caso de Colombia </a:t>
            </a:r>
          </a:p>
          <a:p>
            <a:pPr algn="ctr"/>
            <a:r>
              <a:rPr lang="es-ES_tradnl" b="1" i="1" dirty="0" smtClean="0">
                <a:latin typeface="Tahoma" charset="0"/>
                <a:ea typeface="Tahoma" charset="0"/>
                <a:cs typeface="Tahoma" charset="0"/>
              </a:rPr>
              <a:t>desde la perspectiva privada</a:t>
            </a:r>
            <a:endParaRPr lang="es-ES_tradnl" b="1" dirty="0"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84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757231"/>
              </p:ext>
            </p:extLst>
          </p:nvPr>
        </p:nvGraphicFramePr>
        <p:xfrm>
          <a:off x="1695825" y="1198203"/>
          <a:ext cx="8779435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383"/>
                <a:gridCol w="3169582"/>
                <a:gridCol w="3563470"/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2006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2016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ESTADO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Producci</a:t>
                      </a:r>
                      <a:r>
                        <a:rPr lang="es-ES" sz="140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ón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de 1 película PERRO COME PERRO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8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</a:t>
                      </a:r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Largometrajes de </a:t>
                      </a:r>
                      <a:r>
                        <a:rPr lang="es-ES_tradnl" sz="140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ficci</a:t>
                      </a:r>
                      <a:r>
                        <a:rPr lang="es-ES" sz="140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ón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, 1 documental, 4 servicios de producción internacional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EN DESARROLLO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1 proyecto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2 rodajes en 2do Semestre 2016 / 4 rodajes en el 2017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EMPLEADOS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3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14 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INGRESOS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380.000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2.040.000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ACTIVIDAD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Cine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y publicidad de baja escala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Cine, Servicios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de </a:t>
                      </a:r>
                      <a:r>
                        <a:rPr lang="es-ES_tradnl" sz="1400" baseline="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Producci</a:t>
                      </a:r>
                      <a:r>
                        <a:rPr lang="es-ES" sz="1400" baseline="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ón</a:t>
                      </a:r>
                      <a:r>
                        <a:rPr lang="es-ES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, Publicidad, desarrollo de TV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75" y="4374403"/>
            <a:ext cx="1631901" cy="228609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178" y="4374402"/>
            <a:ext cx="1572513" cy="228223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168" y="4374402"/>
            <a:ext cx="1602024" cy="22861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092" y="4399803"/>
            <a:ext cx="1582684" cy="228609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235" y="4399802"/>
            <a:ext cx="1593476" cy="2282231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141" y="4387101"/>
            <a:ext cx="1604691" cy="2307631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903" y="4413892"/>
            <a:ext cx="1546959" cy="2267738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801" y="4399802"/>
            <a:ext cx="1579497" cy="2265332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693" y="4395932"/>
            <a:ext cx="1475203" cy="2260701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895" y="4413893"/>
            <a:ext cx="1707049" cy="2251242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700" y="145965"/>
            <a:ext cx="1454019" cy="86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45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3176" y="5926827"/>
            <a:ext cx="1568824" cy="931173"/>
          </a:xfrm>
          <a:prstGeom prst="rect">
            <a:avLst/>
          </a:prstGeom>
        </p:spPr>
      </p:pic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875923"/>
              </p:ext>
            </p:extLst>
          </p:nvPr>
        </p:nvGraphicFramePr>
        <p:xfrm>
          <a:off x="2032000" y="867583"/>
          <a:ext cx="8127999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CONCEPTO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VALOR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OBSERVACI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ÓN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INVERSIONES RECIBIDAS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74 Certificados por USD 4.926.000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Capital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privado que participa de derechos patrimoniales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DONACIONES RECIBIDAS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14 Certificados por USD 559.000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12 de ellas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por </a:t>
                      </a:r>
                      <a:r>
                        <a:rPr lang="es-ES_tradnl" sz="1400" i="1" baseline="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Product</a:t>
                      </a:r>
                      <a:r>
                        <a:rPr lang="es-ES_tradnl" sz="1400" i="1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</a:t>
                      </a:r>
                      <a:r>
                        <a:rPr lang="es-ES" sz="1400" i="1" baseline="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Placement</a:t>
                      </a:r>
                      <a:endParaRPr lang="es-ES_tradnl" sz="1400" i="1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PREMIOS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DEL FDC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475.000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Todas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las </a:t>
                      </a:r>
                      <a:r>
                        <a:rPr lang="es-ES_tradnl" sz="1400" baseline="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pel</a:t>
                      </a:r>
                      <a:r>
                        <a:rPr lang="es-ES" sz="1400" baseline="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ículas</a:t>
                      </a:r>
                      <a:r>
                        <a:rPr lang="es-ES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han recibido estímulos. Sin contar USD 233.000 de 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APORTES DE COPRODUCCI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ÓN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1.649.000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Coproducciones realizadas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con Puerto Rico, España, Uruguay y ahora con Argentina, M</a:t>
                      </a:r>
                      <a:r>
                        <a:rPr lang="es-ES" sz="1400" baseline="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éxico</a:t>
                      </a:r>
                      <a:r>
                        <a:rPr lang="es-ES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, Chile. 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RENTABILIDAD PROMEDIO PARA LOS INVERSIONISTAS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8,4%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40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EMPLEOS DIRECTOS GENERADOS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5.454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534 de EQUIPO T</a:t>
                      </a:r>
                      <a:r>
                        <a:rPr lang="es-ES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ÉCNICO / 4.920 de ACTORES y EXTRAS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2380135" y="389965"/>
            <a:ext cx="7447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b="1" smtClean="0">
                <a:latin typeface="Tahoma" charset="0"/>
                <a:ea typeface="Tahoma" charset="0"/>
                <a:cs typeface="Tahoma" charset="0"/>
              </a:rPr>
              <a:t>CIFRAS DE PROYECTOS DE CINE REALIZADOS BAJO EL ESQUEMA DE LA LEY 814</a:t>
            </a:r>
            <a:endParaRPr lang="es-ES_tradnl" sz="1400" b="1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746542"/>
              </p:ext>
            </p:extLst>
          </p:nvPr>
        </p:nvGraphicFramePr>
        <p:xfrm>
          <a:off x="2040071" y="5439584"/>
          <a:ext cx="8128000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TIPO DE INVERSIONISTAS / DONANTES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Canal de TV / </a:t>
                      </a:r>
                      <a:r>
                        <a:rPr lang="es-ES_tradnl" sz="140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Distribuci</a:t>
                      </a:r>
                      <a:r>
                        <a:rPr lang="es-ES" sz="140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ón</a:t>
                      </a:r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de Cine </a:t>
                      </a:r>
                      <a:r>
                        <a:rPr lang="es-ES_tradnl" sz="140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Sider</a:t>
                      </a:r>
                      <a:r>
                        <a:rPr lang="es-ES" sz="140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úrgica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/ Seguridad</a:t>
                      </a:r>
                      <a:r>
                        <a:rPr lang="es-ES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/ Investigación Médica / Ferretería / Ingenio Azucarero / Automotriz / Construcción / Exploración Petrolera / Personas Naturales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776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3176" y="5926827"/>
            <a:ext cx="1568824" cy="931173"/>
          </a:xfrm>
          <a:prstGeom prst="rect">
            <a:avLst/>
          </a:prstGeom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103245"/>
              </p:ext>
            </p:extLst>
          </p:nvPr>
        </p:nvGraphicFramePr>
        <p:xfrm>
          <a:off x="2032000" y="1338228"/>
          <a:ext cx="7663329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1420906"/>
                <a:gridCol w="21784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PEL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ÍCULA 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PAIS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AÑO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TOTAL GASTO EN COLOMBIA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DR ALEM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ÁN </a:t>
                      </a:r>
                      <a:r>
                        <a:rPr lang="es-ES" sz="1400" baseline="300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(1)</a:t>
                      </a:r>
                      <a:endParaRPr lang="es-ES_tradnl" sz="1400" baseline="300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Alemania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2007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855.000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BLUNT FORCE TRAUMA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Estados Unidos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2014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903.000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AU NOM DU FILS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Francia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2015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502.000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BLANCA </a:t>
                      </a:r>
                      <a:r>
                        <a:rPr lang="es-ES_tradnl" sz="1400" baseline="300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(2)</a:t>
                      </a:r>
                      <a:endParaRPr lang="es-ES_tradnl" sz="1400" baseline="300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Francia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2016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705.000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PICKPOCKETS </a:t>
                      </a:r>
                      <a:r>
                        <a:rPr lang="es-ES_tradnl" sz="1400" baseline="300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(3)</a:t>
                      </a:r>
                      <a:endParaRPr lang="es-ES_tradnl" sz="1400" baseline="300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Francia / Estados Unidos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2016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1.200.000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es-ES_tradnl" sz="1400" b="1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TOTAL</a:t>
                      </a:r>
                      <a:endParaRPr lang="es-ES_tradnl" sz="1400" b="1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b="1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4.165.000</a:t>
                      </a:r>
                      <a:endParaRPr lang="es-ES_tradnl" sz="1400" b="1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2770098" y="668648"/>
            <a:ext cx="6646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b="1" dirty="0" smtClean="0">
                <a:latin typeface="Tahoma" charset="0"/>
                <a:ea typeface="Tahoma" charset="0"/>
                <a:cs typeface="Tahoma" charset="0"/>
              </a:rPr>
              <a:t>CIFRAS DE PROYECTOS DE SERVICIOS DE PRODUCCI</a:t>
            </a:r>
            <a:r>
              <a:rPr lang="es-ES" sz="1400" b="1" dirty="0" smtClean="0">
                <a:latin typeface="Tahoma" charset="0"/>
                <a:ea typeface="Tahoma" charset="0"/>
                <a:cs typeface="Tahoma" charset="0"/>
              </a:rPr>
              <a:t>ÓN EN </a:t>
            </a:r>
            <a:r>
              <a:rPr lang="es-ES_tradnl" sz="1400" b="1" dirty="0" smtClean="0">
                <a:latin typeface="Tahoma" charset="0"/>
                <a:ea typeface="Tahoma" charset="0"/>
                <a:cs typeface="Tahoma" charset="0"/>
              </a:rPr>
              <a:t>COLOMBIA</a:t>
            </a:r>
            <a:endParaRPr lang="es-ES_tradnl" sz="1400" b="1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978212" y="4512752"/>
            <a:ext cx="3570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AutoNum type="arabicParenBoth"/>
            </a:pPr>
            <a:r>
              <a:rPr lang="es-ES_tradnl" sz="1200" dirty="0" smtClean="0">
                <a:latin typeface="Tahoma" charset="0"/>
                <a:ea typeface="Tahoma" charset="0"/>
                <a:cs typeface="Tahoma" charset="0"/>
              </a:rPr>
              <a:t> Antes de la Ley 1556</a:t>
            </a:r>
          </a:p>
          <a:p>
            <a:pPr marL="228600" indent="-228600">
              <a:buAutoNum type="arabicParenBoth"/>
            </a:pPr>
            <a:r>
              <a:rPr lang="es-ES_tradnl" sz="1200" dirty="0"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s-ES_tradnl" sz="1200" dirty="0" smtClean="0">
                <a:latin typeface="Tahoma" charset="0"/>
                <a:ea typeface="Tahoma" charset="0"/>
                <a:cs typeface="Tahoma" charset="0"/>
              </a:rPr>
              <a:t>No aplica a la Ley 1556 por ser una serie web</a:t>
            </a:r>
          </a:p>
          <a:p>
            <a:pPr marL="228600" indent="-228600">
              <a:buAutoNum type="arabicParenBoth"/>
            </a:pPr>
            <a:r>
              <a:rPr lang="es-ES_tradnl" sz="1200" dirty="0"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s-ES_tradnl" sz="1200" dirty="0" smtClean="0">
                <a:latin typeface="Tahoma" charset="0"/>
                <a:ea typeface="Tahoma" charset="0"/>
                <a:cs typeface="Tahoma" charset="0"/>
              </a:rPr>
              <a:t>A rodarse en el segundo semestre del 2016</a:t>
            </a:r>
          </a:p>
        </p:txBody>
      </p:sp>
    </p:spTree>
    <p:extLst>
      <p:ext uri="{BB962C8B-B14F-4D97-AF65-F5344CB8AC3E}">
        <p14:creationId xmlns:p14="http://schemas.microsoft.com/office/powerpoint/2010/main" val="86742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350" y="6053070"/>
            <a:ext cx="1356132" cy="80493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94" y="215155"/>
            <a:ext cx="4384488" cy="2180521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94" y="1938478"/>
            <a:ext cx="4384488" cy="261337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94" y="4208928"/>
            <a:ext cx="4393048" cy="2456418"/>
          </a:xfrm>
          <a:prstGeom prst="rect">
            <a:avLst/>
          </a:prstGeom>
        </p:spPr>
      </p:pic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9221858"/>
              </p:ext>
            </p:extLst>
          </p:nvPr>
        </p:nvGraphicFramePr>
        <p:xfrm>
          <a:off x="5230905" y="343150"/>
          <a:ext cx="6010836" cy="570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5418"/>
                <a:gridCol w="3005418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BLUNT FORCE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TRAUMA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PAIS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Estados Unidos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PRODUCTORA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Eta Films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DIRECTOR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Ken </a:t>
                      </a:r>
                      <a:r>
                        <a:rPr lang="es-ES_tradnl" sz="140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Sanzel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PRODUCTORES 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Gary </a:t>
                      </a:r>
                      <a:r>
                        <a:rPr lang="es-ES_tradnl" sz="140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Preisler</a:t>
                      </a:r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, Eric </a:t>
                      </a:r>
                      <a:r>
                        <a:rPr lang="es-ES_tradnl" sz="140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Brenner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GASTO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EN COLOMBIA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903.000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CASH REBATE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298.000 (33%)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EMPLEOS DIRECTOS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EQUIPO T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ÉCNICO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68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ACTORES PRINCIPALES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Y DE REPARTO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24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EXTRAS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566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NOCHES DE HOTEL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208 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HOTEL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26.000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TIQUETES A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ÉREOS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16.675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ALIMENTACI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ÓN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49.000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782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460150"/>
              </p:ext>
            </p:extLst>
          </p:nvPr>
        </p:nvGraphicFramePr>
        <p:xfrm>
          <a:off x="5271246" y="356597"/>
          <a:ext cx="6010836" cy="570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5418"/>
                <a:gridCol w="3005418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AU NOM DU FILS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PAIS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Francia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PRODUCTORA 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Pierre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</a:t>
                      </a:r>
                      <a:r>
                        <a:rPr lang="es-ES_tradnl" sz="1400" baseline="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Javaux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</a:t>
                      </a:r>
                      <a:r>
                        <a:rPr lang="es-ES_tradnl" sz="1400" baseline="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Prods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para ARTE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DIRECTOR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Oliver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</a:t>
                      </a:r>
                      <a:r>
                        <a:rPr lang="es-ES_tradnl" sz="1400" baseline="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Peray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PRODUCTORES 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Pierre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</a:t>
                      </a:r>
                      <a:r>
                        <a:rPr lang="es-ES_tradnl" sz="1400" baseline="0" dirty="0" err="1" smtClean="0">
                          <a:latin typeface="Tahoma" charset="0"/>
                          <a:ea typeface="Tahoma" charset="0"/>
                          <a:cs typeface="Tahoma" charset="0"/>
                        </a:rPr>
                        <a:t>Javaux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GASTO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EN COLOMBIA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502.000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CASH REBATE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136.000 (27%)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EMPLEOS DIRECTOS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EQUIPO T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ÉCNICO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54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ACTORES PRINCIPALES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Y DE REPARTO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7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EXTRAS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354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NOCHES DE HOTEL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704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HOTEL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44.500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TIQUETES A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ÉREOS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 </a:t>
                      </a:r>
                      <a:r>
                        <a:rPr lang="es-ES_tradnl" sz="1400" baseline="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49.900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ALIMENTACI</a:t>
                      </a:r>
                      <a:r>
                        <a:rPr lang="es-ES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ÓN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ES_tradnl" sz="1400" dirty="0" smtClean="0">
                          <a:latin typeface="Tahoma" charset="0"/>
                          <a:ea typeface="Tahoma" charset="0"/>
                          <a:cs typeface="Tahoma" charset="0"/>
                        </a:rPr>
                        <a:t>USD 46.300</a:t>
                      </a:r>
                      <a:endParaRPr lang="es-ES_tradnl" sz="1400" dirty="0">
                        <a:latin typeface="Tahoma" charset="0"/>
                        <a:ea typeface="Tahoma" charset="0"/>
                        <a:cs typeface="Tahoma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76" y="2420294"/>
            <a:ext cx="4434542" cy="235269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76" y="264559"/>
            <a:ext cx="4434542" cy="236436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76" y="4733363"/>
            <a:ext cx="4434542" cy="1858828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350" y="6053070"/>
            <a:ext cx="1356132" cy="804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07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448</Words>
  <Application>Microsoft Macintosh PowerPoint</Application>
  <PresentationFormat>Panorámica</PresentationFormat>
  <Paragraphs>130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Calibri</vt:lpstr>
      <vt:lpstr>Calibri Light</vt:lpstr>
      <vt:lpstr>Tahoma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Jaime González</dc:creator>
  <cp:lastModifiedBy>Jaime González</cp:lastModifiedBy>
  <cp:revision>26</cp:revision>
  <dcterms:created xsi:type="dcterms:W3CDTF">2016-07-19T21:00:32Z</dcterms:created>
  <dcterms:modified xsi:type="dcterms:W3CDTF">2016-07-20T04:40:05Z</dcterms:modified>
</cp:coreProperties>
</file>