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1" r:id="rId6"/>
    <p:sldId id="262" r:id="rId7"/>
    <p:sldId id="260" r:id="rId8"/>
    <p:sldId id="263" r:id="rId9"/>
  </p:sldIdLst>
  <p:sldSz cx="12192000" cy="6858000"/>
  <p:notesSz cx="6858000" cy="9144000"/>
  <p:defaultText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6" autoAdjust="0"/>
    <p:restoredTop sz="94660"/>
  </p:normalViewPr>
  <p:slideViewPr>
    <p:cSldViewPr snapToGrid="0">
      <p:cViewPr>
        <p:scale>
          <a:sx n="75" d="100"/>
          <a:sy n="75" d="100"/>
        </p:scale>
        <p:origin x="456" y="-2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endParaRPr lang="es-DO"/>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s-DO"/>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98918" y="354266"/>
            <a:ext cx="2837671" cy="44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a:xfrm>
            <a:off x="698918" y="859613"/>
            <a:ext cx="11493081" cy="4571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a:p>
        </p:txBody>
      </p:sp>
    </p:spTree>
    <p:extLst>
      <p:ext uri="{BB962C8B-B14F-4D97-AF65-F5344CB8AC3E}">
        <p14:creationId xmlns:p14="http://schemas.microsoft.com/office/powerpoint/2010/main" val="18987097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s-DO"/>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955EBF-3DFC-4256-9B8D-7285A4032F00}" type="datetimeFigureOut">
              <a:rPr lang="es-DO" smtClean="0"/>
              <a:t>21/7/2016</a:t>
            </a:fld>
            <a:endParaRPr lang="es-DO"/>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DO"/>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71FB44-7883-4BE3-89E7-D054EC2EF066}" type="slidenum">
              <a:rPr lang="es-DO" smtClean="0"/>
              <a:t>‹#›</a:t>
            </a:fld>
            <a:endParaRPr lang="es-DO"/>
          </a:p>
        </p:txBody>
      </p:sp>
      <p:pic>
        <p:nvPicPr>
          <p:cNvPr id="7" name="Picture 2"/>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698918" y="354266"/>
            <a:ext cx="2837671" cy="449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userDrawn="1"/>
        </p:nvSpPr>
        <p:spPr>
          <a:xfrm>
            <a:off x="698918" y="859613"/>
            <a:ext cx="11493081" cy="4571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DO"/>
          </a:p>
        </p:txBody>
      </p:sp>
    </p:spTree>
    <p:extLst>
      <p:ext uri="{BB962C8B-B14F-4D97-AF65-F5344CB8AC3E}">
        <p14:creationId xmlns:p14="http://schemas.microsoft.com/office/powerpoint/2010/main" val="4278238181"/>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D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slideLayout" Target="../slideLayouts/slideLayout1.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8.emf"/></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1.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361588"/>
            <a:ext cx="9144000" cy="2387600"/>
          </a:xfrm>
        </p:spPr>
        <p:txBody>
          <a:bodyPr/>
          <a:lstStyle/>
          <a:p>
            <a:r>
              <a:rPr lang="es-DO" sz="5000" b="1" dirty="0">
                <a:solidFill>
                  <a:schemeClr val="accent6">
                    <a:lumMod val="75000"/>
                  </a:schemeClr>
                </a:solidFill>
              </a:rPr>
              <a:t>Contribución de la industria cinematográfica en la economía Dominicana</a:t>
            </a:r>
          </a:p>
        </p:txBody>
      </p:sp>
    </p:spTree>
    <p:extLst>
      <p:ext uri="{BB962C8B-B14F-4D97-AF65-F5344CB8AC3E}">
        <p14:creationId xmlns:p14="http://schemas.microsoft.com/office/powerpoint/2010/main" val="18036022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415509" y="2353458"/>
            <a:ext cx="7472773" cy="3696468"/>
            <a:chOff x="750753" y="2438196"/>
            <a:chExt cx="7623480" cy="3344002"/>
          </a:xfrm>
        </p:grpSpPr>
        <p:pic>
          <p:nvPicPr>
            <p:cNvPr id="5" name="Picture 4"/>
            <p:cNvPicPr>
              <a:picLocks noChangeAspect="1"/>
            </p:cNvPicPr>
            <p:nvPr/>
          </p:nvPicPr>
          <p:blipFill>
            <a:blip r:embed="rId2"/>
            <a:stretch>
              <a:fillRect/>
            </a:stretch>
          </p:blipFill>
          <p:spPr>
            <a:xfrm>
              <a:off x="2387595" y="4644600"/>
              <a:ext cx="304800" cy="254000"/>
            </a:xfrm>
            <a:prstGeom prst="rect">
              <a:avLst/>
            </a:prstGeom>
          </p:spPr>
        </p:pic>
        <p:pic>
          <p:nvPicPr>
            <p:cNvPr id="6" name="Picture 5"/>
            <p:cNvPicPr>
              <a:picLocks noChangeAspect="1"/>
            </p:cNvPicPr>
            <p:nvPr/>
          </p:nvPicPr>
          <p:blipFill>
            <a:blip r:embed="rId3"/>
            <a:stretch>
              <a:fillRect/>
            </a:stretch>
          </p:blipFill>
          <p:spPr>
            <a:xfrm>
              <a:off x="2387595" y="2694243"/>
              <a:ext cx="2329544" cy="254000"/>
            </a:xfrm>
            <a:prstGeom prst="rect">
              <a:avLst/>
            </a:prstGeom>
          </p:spPr>
        </p:pic>
        <p:pic>
          <p:nvPicPr>
            <p:cNvPr id="7" name="Picture 6"/>
            <p:cNvPicPr>
              <a:picLocks noChangeAspect="1"/>
            </p:cNvPicPr>
            <p:nvPr/>
          </p:nvPicPr>
          <p:blipFill>
            <a:blip r:embed="rId2"/>
            <a:stretch>
              <a:fillRect/>
            </a:stretch>
          </p:blipFill>
          <p:spPr>
            <a:xfrm>
              <a:off x="4419473" y="4644600"/>
              <a:ext cx="304800" cy="254000"/>
            </a:xfrm>
            <a:prstGeom prst="rect">
              <a:avLst/>
            </a:prstGeom>
          </p:spPr>
        </p:pic>
        <p:pic>
          <p:nvPicPr>
            <p:cNvPr id="8" name="Picture 7"/>
            <p:cNvPicPr>
              <a:picLocks noChangeAspect="1"/>
            </p:cNvPicPr>
            <p:nvPr/>
          </p:nvPicPr>
          <p:blipFill>
            <a:blip r:embed="rId2"/>
            <a:stretch>
              <a:fillRect/>
            </a:stretch>
          </p:blipFill>
          <p:spPr>
            <a:xfrm>
              <a:off x="6444767" y="4635783"/>
              <a:ext cx="304800" cy="254000"/>
            </a:xfrm>
            <a:prstGeom prst="rect">
              <a:avLst/>
            </a:prstGeom>
          </p:spPr>
        </p:pic>
        <p:grpSp>
          <p:nvGrpSpPr>
            <p:cNvPr id="9" name="Group 8"/>
            <p:cNvGrpSpPr/>
            <p:nvPr/>
          </p:nvGrpSpPr>
          <p:grpSpPr>
            <a:xfrm>
              <a:off x="750753" y="2442097"/>
              <a:ext cx="1561806" cy="3340100"/>
              <a:chOff x="750753" y="2442097"/>
              <a:chExt cx="1561806" cy="3340100"/>
            </a:xfrm>
          </p:grpSpPr>
          <p:pic>
            <p:nvPicPr>
              <p:cNvPr id="22" name="Picture 21"/>
              <p:cNvPicPr>
                <a:picLocks noChangeAspect="1"/>
              </p:cNvPicPr>
              <p:nvPr/>
            </p:nvPicPr>
            <p:blipFill>
              <a:blip r:embed="rId4"/>
              <a:stretch>
                <a:fillRect/>
              </a:stretch>
            </p:blipFill>
            <p:spPr>
              <a:xfrm>
                <a:off x="775858" y="2442097"/>
                <a:ext cx="1536701" cy="3340100"/>
              </a:xfrm>
              <a:prstGeom prst="rect">
                <a:avLst/>
              </a:prstGeom>
              <a:solidFill>
                <a:schemeClr val="accent6">
                  <a:lumMod val="75000"/>
                </a:schemeClr>
              </a:solidFill>
            </p:spPr>
          </p:pic>
          <p:sp>
            <p:nvSpPr>
              <p:cNvPr id="23" name="Title 1"/>
              <p:cNvSpPr txBox="1">
                <a:spLocks/>
              </p:cNvSpPr>
              <p:nvPr/>
            </p:nvSpPr>
            <p:spPr>
              <a:xfrm>
                <a:off x="750753" y="2461354"/>
                <a:ext cx="1551283" cy="741362"/>
              </a:xfrm>
              <a:prstGeom prst="rect">
                <a:avLst/>
              </a:prstGeom>
            </p:spPr>
            <p:txBody>
              <a:bodyPr vert="horz" lIns="91440" tIns="45720" rIns="91440" bIns="45720" rtlCol="0" anchor="ctr">
                <a:norm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400" cap="none" dirty="0" err="1">
                    <a:solidFill>
                      <a:schemeClr val="bg1"/>
                    </a:solidFill>
                    <a:latin typeface="Arial" panose="020B0604020202020204" pitchFamily="34" charset="0"/>
                  </a:rPr>
                  <a:t>Directo</a:t>
                </a:r>
                <a:endParaRPr lang="en-US" sz="1400" cap="none" dirty="0">
                  <a:solidFill>
                    <a:schemeClr val="bg1"/>
                  </a:solidFill>
                  <a:latin typeface="Arial" panose="020B0604020202020204" pitchFamily="34" charset="0"/>
                </a:endParaRPr>
              </a:p>
            </p:txBody>
          </p:sp>
          <p:sp>
            <p:nvSpPr>
              <p:cNvPr id="24" name="Title 1"/>
              <p:cNvSpPr txBox="1">
                <a:spLocks/>
              </p:cNvSpPr>
              <p:nvPr/>
            </p:nvSpPr>
            <p:spPr>
              <a:xfrm>
                <a:off x="750753" y="4393162"/>
                <a:ext cx="1551283" cy="741362"/>
              </a:xfrm>
              <a:prstGeom prst="rect">
                <a:avLst/>
              </a:prstGeom>
            </p:spPr>
            <p:txBody>
              <a:bodyPr vert="horz" lIns="91440" tIns="45720" rIns="91440" bIns="45720" rtlCol="0" anchor="ctr">
                <a:norm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000" b="0" cap="none" dirty="0" err="1">
                    <a:solidFill>
                      <a:schemeClr val="bg1"/>
                    </a:solidFill>
                    <a:latin typeface="Arial" panose="020B0604020202020204" pitchFamily="34" charset="0"/>
                  </a:rPr>
                  <a:t>Producciones</a:t>
                </a:r>
                <a:r>
                  <a:rPr lang="en-US" sz="1000" b="0" cap="none" dirty="0">
                    <a:solidFill>
                      <a:schemeClr val="bg1"/>
                    </a:solidFill>
                    <a:latin typeface="Arial" panose="020B0604020202020204" pitchFamily="34" charset="0"/>
                  </a:rPr>
                  <a:t> y Salas de cine</a:t>
                </a:r>
              </a:p>
            </p:txBody>
          </p:sp>
        </p:grpSp>
        <p:grpSp>
          <p:nvGrpSpPr>
            <p:cNvPr id="10" name="Group 9"/>
            <p:cNvGrpSpPr/>
            <p:nvPr/>
          </p:nvGrpSpPr>
          <p:grpSpPr>
            <a:xfrm>
              <a:off x="2754778" y="3492529"/>
              <a:ext cx="1551283" cy="2289669"/>
              <a:chOff x="2754778" y="3492529"/>
              <a:chExt cx="1551283" cy="2289669"/>
            </a:xfrm>
          </p:grpSpPr>
          <p:pic>
            <p:nvPicPr>
              <p:cNvPr id="19" name="Picture 18"/>
              <p:cNvPicPr>
                <a:picLocks noChangeAspect="1"/>
              </p:cNvPicPr>
              <p:nvPr/>
            </p:nvPicPr>
            <p:blipFill>
              <a:blip r:embed="rId5"/>
              <a:stretch>
                <a:fillRect/>
              </a:stretch>
            </p:blipFill>
            <p:spPr>
              <a:xfrm>
                <a:off x="2759765" y="3492529"/>
                <a:ext cx="1540109" cy="2289669"/>
              </a:xfrm>
              <a:prstGeom prst="rect">
                <a:avLst/>
              </a:prstGeom>
              <a:solidFill>
                <a:schemeClr val="accent6">
                  <a:lumMod val="75000"/>
                </a:schemeClr>
              </a:solidFill>
            </p:spPr>
          </p:pic>
          <p:sp>
            <p:nvSpPr>
              <p:cNvPr id="20" name="Title 1"/>
              <p:cNvSpPr txBox="1">
                <a:spLocks/>
              </p:cNvSpPr>
              <p:nvPr/>
            </p:nvSpPr>
            <p:spPr>
              <a:xfrm>
                <a:off x="2754778" y="3505039"/>
                <a:ext cx="1551283" cy="741362"/>
              </a:xfrm>
              <a:prstGeom prst="rect">
                <a:avLst/>
              </a:prstGeom>
            </p:spPr>
            <p:txBody>
              <a:bodyPr vert="horz" lIns="91440" tIns="45720" rIns="91440" bIns="45720" rtlCol="0" anchor="ctr">
                <a:norm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400" cap="none" dirty="0" err="1">
                    <a:solidFill>
                      <a:schemeClr val="bg1"/>
                    </a:solidFill>
                    <a:latin typeface="Arial" panose="020B0604020202020204" pitchFamily="34" charset="0"/>
                  </a:rPr>
                  <a:t>Indirecto</a:t>
                </a:r>
                <a:endParaRPr lang="en-US" sz="1400" cap="none" dirty="0">
                  <a:solidFill>
                    <a:schemeClr val="bg1"/>
                  </a:solidFill>
                  <a:latin typeface="Arial" panose="020B0604020202020204" pitchFamily="34" charset="0"/>
                </a:endParaRPr>
              </a:p>
              <a:p>
                <a:pPr algn="ctr"/>
                <a:endParaRPr lang="en-US" sz="1000" b="0" i="1" cap="none" dirty="0">
                  <a:solidFill>
                    <a:schemeClr val="bg1"/>
                  </a:solidFill>
                  <a:latin typeface="Arial" panose="020B0604020202020204" pitchFamily="34" charset="0"/>
                </a:endParaRPr>
              </a:p>
              <a:p>
                <a:pPr algn="ctr"/>
                <a:r>
                  <a:rPr lang="en-US" sz="1000" b="0" i="1" cap="none" dirty="0">
                    <a:solidFill>
                      <a:schemeClr val="bg1"/>
                    </a:solidFill>
                    <a:latin typeface="Arial" panose="020B0604020202020204" pitchFamily="34" charset="0"/>
                  </a:rPr>
                  <a:t>Cadena de </a:t>
                </a:r>
                <a:r>
                  <a:rPr lang="en-US" sz="1000" b="0" i="1" cap="none" dirty="0" err="1">
                    <a:solidFill>
                      <a:schemeClr val="bg1"/>
                    </a:solidFill>
                    <a:latin typeface="Arial" panose="020B0604020202020204" pitchFamily="34" charset="0"/>
                  </a:rPr>
                  <a:t>abastecimiento</a:t>
                </a:r>
                <a:endParaRPr lang="en-US" sz="1000" b="0" i="1" cap="none" dirty="0">
                  <a:solidFill>
                    <a:schemeClr val="bg1"/>
                  </a:solidFill>
                  <a:latin typeface="Arial" panose="020B0604020202020204" pitchFamily="34" charset="0"/>
                </a:endParaRPr>
              </a:p>
            </p:txBody>
          </p:sp>
          <p:sp>
            <p:nvSpPr>
              <p:cNvPr id="21" name="Title 1"/>
              <p:cNvSpPr txBox="1">
                <a:spLocks/>
              </p:cNvSpPr>
              <p:nvPr/>
            </p:nvSpPr>
            <p:spPr>
              <a:xfrm>
                <a:off x="2754778" y="4527919"/>
                <a:ext cx="1551283" cy="741362"/>
              </a:xfrm>
              <a:prstGeom prst="rect">
                <a:avLst/>
              </a:prstGeom>
            </p:spPr>
            <p:txBody>
              <a:bodyPr vert="horz" lIns="91440" tIns="45720" rIns="91440" bIns="45720" rtlCol="0" anchor="ctr">
                <a:no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000" b="0" cap="none" dirty="0" err="1">
                    <a:solidFill>
                      <a:schemeClr val="bg1"/>
                    </a:solidFill>
                    <a:latin typeface="Arial" panose="020B0604020202020204" pitchFamily="34" charset="0"/>
                  </a:rPr>
                  <a:t>Equipos</a:t>
                </a:r>
                <a:r>
                  <a:rPr lang="en-US" sz="1000" b="0" cap="none" dirty="0">
                    <a:solidFill>
                      <a:schemeClr val="bg1"/>
                    </a:solidFill>
                    <a:latin typeface="Arial" panose="020B0604020202020204" pitchFamily="34" charset="0"/>
                  </a:rPr>
                  <a:t> y personal </a:t>
                </a:r>
                <a:r>
                  <a:rPr lang="en-US" sz="1000" b="0" cap="none" dirty="0" err="1">
                    <a:solidFill>
                      <a:schemeClr val="bg1"/>
                    </a:solidFill>
                    <a:latin typeface="Arial" panose="020B0604020202020204" pitchFamily="34" charset="0"/>
                  </a:rPr>
                  <a:t>contratado</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Telecomunicaciones</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a:solidFill>
                      <a:schemeClr val="bg1"/>
                    </a:solidFill>
                    <a:latin typeface="Arial" panose="020B0604020202020204" pitchFamily="34" charset="0"/>
                  </a:rPr>
                  <a:t>Contabilidad y Servicios </a:t>
                </a:r>
                <a:r>
                  <a:rPr lang="en-US" sz="1000" b="0" cap="none" dirty="0" err="1">
                    <a:solidFill>
                      <a:schemeClr val="bg1"/>
                    </a:solidFill>
                    <a:latin typeface="Arial" panose="020B0604020202020204" pitchFamily="34" charset="0"/>
                  </a:rPr>
                  <a:t>legales</a:t>
                </a:r>
                <a:endParaRPr lang="en-US" sz="1000" b="0" cap="none" dirty="0">
                  <a:solidFill>
                    <a:schemeClr val="bg1"/>
                  </a:solidFill>
                  <a:latin typeface="Arial" panose="020B0604020202020204" pitchFamily="34" charset="0"/>
                </a:endParaRPr>
              </a:p>
            </p:txBody>
          </p:sp>
        </p:grpSp>
        <p:grpSp>
          <p:nvGrpSpPr>
            <p:cNvPr id="11" name="Group 10"/>
            <p:cNvGrpSpPr/>
            <p:nvPr/>
          </p:nvGrpSpPr>
          <p:grpSpPr>
            <a:xfrm>
              <a:off x="4789144" y="2438196"/>
              <a:ext cx="1553316" cy="3344001"/>
              <a:chOff x="4789144" y="2438196"/>
              <a:chExt cx="1553316" cy="3344001"/>
            </a:xfrm>
          </p:grpSpPr>
          <p:pic>
            <p:nvPicPr>
              <p:cNvPr id="16" name="Picture 15"/>
              <p:cNvPicPr>
                <a:picLocks noChangeAspect="1"/>
              </p:cNvPicPr>
              <p:nvPr/>
            </p:nvPicPr>
            <p:blipFill>
              <a:blip r:embed="rId6"/>
              <a:stretch>
                <a:fillRect/>
              </a:stretch>
            </p:blipFill>
            <p:spPr>
              <a:xfrm>
                <a:off x="4791175" y="2438196"/>
                <a:ext cx="1540111" cy="3344001"/>
              </a:xfrm>
              <a:prstGeom prst="rect">
                <a:avLst/>
              </a:prstGeom>
            </p:spPr>
          </p:pic>
          <p:sp>
            <p:nvSpPr>
              <p:cNvPr id="17" name="Title 1"/>
              <p:cNvSpPr txBox="1">
                <a:spLocks/>
              </p:cNvSpPr>
              <p:nvPr/>
            </p:nvSpPr>
            <p:spPr>
              <a:xfrm>
                <a:off x="4789144" y="2452132"/>
                <a:ext cx="1551283" cy="1052907"/>
              </a:xfrm>
              <a:prstGeom prst="rect">
                <a:avLst/>
              </a:prstGeom>
            </p:spPr>
            <p:txBody>
              <a:bodyPr vert="horz" lIns="91440" tIns="45720" rIns="91440" bIns="45720" rtlCol="0" anchor="ctr">
                <a:normAutofit lnSpcReduction="10000"/>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400" cap="none" dirty="0" err="1">
                    <a:solidFill>
                      <a:schemeClr val="bg1"/>
                    </a:solidFill>
                    <a:latin typeface="Arial" panose="020B0604020202020204" pitchFamily="34" charset="0"/>
                  </a:rPr>
                  <a:t>Impacto</a:t>
                </a:r>
                <a:r>
                  <a:rPr lang="en-US" sz="1400" cap="none" dirty="0">
                    <a:solidFill>
                      <a:schemeClr val="bg1"/>
                    </a:solidFill>
                    <a:latin typeface="Arial" panose="020B0604020202020204" pitchFamily="34" charset="0"/>
                  </a:rPr>
                  <a:t> </a:t>
                </a:r>
              </a:p>
              <a:p>
                <a:pPr algn="ctr"/>
                <a:r>
                  <a:rPr lang="en-US" sz="1400" cap="none" dirty="0" err="1">
                    <a:solidFill>
                      <a:schemeClr val="bg1"/>
                    </a:solidFill>
                    <a:latin typeface="Arial" panose="020B0604020202020204" pitchFamily="34" charset="0"/>
                  </a:rPr>
                  <a:t>Inducido</a:t>
                </a:r>
                <a:endParaRPr lang="en-US" sz="1400" cap="none" dirty="0">
                  <a:solidFill>
                    <a:schemeClr val="bg1"/>
                  </a:solidFill>
                  <a:latin typeface="Arial" panose="020B0604020202020204" pitchFamily="34" charset="0"/>
                </a:endParaRPr>
              </a:p>
              <a:p>
                <a:pPr algn="ctr"/>
                <a:endParaRPr lang="en-US" sz="1400" cap="none" dirty="0">
                  <a:solidFill>
                    <a:schemeClr val="bg1"/>
                  </a:solidFill>
                  <a:latin typeface="Arial" panose="020B0604020202020204" pitchFamily="34" charset="0"/>
                </a:endParaRPr>
              </a:p>
              <a:p>
                <a:pPr algn="ctr"/>
                <a:r>
                  <a:rPr lang="en-US" sz="1100" b="0" i="1" cap="none" dirty="0" err="1">
                    <a:solidFill>
                      <a:schemeClr val="bg1"/>
                    </a:solidFill>
                    <a:latin typeface="Arial" panose="020B0604020202020204" pitchFamily="34" charset="0"/>
                  </a:rPr>
                  <a:t>Actividades</a:t>
                </a:r>
                <a:r>
                  <a:rPr lang="en-US" sz="1100" b="0" i="1" cap="none" dirty="0">
                    <a:solidFill>
                      <a:schemeClr val="bg1"/>
                    </a:solidFill>
                    <a:latin typeface="Arial" panose="020B0604020202020204" pitchFamily="34" charset="0"/>
                  </a:rPr>
                  <a:t> que </a:t>
                </a:r>
                <a:r>
                  <a:rPr lang="en-US" sz="1100" b="0" i="1" cap="none" dirty="0" err="1">
                    <a:solidFill>
                      <a:schemeClr val="bg1"/>
                    </a:solidFill>
                    <a:latin typeface="Arial" panose="020B0604020202020204" pitchFamily="34" charset="0"/>
                  </a:rPr>
                  <a:t>desarrolla</a:t>
                </a:r>
                <a:r>
                  <a:rPr lang="en-US" sz="1100" b="0" i="1" cap="none" dirty="0">
                    <a:solidFill>
                      <a:schemeClr val="bg1"/>
                    </a:solidFill>
                    <a:latin typeface="Arial" panose="020B0604020202020204" pitchFamily="34" charset="0"/>
                  </a:rPr>
                  <a:t> el personal con </a:t>
                </a:r>
                <a:r>
                  <a:rPr lang="en-US" sz="1100" b="0" i="1" cap="none" dirty="0" err="1">
                    <a:solidFill>
                      <a:schemeClr val="bg1"/>
                    </a:solidFill>
                    <a:latin typeface="Arial" panose="020B0604020202020204" pitchFamily="34" charset="0"/>
                  </a:rPr>
                  <a:t>sus</a:t>
                </a:r>
                <a:r>
                  <a:rPr lang="en-US" sz="1100" b="0" i="1" cap="none" dirty="0">
                    <a:solidFill>
                      <a:schemeClr val="bg1"/>
                    </a:solidFill>
                    <a:latin typeface="Arial" panose="020B0604020202020204" pitchFamily="34" charset="0"/>
                  </a:rPr>
                  <a:t> </a:t>
                </a:r>
                <a:r>
                  <a:rPr lang="en-US" sz="1100" b="0" i="1" cap="none" dirty="0" err="1">
                    <a:solidFill>
                      <a:schemeClr val="bg1"/>
                    </a:solidFill>
                    <a:latin typeface="Arial" panose="020B0604020202020204" pitchFamily="34" charset="0"/>
                  </a:rPr>
                  <a:t>ingresos</a:t>
                </a:r>
                <a:r>
                  <a:rPr lang="en-US" sz="1100" b="0" i="1" cap="none" dirty="0">
                    <a:solidFill>
                      <a:schemeClr val="bg1"/>
                    </a:solidFill>
                    <a:latin typeface="Arial" panose="020B0604020202020204" pitchFamily="34" charset="0"/>
                  </a:rPr>
                  <a:t> </a:t>
                </a:r>
              </a:p>
            </p:txBody>
          </p:sp>
          <p:sp>
            <p:nvSpPr>
              <p:cNvPr id="18" name="Title 1"/>
              <p:cNvSpPr txBox="1">
                <a:spLocks/>
              </p:cNvSpPr>
              <p:nvPr/>
            </p:nvSpPr>
            <p:spPr>
              <a:xfrm>
                <a:off x="4791177" y="4265102"/>
                <a:ext cx="1551283" cy="741362"/>
              </a:xfrm>
              <a:prstGeom prst="rect">
                <a:avLst/>
              </a:prstGeom>
            </p:spPr>
            <p:txBody>
              <a:bodyPr vert="horz" lIns="91440" tIns="45720" rIns="91440" bIns="45720" rtlCol="0" anchor="ctr">
                <a:no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000" b="0" cap="none" dirty="0">
                    <a:solidFill>
                      <a:schemeClr val="bg1"/>
                    </a:solidFill>
                    <a:latin typeface="Arial" panose="020B0604020202020204" pitchFamily="34" charset="0"/>
                  </a:rPr>
                  <a:t>Alimentos y </a:t>
                </a:r>
                <a:r>
                  <a:rPr lang="en-US" sz="1000" b="0" cap="none" dirty="0" err="1">
                    <a:solidFill>
                      <a:schemeClr val="bg1"/>
                    </a:solidFill>
                    <a:latin typeface="Arial" panose="020B0604020202020204" pitchFamily="34" charset="0"/>
                  </a:rPr>
                  <a:t>bebidas</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Recreación</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Vestimenta</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Bienes</a:t>
                </a:r>
                <a:r>
                  <a:rPr lang="en-US" sz="1000" b="0" cap="none" dirty="0">
                    <a:solidFill>
                      <a:schemeClr val="bg1"/>
                    </a:solidFill>
                    <a:latin typeface="Arial" panose="020B0604020202020204" pitchFamily="34" charset="0"/>
                  </a:rPr>
                  <a:t> de la casa</a:t>
                </a:r>
              </a:p>
            </p:txBody>
          </p:sp>
        </p:grpSp>
        <p:grpSp>
          <p:nvGrpSpPr>
            <p:cNvPr id="12" name="Group 11"/>
            <p:cNvGrpSpPr/>
            <p:nvPr/>
          </p:nvGrpSpPr>
          <p:grpSpPr>
            <a:xfrm>
              <a:off x="6814596" y="2438197"/>
              <a:ext cx="1559637" cy="3344001"/>
              <a:chOff x="6814596" y="2438197"/>
              <a:chExt cx="1559637" cy="3344001"/>
            </a:xfrm>
          </p:grpSpPr>
          <p:pic>
            <p:nvPicPr>
              <p:cNvPr id="13" name="Picture 12"/>
              <p:cNvPicPr>
                <a:picLocks noChangeAspect="1"/>
              </p:cNvPicPr>
              <p:nvPr/>
            </p:nvPicPr>
            <p:blipFill>
              <a:blip r:embed="rId7"/>
              <a:stretch>
                <a:fillRect/>
              </a:stretch>
            </p:blipFill>
            <p:spPr>
              <a:xfrm>
                <a:off x="6814596" y="2438197"/>
                <a:ext cx="1540109" cy="3344001"/>
              </a:xfrm>
              <a:prstGeom prst="rect">
                <a:avLst/>
              </a:prstGeom>
            </p:spPr>
          </p:pic>
          <p:sp>
            <p:nvSpPr>
              <p:cNvPr id="14" name="Title 1"/>
              <p:cNvSpPr txBox="1">
                <a:spLocks/>
              </p:cNvSpPr>
              <p:nvPr/>
            </p:nvSpPr>
            <p:spPr>
              <a:xfrm>
                <a:off x="6822950" y="2452132"/>
                <a:ext cx="1551283" cy="741362"/>
              </a:xfrm>
              <a:prstGeom prst="rect">
                <a:avLst/>
              </a:prstGeom>
            </p:spPr>
            <p:txBody>
              <a:bodyPr vert="horz" lIns="91440" tIns="45720" rIns="91440" bIns="45720" rtlCol="0" anchor="ctr">
                <a:norm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r>
                  <a:rPr lang="en-US" sz="1400" cap="none" dirty="0" err="1">
                    <a:solidFill>
                      <a:schemeClr val="bg1"/>
                    </a:solidFill>
                    <a:latin typeface="Arial" panose="020B0604020202020204" pitchFamily="34" charset="0"/>
                  </a:rPr>
                  <a:t>Impacto</a:t>
                </a:r>
                <a:r>
                  <a:rPr lang="en-US" sz="1400" cap="none" dirty="0">
                    <a:solidFill>
                      <a:schemeClr val="bg1"/>
                    </a:solidFill>
                    <a:latin typeface="Arial" panose="020B0604020202020204" pitchFamily="34" charset="0"/>
                  </a:rPr>
                  <a:t> Total</a:t>
                </a:r>
              </a:p>
            </p:txBody>
          </p:sp>
          <p:sp>
            <p:nvSpPr>
              <p:cNvPr id="15" name="Title 1"/>
              <p:cNvSpPr txBox="1">
                <a:spLocks/>
              </p:cNvSpPr>
              <p:nvPr/>
            </p:nvSpPr>
            <p:spPr>
              <a:xfrm>
                <a:off x="6822950" y="4265102"/>
                <a:ext cx="1551283" cy="830951"/>
              </a:xfrm>
              <a:prstGeom prst="rect">
                <a:avLst/>
              </a:prstGeom>
            </p:spPr>
            <p:txBody>
              <a:bodyPr vert="horz" lIns="91440" tIns="45720" rIns="91440" bIns="45720" rtlCol="0" anchor="ctr">
                <a:noAutofit/>
              </a:bodyPr>
              <a:lstStyle>
                <a:lvl1pPr algn="r" defTabSz="457200" rtl="0" eaLnBrk="1" latinLnBrk="0" hangingPunct="1">
                  <a:spcBef>
                    <a:spcPct val="0"/>
                  </a:spcBef>
                  <a:buNone/>
                  <a:defRPr sz="1800" b="1" i="0" kern="1200" cap="all" baseline="0">
                    <a:solidFill>
                      <a:schemeClr val="tx2">
                        <a:lumMod val="75000"/>
                      </a:schemeClr>
                    </a:solidFill>
                    <a:latin typeface="Helvetica"/>
                    <a:ea typeface="+mj-ea"/>
                    <a:cs typeface="+mj-cs"/>
                  </a:defRPr>
                </a:lvl1pPr>
              </a:lstStyle>
              <a:p>
                <a:pPr algn="ctr">
                  <a:lnSpc>
                    <a:spcPct val="120000"/>
                  </a:lnSpc>
                </a:pPr>
                <a:r>
                  <a:rPr lang="en-US" sz="1000" b="0" cap="none" dirty="0">
                    <a:solidFill>
                      <a:schemeClr val="bg1"/>
                    </a:solidFill>
                    <a:latin typeface="Arial" panose="020B0604020202020204" pitchFamily="34" charset="0"/>
                  </a:rPr>
                  <a:t>Valor </a:t>
                </a:r>
                <a:r>
                  <a:rPr lang="en-US" sz="1000" b="0" cap="none" dirty="0" err="1">
                    <a:solidFill>
                      <a:schemeClr val="bg1"/>
                    </a:solidFill>
                    <a:latin typeface="Arial" panose="020B0604020202020204" pitchFamily="34" charset="0"/>
                  </a:rPr>
                  <a:t>económico</a:t>
                </a:r>
                <a:r>
                  <a:rPr lang="en-US" sz="1000" b="0" cap="none" dirty="0">
                    <a:solidFill>
                      <a:schemeClr val="bg1"/>
                    </a:solidFill>
                    <a:latin typeface="Arial" panose="020B0604020202020204" pitchFamily="34" charset="0"/>
                  </a:rPr>
                  <a:t> </a:t>
                </a:r>
                <a:r>
                  <a:rPr lang="en-US" sz="1000" b="0" cap="none" dirty="0" err="1">
                    <a:solidFill>
                      <a:schemeClr val="bg1"/>
                    </a:solidFill>
                    <a:latin typeface="Arial" panose="020B0604020202020204" pitchFamily="34" charset="0"/>
                  </a:rPr>
                  <a:t>agregado</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Empleos</a:t>
                </a:r>
                <a:endParaRPr lang="en-US" sz="1000" b="0" cap="none" dirty="0">
                  <a:solidFill>
                    <a:schemeClr val="bg1"/>
                  </a:solidFill>
                  <a:latin typeface="Arial" panose="020B0604020202020204" pitchFamily="34" charset="0"/>
                </a:endParaRPr>
              </a:p>
              <a:p>
                <a:pPr algn="ctr"/>
                <a:endParaRPr lang="en-US" sz="1000" b="0" cap="none" dirty="0">
                  <a:solidFill>
                    <a:schemeClr val="bg1"/>
                  </a:solidFill>
                  <a:latin typeface="Arial" panose="020B0604020202020204" pitchFamily="34" charset="0"/>
                </a:endParaRPr>
              </a:p>
              <a:p>
                <a:pPr algn="ctr"/>
                <a:r>
                  <a:rPr lang="en-US" sz="1000" b="0" cap="none" dirty="0" err="1">
                    <a:solidFill>
                      <a:schemeClr val="bg1"/>
                    </a:solidFill>
                    <a:latin typeface="Arial" panose="020B0604020202020204" pitchFamily="34" charset="0"/>
                  </a:rPr>
                  <a:t>Impuestos</a:t>
                </a:r>
                <a:endParaRPr lang="en-US" sz="1000" b="0" cap="none" dirty="0">
                  <a:solidFill>
                    <a:schemeClr val="bg1"/>
                  </a:solidFill>
                  <a:latin typeface="Arial" panose="020B0604020202020204" pitchFamily="34" charset="0"/>
                </a:endParaRPr>
              </a:p>
            </p:txBody>
          </p:sp>
        </p:grpSp>
      </p:grpSp>
      <p:sp>
        <p:nvSpPr>
          <p:cNvPr id="25" name="TextBox 24"/>
          <p:cNvSpPr txBox="1"/>
          <p:nvPr/>
        </p:nvSpPr>
        <p:spPr>
          <a:xfrm>
            <a:off x="2413778" y="1365631"/>
            <a:ext cx="8710623" cy="815608"/>
          </a:xfrm>
          <a:prstGeom prst="rect">
            <a:avLst/>
          </a:prstGeom>
          <a:noFill/>
        </p:spPr>
        <p:txBody>
          <a:bodyPr wrap="square" lIns="0" rIns="0" rtlCol="0">
            <a:spAutoFit/>
          </a:bodyPr>
          <a:lstStyle/>
          <a:p>
            <a:pPr>
              <a:spcBef>
                <a:spcPts val="600"/>
              </a:spcBef>
            </a:pPr>
            <a:r>
              <a:rPr lang="en-GB" sz="2400" b="1" cap="all" dirty="0" err="1">
                <a:solidFill>
                  <a:srgbClr val="003469"/>
                </a:solidFill>
                <a:latin typeface="Arial" panose="020B0604020202020204" pitchFamily="34" charset="0"/>
              </a:rPr>
              <a:t>Impacto</a:t>
            </a:r>
            <a:r>
              <a:rPr lang="en-GB" sz="2400" b="1" cap="all" dirty="0">
                <a:solidFill>
                  <a:srgbClr val="003469"/>
                </a:solidFill>
                <a:latin typeface="Arial" panose="020B0604020202020204" pitchFamily="34" charset="0"/>
              </a:rPr>
              <a:t> de la </a:t>
            </a:r>
            <a:r>
              <a:rPr lang="en-GB" sz="2400" b="1" cap="all" dirty="0" err="1">
                <a:solidFill>
                  <a:srgbClr val="003469"/>
                </a:solidFill>
                <a:latin typeface="Arial" panose="020B0604020202020204" pitchFamily="34" charset="0"/>
              </a:rPr>
              <a:t>industria</a:t>
            </a:r>
            <a:endParaRPr lang="en-GB" b="1" cap="all" dirty="0">
              <a:solidFill>
                <a:srgbClr val="003469"/>
              </a:solidFill>
              <a:latin typeface="Arial" panose="020B0604020202020204" pitchFamily="34" charset="0"/>
            </a:endParaRPr>
          </a:p>
          <a:p>
            <a:pPr>
              <a:spcBef>
                <a:spcPts val="600"/>
              </a:spcBef>
            </a:pPr>
            <a:r>
              <a:rPr lang="en-GB" b="1" dirty="0">
                <a:latin typeface="Arial" panose="020B0604020202020204" pitchFamily="34" charset="0"/>
              </a:rPr>
              <a:t>Canales de </a:t>
            </a:r>
            <a:r>
              <a:rPr lang="en-GB" b="1" dirty="0" err="1">
                <a:latin typeface="Arial" panose="020B0604020202020204" pitchFamily="34" charset="0"/>
              </a:rPr>
              <a:t>impacto</a:t>
            </a:r>
            <a:endParaRPr lang="en-GB" b="1" dirty="0">
              <a:latin typeface="Arial" panose="020B0604020202020204" pitchFamily="34" charset="0"/>
            </a:endParaRPr>
          </a:p>
        </p:txBody>
      </p:sp>
      <p:sp>
        <p:nvSpPr>
          <p:cNvPr id="30" name="Rectangle 8"/>
          <p:cNvSpPr>
            <a:spLocks noChangeArrowheads="1"/>
          </p:cNvSpPr>
          <p:nvPr/>
        </p:nvSpPr>
        <p:spPr bwMode="auto">
          <a:xfrm>
            <a:off x="1071522" y="4820454"/>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DO" altLang="es-DO" sz="1400" b="0" i="0" u="none" strike="noStrike" cap="none" normalizeH="0" baseline="0">
              <a:ln>
                <a:noFill/>
              </a:ln>
              <a:solidFill>
                <a:schemeClr val="tx1"/>
              </a:solidFill>
              <a:effectLst/>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DO" altLang="es-DO" sz="1400" b="0" i="0" u="none" strike="noStrike" cap="none" normalizeH="0" baseline="0">
                <a:ln>
                  <a:noFill/>
                </a:ln>
                <a:solidFill>
                  <a:schemeClr val="tx1"/>
                </a:solidFill>
                <a:effectLst/>
                <a:latin typeface="Arial" panose="020B0604020202020204" pitchFamily="34" charset="0"/>
                <a:ea typeface="Times New Roman" panose="02020603050405020304" pitchFamily="18" charset="0"/>
              </a:rPr>
              <a:t> </a:t>
            </a:r>
            <a:endParaRPr kumimoji="0" lang="es-DO" altLang="es-DO" sz="1100" b="0" i="0" u="none" strike="noStrike" cap="none" normalizeH="0" baseline="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DO" altLang="es-DO"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54673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2913" y="1052789"/>
            <a:ext cx="7763934" cy="369332"/>
          </a:xfrm>
          <a:prstGeom prst="rect">
            <a:avLst/>
          </a:prstGeom>
          <a:noFill/>
        </p:spPr>
        <p:txBody>
          <a:bodyPr wrap="square" lIns="0" rIns="0" rtlCol="0">
            <a:spAutoFit/>
          </a:bodyPr>
          <a:lstStyle/>
          <a:p>
            <a:pPr>
              <a:spcBef>
                <a:spcPts val="600"/>
              </a:spcBef>
            </a:pPr>
            <a:r>
              <a:rPr lang="en-GB" b="1" dirty="0" err="1">
                <a:latin typeface="Arial" panose="020B0604020202020204" pitchFamily="34" charset="0"/>
              </a:rPr>
              <a:t>Impacto</a:t>
            </a:r>
            <a:r>
              <a:rPr lang="en-GB" b="1" dirty="0">
                <a:latin typeface="Arial" panose="020B0604020202020204" pitchFamily="34" charset="0"/>
              </a:rPr>
              <a:t> </a:t>
            </a:r>
            <a:r>
              <a:rPr lang="en-GB" b="1" dirty="0" err="1">
                <a:latin typeface="Arial" panose="020B0604020202020204" pitchFamily="34" charset="0"/>
              </a:rPr>
              <a:t>económico</a:t>
            </a:r>
            <a:r>
              <a:rPr lang="en-GB" b="1" dirty="0">
                <a:latin typeface="Arial" panose="020B0604020202020204" pitchFamily="34" charset="0"/>
              </a:rPr>
              <a:t> de </a:t>
            </a:r>
            <a:r>
              <a:rPr lang="en-GB" b="1" dirty="0" err="1">
                <a:latin typeface="Arial" panose="020B0604020202020204" pitchFamily="34" charset="0"/>
              </a:rPr>
              <a:t>los</a:t>
            </a:r>
            <a:r>
              <a:rPr lang="en-GB" b="1" dirty="0">
                <a:latin typeface="Arial" panose="020B0604020202020204" pitchFamily="34" charset="0"/>
              </a:rPr>
              <a:t> </a:t>
            </a:r>
            <a:r>
              <a:rPr lang="en-GB" b="1" dirty="0" err="1">
                <a:latin typeface="Arial" panose="020B0604020202020204" pitchFamily="34" charset="0"/>
              </a:rPr>
              <a:t>canales</a:t>
            </a:r>
            <a:r>
              <a:rPr lang="en-GB" b="1" dirty="0">
                <a:latin typeface="Arial" panose="020B0604020202020204" pitchFamily="34" charset="0"/>
              </a:rPr>
              <a:t> de la </a:t>
            </a:r>
            <a:r>
              <a:rPr lang="en-GB" b="1" dirty="0" err="1">
                <a:latin typeface="Arial" panose="020B0604020202020204" pitchFamily="34" charset="0"/>
              </a:rPr>
              <a:t>industria</a:t>
            </a:r>
            <a:r>
              <a:rPr lang="en-GB" b="1" dirty="0">
                <a:latin typeface="Arial" panose="020B0604020202020204" pitchFamily="34" charset="0"/>
              </a:rPr>
              <a:t> </a:t>
            </a:r>
          </a:p>
        </p:txBody>
      </p:sp>
      <p:graphicFrame>
        <p:nvGraphicFramePr>
          <p:cNvPr id="9" name="Object 8"/>
          <p:cNvGraphicFramePr>
            <a:graphicFrameLocks noChangeAspect="1"/>
          </p:cNvGraphicFramePr>
          <p:nvPr>
            <p:extLst>
              <p:ext uri="{D42A27DB-BD31-4B8C-83A1-F6EECF244321}">
                <p14:modId xmlns:p14="http://schemas.microsoft.com/office/powerpoint/2010/main" val="815113306"/>
              </p:ext>
            </p:extLst>
          </p:nvPr>
        </p:nvGraphicFramePr>
        <p:xfrm>
          <a:off x="2313581" y="1589198"/>
          <a:ext cx="7194160" cy="1552586"/>
        </p:xfrm>
        <a:graphic>
          <a:graphicData uri="http://schemas.openxmlformats.org/presentationml/2006/ole">
            <mc:AlternateContent xmlns:mc="http://schemas.openxmlformats.org/markup-compatibility/2006">
              <mc:Choice xmlns:v="urn:schemas-microsoft-com:vml" Requires="v">
                <p:oleObj spid="_x0000_s4109" name="Worksheet" r:id="rId3" imgW="4457832" imgH="961968" progId="Excel.Sheet.12">
                  <p:embed/>
                </p:oleObj>
              </mc:Choice>
              <mc:Fallback>
                <p:oleObj name="Worksheet" r:id="rId3" imgW="4457832" imgH="961968" progId="Excel.Sheet.12">
                  <p:embed/>
                  <p:pic>
                    <p:nvPicPr>
                      <p:cNvPr id="0" name=""/>
                      <p:cNvPicPr/>
                      <p:nvPr/>
                    </p:nvPicPr>
                    <p:blipFill>
                      <a:blip r:embed="rId4"/>
                      <a:stretch>
                        <a:fillRect/>
                      </a:stretch>
                    </p:blipFill>
                    <p:spPr>
                      <a:xfrm>
                        <a:off x="2313581" y="1589198"/>
                        <a:ext cx="7194160" cy="1552586"/>
                      </a:xfrm>
                      <a:prstGeom prst="rect">
                        <a:avLst/>
                      </a:prstGeom>
                    </p:spPr>
                  </p:pic>
                </p:oleObj>
              </mc:Fallback>
            </mc:AlternateContent>
          </a:graphicData>
        </a:graphic>
      </p:graphicFrame>
      <p:sp>
        <p:nvSpPr>
          <p:cNvPr id="10" name="TextBox 9"/>
          <p:cNvSpPr txBox="1"/>
          <p:nvPr/>
        </p:nvSpPr>
        <p:spPr>
          <a:xfrm>
            <a:off x="733870" y="3498629"/>
            <a:ext cx="10197984" cy="2970044"/>
          </a:xfrm>
          <a:prstGeom prst="rect">
            <a:avLst/>
          </a:prstGeom>
          <a:noFill/>
        </p:spPr>
        <p:txBody>
          <a:bodyPr wrap="square" lIns="0" rIns="0" rtlCol="0">
            <a:spAutoFit/>
          </a:bodyPr>
          <a:lstStyle/>
          <a:p>
            <a:pPr>
              <a:spcBef>
                <a:spcPts val="600"/>
              </a:spcBef>
            </a:pPr>
            <a:r>
              <a:rPr lang="en-GB" b="1" dirty="0" err="1">
                <a:latin typeface="Arial" panose="020B0604020202020204" pitchFamily="34" charset="0"/>
              </a:rPr>
              <a:t>Datos</a:t>
            </a:r>
            <a:r>
              <a:rPr lang="en-GB" b="1" dirty="0">
                <a:latin typeface="Arial" panose="020B0604020202020204" pitchFamily="34" charset="0"/>
              </a:rPr>
              <a:t> </a:t>
            </a:r>
            <a:r>
              <a:rPr lang="en-GB" b="1" dirty="0" err="1">
                <a:latin typeface="Arial" panose="020B0604020202020204" pitchFamily="34" charset="0"/>
              </a:rPr>
              <a:t>importantes</a:t>
            </a:r>
            <a:r>
              <a:rPr lang="en-GB" b="1" dirty="0">
                <a:latin typeface="Arial" panose="020B0604020202020204" pitchFamily="34" charset="0"/>
              </a:rPr>
              <a:t>:</a:t>
            </a:r>
          </a:p>
          <a:p>
            <a:pPr marL="285750" indent="-285750" algn="just">
              <a:spcBef>
                <a:spcPts val="600"/>
              </a:spcBef>
              <a:buFont typeface="Arial" panose="020B0604020202020204" pitchFamily="34" charset="0"/>
              <a:buChar char="•"/>
            </a:pPr>
            <a:r>
              <a:rPr lang="en-GB" dirty="0">
                <a:latin typeface="Arial" panose="020B0604020202020204" pitchFamily="34" charset="0"/>
              </a:rPr>
              <a:t>La </a:t>
            </a:r>
            <a:r>
              <a:rPr lang="en-GB" dirty="0" err="1">
                <a:latin typeface="Arial" panose="020B0604020202020204" pitchFamily="34" charset="0"/>
              </a:rPr>
              <a:t>evasión</a:t>
            </a:r>
            <a:r>
              <a:rPr lang="en-GB" dirty="0">
                <a:latin typeface="Arial" panose="020B0604020202020204" pitchFamily="34" charset="0"/>
              </a:rPr>
              <a:t> fiscal </a:t>
            </a:r>
            <a:r>
              <a:rPr lang="en-GB" dirty="0" err="1">
                <a:latin typeface="Arial" panose="020B0604020202020204" pitchFamily="34" charset="0"/>
              </a:rPr>
              <a:t>en</a:t>
            </a:r>
            <a:r>
              <a:rPr lang="en-GB" dirty="0">
                <a:latin typeface="Arial" panose="020B0604020202020204" pitchFamily="34" charset="0"/>
              </a:rPr>
              <a:t> el canal </a:t>
            </a:r>
            <a:r>
              <a:rPr lang="en-GB" dirty="0" err="1">
                <a:latin typeface="Arial" panose="020B0604020202020204" pitchFamily="34" charset="0"/>
              </a:rPr>
              <a:t>indirecto</a:t>
            </a:r>
            <a:r>
              <a:rPr lang="en-GB" dirty="0">
                <a:latin typeface="Arial" panose="020B0604020202020204" pitchFamily="34" charset="0"/>
              </a:rPr>
              <a:t> (personal y </a:t>
            </a:r>
            <a:r>
              <a:rPr lang="en-GB" dirty="0" err="1">
                <a:latin typeface="Arial" panose="020B0604020202020204" pitchFamily="34" charset="0"/>
              </a:rPr>
              <a:t>equipos</a:t>
            </a:r>
            <a:r>
              <a:rPr lang="en-GB" dirty="0">
                <a:latin typeface="Arial" panose="020B0604020202020204" pitchFamily="34" charset="0"/>
              </a:rPr>
              <a:t>) </a:t>
            </a:r>
            <a:r>
              <a:rPr lang="en-GB" dirty="0" err="1">
                <a:latin typeface="Arial" panose="020B0604020202020204" pitchFamily="34" charset="0"/>
              </a:rPr>
              <a:t>en</a:t>
            </a:r>
            <a:r>
              <a:rPr lang="en-GB" dirty="0">
                <a:latin typeface="Arial" panose="020B0604020202020204" pitchFamily="34" charset="0"/>
              </a:rPr>
              <a:t> la </a:t>
            </a:r>
            <a:r>
              <a:rPr lang="en-GB" dirty="0" err="1">
                <a:latin typeface="Arial" panose="020B0604020202020204" pitchFamily="34" charset="0"/>
              </a:rPr>
              <a:t>industria</a:t>
            </a:r>
            <a:r>
              <a:rPr lang="en-GB" dirty="0">
                <a:latin typeface="Arial" panose="020B0604020202020204" pitchFamily="34" charset="0"/>
              </a:rPr>
              <a:t>, </a:t>
            </a:r>
            <a:r>
              <a:rPr lang="en-GB" dirty="0" err="1">
                <a:latin typeface="Arial" panose="020B0604020202020204" pitchFamily="34" charset="0"/>
              </a:rPr>
              <a:t>previo</a:t>
            </a:r>
            <a:r>
              <a:rPr lang="en-GB" dirty="0">
                <a:latin typeface="Arial" panose="020B0604020202020204" pitchFamily="34" charset="0"/>
              </a:rPr>
              <a:t> a la Ley, era de </a:t>
            </a:r>
            <a:r>
              <a:rPr lang="en-GB" dirty="0" err="1">
                <a:latin typeface="Arial" panose="020B0604020202020204" pitchFamily="34" charset="0"/>
              </a:rPr>
              <a:t>prácticamente</a:t>
            </a:r>
            <a:r>
              <a:rPr lang="en-GB" dirty="0">
                <a:latin typeface="Arial" panose="020B0604020202020204" pitchFamily="34" charset="0"/>
              </a:rPr>
              <a:t> del 100%.</a:t>
            </a:r>
          </a:p>
          <a:p>
            <a:pPr marL="285750" indent="-285750" algn="just">
              <a:spcBef>
                <a:spcPts val="600"/>
              </a:spcBef>
              <a:buFont typeface="Arial" panose="020B0604020202020204" pitchFamily="34" charset="0"/>
              <a:buChar char="•"/>
            </a:pPr>
            <a:endParaRPr lang="en-GB" dirty="0">
              <a:latin typeface="Arial" panose="020B0604020202020204" pitchFamily="34" charset="0"/>
            </a:endParaRPr>
          </a:p>
          <a:p>
            <a:pPr marL="285750" indent="-285750" algn="just">
              <a:spcBef>
                <a:spcPts val="600"/>
              </a:spcBef>
              <a:buFont typeface="Arial" panose="020B0604020202020204" pitchFamily="34" charset="0"/>
              <a:buChar char="•"/>
            </a:pPr>
            <a:r>
              <a:rPr lang="en-GB" dirty="0" err="1">
                <a:latin typeface="Arial" panose="020B0604020202020204" pitchFamily="34" charset="0"/>
              </a:rPr>
              <a:t>Producto</a:t>
            </a:r>
            <a:r>
              <a:rPr lang="en-GB" dirty="0">
                <a:latin typeface="Arial" panose="020B0604020202020204" pitchFamily="34" charset="0"/>
              </a:rPr>
              <a:t> de la Ley, el canal </a:t>
            </a:r>
            <a:r>
              <a:rPr lang="en-GB" dirty="0" err="1">
                <a:latin typeface="Arial" panose="020B0604020202020204" pitchFamily="34" charset="0"/>
              </a:rPr>
              <a:t>indirecto</a:t>
            </a:r>
            <a:r>
              <a:rPr lang="en-GB" dirty="0">
                <a:latin typeface="Arial" panose="020B0604020202020204" pitchFamily="34" charset="0"/>
              </a:rPr>
              <a:t> se ha </a:t>
            </a:r>
            <a:r>
              <a:rPr lang="en-GB" dirty="0" err="1">
                <a:latin typeface="Arial" panose="020B0604020202020204" pitchFamily="34" charset="0"/>
              </a:rPr>
              <a:t>regularizado</a:t>
            </a:r>
            <a:r>
              <a:rPr lang="en-GB" dirty="0">
                <a:latin typeface="Arial" panose="020B0604020202020204" pitchFamily="34" charset="0"/>
              </a:rPr>
              <a:t> a </a:t>
            </a:r>
            <a:r>
              <a:rPr lang="en-GB" dirty="0" err="1">
                <a:latin typeface="Arial" panose="020B0604020202020204" pitchFamily="34" charset="0"/>
              </a:rPr>
              <a:t>nivel</a:t>
            </a:r>
            <a:r>
              <a:rPr lang="en-GB" dirty="0">
                <a:latin typeface="Arial" panose="020B0604020202020204" pitchFamily="34" charset="0"/>
              </a:rPr>
              <a:t> fiscal </a:t>
            </a:r>
            <a:r>
              <a:rPr lang="en-GB" dirty="0" err="1">
                <a:latin typeface="Arial" panose="020B0604020202020204" pitchFamily="34" charset="0"/>
              </a:rPr>
              <a:t>en</a:t>
            </a:r>
            <a:r>
              <a:rPr lang="en-GB" dirty="0">
                <a:latin typeface="Arial" panose="020B0604020202020204" pitchFamily="34" charset="0"/>
              </a:rPr>
              <a:t> </a:t>
            </a:r>
            <a:r>
              <a:rPr lang="en-GB" dirty="0" err="1">
                <a:latin typeface="Arial" panose="020B0604020202020204" pitchFamily="34" charset="0"/>
              </a:rPr>
              <a:t>más</a:t>
            </a:r>
            <a:r>
              <a:rPr lang="en-GB" dirty="0">
                <a:latin typeface="Arial" panose="020B0604020202020204" pitchFamily="34" charset="0"/>
              </a:rPr>
              <a:t> de un 95%. </a:t>
            </a:r>
          </a:p>
          <a:p>
            <a:pPr marL="285750" indent="-285750" algn="just">
              <a:spcBef>
                <a:spcPts val="600"/>
              </a:spcBef>
              <a:buFont typeface="Arial" panose="020B0604020202020204" pitchFamily="34" charset="0"/>
              <a:buChar char="•"/>
            </a:pPr>
            <a:endParaRPr lang="en-GB" dirty="0">
              <a:latin typeface="Arial" panose="020B0604020202020204" pitchFamily="34" charset="0"/>
            </a:endParaRPr>
          </a:p>
          <a:p>
            <a:pPr marL="285750" indent="-285750" algn="just">
              <a:spcBef>
                <a:spcPts val="600"/>
              </a:spcBef>
              <a:buFont typeface="Arial" panose="020B0604020202020204" pitchFamily="34" charset="0"/>
              <a:buChar char="•"/>
            </a:pPr>
            <a:r>
              <a:rPr lang="en-GB" dirty="0" err="1">
                <a:latin typeface="Arial" panose="020B0604020202020204" pitchFamily="34" charset="0"/>
              </a:rPr>
              <a:t>Tenemos</a:t>
            </a:r>
            <a:r>
              <a:rPr lang="en-GB" dirty="0">
                <a:latin typeface="Arial" panose="020B0604020202020204" pitchFamily="34" charset="0"/>
              </a:rPr>
              <a:t> </a:t>
            </a:r>
            <a:r>
              <a:rPr lang="en-GB" dirty="0" err="1">
                <a:latin typeface="Arial" panose="020B0604020202020204" pitchFamily="34" charset="0"/>
              </a:rPr>
              <a:t>ciudades</a:t>
            </a:r>
            <a:r>
              <a:rPr lang="en-GB" dirty="0">
                <a:latin typeface="Arial" panose="020B0604020202020204" pitchFamily="34" charset="0"/>
              </a:rPr>
              <a:t> que se </a:t>
            </a:r>
            <a:r>
              <a:rPr lang="en-GB" dirty="0" err="1">
                <a:latin typeface="Arial" panose="020B0604020202020204" pitchFamily="34" charset="0"/>
              </a:rPr>
              <a:t>han</a:t>
            </a:r>
            <a:r>
              <a:rPr lang="en-GB" dirty="0">
                <a:latin typeface="Arial" panose="020B0604020202020204" pitchFamily="34" charset="0"/>
              </a:rPr>
              <a:t> </a:t>
            </a:r>
            <a:r>
              <a:rPr lang="en-GB" dirty="0" err="1">
                <a:latin typeface="Arial" panose="020B0604020202020204" pitchFamily="34" charset="0"/>
              </a:rPr>
              <a:t>regularizado</a:t>
            </a:r>
            <a:r>
              <a:rPr lang="en-GB" dirty="0">
                <a:latin typeface="Arial" panose="020B0604020202020204" pitchFamily="34" charset="0"/>
              </a:rPr>
              <a:t> </a:t>
            </a:r>
            <a:r>
              <a:rPr lang="en-GB" dirty="0" err="1">
                <a:latin typeface="Arial" panose="020B0604020202020204" pitchFamily="34" charset="0"/>
              </a:rPr>
              <a:t>fiscalmente</a:t>
            </a:r>
            <a:r>
              <a:rPr lang="en-GB" dirty="0">
                <a:latin typeface="Arial" panose="020B0604020202020204" pitchFamily="34" charset="0"/>
              </a:rPr>
              <a:t> para </a:t>
            </a:r>
            <a:r>
              <a:rPr lang="en-GB" dirty="0" err="1">
                <a:latin typeface="Arial" panose="020B0604020202020204" pitchFamily="34" charset="0"/>
              </a:rPr>
              <a:t>brindar</a:t>
            </a:r>
            <a:r>
              <a:rPr lang="en-GB" dirty="0">
                <a:latin typeface="Arial" panose="020B0604020202020204" pitchFamily="34" charset="0"/>
              </a:rPr>
              <a:t> </a:t>
            </a:r>
            <a:r>
              <a:rPr lang="en-GB" dirty="0" err="1">
                <a:latin typeface="Arial" panose="020B0604020202020204" pitchFamily="34" charset="0"/>
              </a:rPr>
              <a:t>bienes</a:t>
            </a:r>
            <a:r>
              <a:rPr lang="en-GB" dirty="0">
                <a:latin typeface="Arial" panose="020B0604020202020204" pitchFamily="34" charset="0"/>
              </a:rPr>
              <a:t> y </a:t>
            </a:r>
            <a:r>
              <a:rPr lang="en-GB" dirty="0" err="1">
                <a:latin typeface="Arial" panose="020B0604020202020204" pitchFamily="34" charset="0"/>
              </a:rPr>
              <a:t>servicios</a:t>
            </a:r>
            <a:r>
              <a:rPr lang="en-GB" dirty="0">
                <a:latin typeface="Arial" panose="020B0604020202020204" pitchFamily="34" charset="0"/>
              </a:rPr>
              <a:t> a la </a:t>
            </a:r>
            <a:r>
              <a:rPr lang="en-GB" dirty="0" err="1">
                <a:latin typeface="Arial" panose="020B0604020202020204" pitchFamily="34" charset="0"/>
              </a:rPr>
              <a:t>industria</a:t>
            </a:r>
            <a:r>
              <a:rPr lang="en-GB" dirty="0">
                <a:latin typeface="Arial" panose="020B0604020202020204" pitchFamily="34" charset="0"/>
              </a:rPr>
              <a:t>, </a:t>
            </a:r>
            <a:r>
              <a:rPr lang="en-GB" dirty="0" err="1">
                <a:latin typeface="Arial" panose="020B0604020202020204" pitchFamily="34" charset="0"/>
              </a:rPr>
              <a:t>inciando</a:t>
            </a:r>
            <a:r>
              <a:rPr lang="en-GB" dirty="0">
                <a:latin typeface="Arial" panose="020B0604020202020204" pitchFamily="34" charset="0"/>
              </a:rPr>
              <a:t> con </a:t>
            </a:r>
            <a:r>
              <a:rPr lang="en-GB" dirty="0" err="1">
                <a:latin typeface="Arial" panose="020B0604020202020204" pitchFamily="34" charset="0"/>
              </a:rPr>
              <a:t>producciones</a:t>
            </a:r>
            <a:r>
              <a:rPr lang="en-GB" dirty="0">
                <a:latin typeface="Arial" panose="020B0604020202020204" pitchFamily="34" charset="0"/>
              </a:rPr>
              <a:t> locales y </a:t>
            </a:r>
            <a:r>
              <a:rPr lang="en-GB" dirty="0" err="1">
                <a:latin typeface="Arial" panose="020B0604020202020204" pitchFamily="34" charset="0"/>
              </a:rPr>
              <a:t>convirtiéndose</a:t>
            </a:r>
            <a:r>
              <a:rPr lang="en-GB" dirty="0">
                <a:latin typeface="Arial" panose="020B0604020202020204" pitchFamily="34" charset="0"/>
              </a:rPr>
              <a:t> </a:t>
            </a:r>
            <a:r>
              <a:rPr lang="en-GB" dirty="0" err="1">
                <a:latin typeface="Arial" panose="020B0604020202020204" pitchFamily="34" charset="0"/>
              </a:rPr>
              <a:t>en</a:t>
            </a:r>
            <a:r>
              <a:rPr lang="en-GB" dirty="0">
                <a:latin typeface="Arial" panose="020B0604020202020204" pitchFamily="34" charset="0"/>
              </a:rPr>
              <a:t> </a:t>
            </a:r>
            <a:r>
              <a:rPr lang="en-GB" dirty="0" err="1">
                <a:latin typeface="Arial" panose="020B0604020202020204" pitchFamily="34" charset="0"/>
              </a:rPr>
              <a:t>locaciones</a:t>
            </a:r>
            <a:r>
              <a:rPr lang="en-GB" dirty="0">
                <a:latin typeface="Arial" panose="020B0604020202020204" pitchFamily="34" charset="0"/>
              </a:rPr>
              <a:t> para </a:t>
            </a:r>
            <a:r>
              <a:rPr lang="en-GB" dirty="0" err="1">
                <a:latin typeface="Arial" panose="020B0604020202020204" pitchFamily="34" charset="0"/>
              </a:rPr>
              <a:t>producciones</a:t>
            </a:r>
            <a:r>
              <a:rPr lang="en-GB" dirty="0">
                <a:latin typeface="Arial" panose="020B0604020202020204" pitchFamily="34" charset="0"/>
              </a:rPr>
              <a:t> </a:t>
            </a:r>
            <a:r>
              <a:rPr lang="en-GB" dirty="0" err="1">
                <a:latin typeface="Arial" panose="020B0604020202020204" pitchFamily="34" charset="0"/>
              </a:rPr>
              <a:t>internacionales</a:t>
            </a:r>
            <a:r>
              <a:rPr lang="en-GB" dirty="0">
                <a:latin typeface="Arial" panose="020B0604020202020204" pitchFamily="34" charset="0"/>
              </a:rPr>
              <a:t>. </a:t>
            </a:r>
            <a:r>
              <a:rPr lang="en-GB" dirty="0" err="1">
                <a:latin typeface="Arial" panose="020B0604020202020204" pitchFamily="34" charset="0"/>
              </a:rPr>
              <a:t>Ejemplo</a:t>
            </a:r>
            <a:r>
              <a:rPr lang="en-GB" dirty="0">
                <a:latin typeface="Arial" panose="020B0604020202020204" pitchFamily="34" charset="0"/>
              </a:rPr>
              <a:t>: Las </a:t>
            </a:r>
            <a:r>
              <a:rPr lang="en-GB" dirty="0" err="1">
                <a:latin typeface="Arial" panose="020B0604020202020204" pitchFamily="34" charset="0"/>
              </a:rPr>
              <a:t>Terrenas</a:t>
            </a:r>
            <a:r>
              <a:rPr lang="en-GB" dirty="0">
                <a:latin typeface="Arial" panose="020B0604020202020204" pitchFamily="34" charset="0"/>
              </a:rPr>
              <a:t> (</a:t>
            </a:r>
            <a:r>
              <a:rPr lang="en-GB" dirty="0" err="1">
                <a:latin typeface="Arial" panose="020B0604020202020204" pitchFamily="34" charset="0"/>
              </a:rPr>
              <a:t>Dólares</a:t>
            </a:r>
            <a:r>
              <a:rPr lang="en-GB" dirty="0">
                <a:latin typeface="Arial" panose="020B0604020202020204" pitchFamily="34" charset="0"/>
              </a:rPr>
              <a:t> de Arena, Triple X-3, Survivor – Turkey) </a:t>
            </a:r>
          </a:p>
        </p:txBody>
      </p:sp>
      <p:sp>
        <p:nvSpPr>
          <p:cNvPr id="11" name="TextBox 10"/>
          <p:cNvSpPr txBox="1"/>
          <p:nvPr/>
        </p:nvSpPr>
        <p:spPr>
          <a:xfrm>
            <a:off x="2222500" y="3060695"/>
            <a:ext cx="6883400" cy="307777"/>
          </a:xfrm>
          <a:prstGeom prst="rect">
            <a:avLst/>
          </a:prstGeom>
          <a:noFill/>
        </p:spPr>
        <p:txBody>
          <a:bodyPr wrap="square" rtlCol="0">
            <a:spAutoFit/>
          </a:bodyPr>
          <a:lstStyle/>
          <a:p>
            <a:r>
              <a:rPr lang="es-DO" sz="1400" dirty="0"/>
              <a:t>Fuente: Oxford </a:t>
            </a:r>
            <a:r>
              <a:rPr lang="es-DO" sz="1400" dirty="0" err="1"/>
              <a:t>Economics</a:t>
            </a:r>
            <a:endParaRPr lang="es-DO" sz="1400" dirty="0"/>
          </a:p>
        </p:txBody>
      </p:sp>
    </p:spTree>
    <p:extLst>
      <p:ext uri="{BB962C8B-B14F-4D97-AF65-F5344CB8AC3E}">
        <p14:creationId xmlns:p14="http://schemas.microsoft.com/office/powerpoint/2010/main" val="5549982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958522308"/>
              </p:ext>
            </p:extLst>
          </p:nvPr>
        </p:nvGraphicFramePr>
        <p:xfrm>
          <a:off x="2324100" y="2640111"/>
          <a:ext cx="7025532" cy="1905000"/>
        </p:xfrm>
        <a:graphic>
          <a:graphicData uri="http://schemas.openxmlformats.org/presentationml/2006/ole">
            <mc:AlternateContent xmlns:mc="http://schemas.openxmlformats.org/markup-compatibility/2006">
              <mc:Choice xmlns:v="urn:schemas-microsoft-com:vml" Requires="v">
                <p:oleObj spid="_x0000_s5128" name="Worksheet" r:id="rId3" imgW="4952936" imgH="1342889" progId="Excel.Sheet.12">
                  <p:embed/>
                </p:oleObj>
              </mc:Choice>
              <mc:Fallback>
                <p:oleObj name="Worksheet" r:id="rId3" imgW="4952936" imgH="1342889" progId="Excel.Sheet.12">
                  <p:embed/>
                  <p:pic>
                    <p:nvPicPr>
                      <p:cNvPr id="0" name=""/>
                      <p:cNvPicPr/>
                      <p:nvPr/>
                    </p:nvPicPr>
                    <p:blipFill>
                      <a:blip r:embed="rId4"/>
                      <a:stretch>
                        <a:fillRect/>
                      </a:stretch>
                    </p:blipFill>
                    <p:spPr>
                      <a:xfrm>
                        <a:off x="2324100" y="2640111"/>
                        <a:ext cx="7025532" cy="1905000"/>
                      </a:xfrm>
                      <a:prstGeom prst="rect">
                        <a:avLst/>
                      </a:prstGeom>
                    </p:spPr>
                  </p:pic>
                </p:oleObj>
              </mc:Fallback>
            </mc:AlternateContent>
          </a:graphicData>
        </a:graphic>
      </p:graphicFrame>
      <p:sp>
        <p:nvSpPr>
          <p:cNvPr id="5" name="TextBox 4"/>
          <p:cNvSpPr txBox="1"/>
          <p:nvPr/>
        </p:nvSpPr>
        <p:spPr>
          <a:xfrm>
            <a:off x="2413000" y="1725889"/>
            <a:ext cx="8394700" cy="369332"/>
          </a:xfrm>
          <a:prstGeom prst="rect">
            <a:avLst/>
          </a:prstGeom>
          <a:noFill/>
        </p:spPr>
        <p:txBody>
          <a:bodyPr wrap="square" lIns="0" rIns="0" rtlCol="0">
            <a:spAutoFit/>
          </a:bodyPr>
          <a:lstStyle/>
          <a:p>
            <a:pPr>
              <a:spcBef>
                <a:spcPts val="600"/>
              </a:spcBef>
            </a:pPr>
            <a:r>
              <a:rPr lang="en-GB" b="1" dirty="0" err="1">
                <a:latin typeface="Arial" panose="020B0604020202020204" pitchFamily="34" charset="0"/>
              </a:rPr>
              <a:t>Proyección</a:t>
            </a:r>
            <a:r>
              <a:rPr lang="en-GB" b="1" dirty="0">
                <a:latin typeface="Arial" panose="020B0604020202020204" pitchFamily="34" charset="0"/>
              </a:rPr>
              <a:t> del </a:t>
            </a:r>
            <a:r>
              <a:rPr lang="en-GB" b="1" dirty="0" err="1">
                <a:latin typeface="Arial" panose="020B0604020202020204" pitchFamily="34" charset="0"/>
              </a:rPr>
              <a:t>impacto</a:t>
            </a:r>
            <a:r>
              <a:rPr lang="en-GB" b="1" dirty="0">
                <a:latin typeface="Arial" panose="020B0604020202020204" pitchFamily="34" charset="0"/>
              </a:rPr>
              <a:t> de las </a:t>
            </a:r>
            <a:r>
              <a:rPr lang="en-GB" b="1" dirty="0" err="1">
                <a:latin typeface="Arial" panose="020B0604020202020204" pitchFamily="34" charset="0"/>
              </a:rPr>
              <a:t>producciones</a:t>
            </a:r>
            <a:r>
              <a:rPr lang="en-GB" b="1" dirty="0">
                <a:latin typeface="Arial" panose="020B0604020202020204" pitchFamily="34" charset="0"/>
              </a:rPr>
              <a:t> hasta el 2025 – </a:t>
            </a:r>
            <a:r>
              <a:rPr lang="en-GB" b="1" dirty="0" err="1">
                <a:latin typeface="Arial" panose="020B0604020202020204" pitchFamily="34" charset="0"/>
              </a:rPr>
              <a:t>Datos</a:t>
            </a:r>
            <a:r>
              <a:rPr lang="en-GB" b="1" dirty="0">
                <a:latin typeface="Arial" panose="020B0604020202020204" pitchFamily="34" charset="0"/>
              </a:rPr>
              <a:t> </a:t>
            </a:r>
            <a:r>
              <a:rPr lang="en-GB" b="1" dirty="0" err="1">
                <a:latin typeface="Arial" panose="020B0604020202020204" pitchFamily="34" charset="0"/>
              </a:rPr>
              <a:t>en</a:t>
            </a:r>
            <a:r>
              <a:rPr lang="en-GB" b="1" dirty="0">
                <a:latin typeface="Arial" panose="020B0604020202020204" pitchFamily="34" charset="0"/>
              </a:rPr>
              <a:t> USD</a:t>
            </a:r>
          </a:p>
        </p:txBody>
      </p:sp>
      <p:sp>
        <p:nvSpPr>
          <p:cNvPr id="6" name="TextBox 5"/>
          <p:cNvSpPr txBox="1"/>
          <p:nvPr/>
        </p:nvSpPr>
        <p:spPr>
          <a:xfrm>
            <a:off x="2324100" y="4545111"/>
            <a:ext cx="6883400" cy="307777"/>
          </a:xfrm>
          <a:prstGeom prst="rect">
            <a:avLst/>
          </a:prstGeom>
          <a:noFill/>
        </p:spPr>
        <p:txBody>
          <a:bodyPr wrap="square" rtlCol="0">
            <a:spAutoFit/>
          </a:bodyPr>
          <a:lstStyle/>
          <a:p>
            <a:r>
              <a:rPr lang="es-DO" sz="1400" dirty="0"/>
              <a:t>Fuente: Oxford </a:t>
            </a:r>
            <a:r>
              <a:rPr lang="es-DO" sz="1400" dirty="0" err="1"/>
              <a:t>Economics</a:t>
            </a:r>
            <a:endParaRPr lang="es-DO" sz="1400" dirty="0"/>
          </a:p>
        </p:txBody>
      </p:sp>
    </p:spTree>
    <p:extLst>
      <p:ext uri="{BB962C8B-B14F-4D97-AF65-F5344CB8AC3E}">
        <p14:creationId xmlns:p14="http://schemas.microsoft.com/office/powerpoint/2010/main" val="867409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8274" y="1974850"/>
            <a:ext cx="9420225" cy="1911350"/>
          </a:xfrm>
        </p:spPr>
        <p:txBody>
          <a:bodyPr/>
          <a:lstStyle/>
          <a:p>
            <a:pPr algn="just"/>
            <a:r>
              <a:rPr lang="es-DO" sz="2200" dirty="0"/>
              <a:t>“Ladrones”, la primera película dominicana a ser distribuida dentro del acuerdo</a:t>
            </a:r>
            <a:br>
              <a:rPr lang="es-DO" sz="2200" dirty="0"/>
            </a:br>
            <a:r>
              <a:rPr lang="es-DO" sz="2200" dirty="0"/>
              <a:t>Lantica Media-</a:t>
            </a:r>
            <a:r>
              <a:rPr lang="es-DO" sz="2200" dirty="0" err="1"/>
              <a:t>Pantelion</a:t>
            </a:r>
            <a:r>
              <a:rPr lang="es-DO" sz="2200" dirty="0"/>
              <a:t> (</a:t>
            </a:r>
            <a:r>
              <a:rPr lang="es-DO" sz="2200" dirty="0" err="1"/>
              <a:t>Lionsgate</a:t>
            </a:r>
            <a:r>
              <a:rPr lang="es-DO" sz="2200" dirty="0"/>
              <a:t> y Televisa) recaudó USD$3,063,505 en taquillas en Estados Unidos y se exhibió en 700 salas entre EEUU, México y R.D.</a:t>
            </a:r>
            <a:br>
              <a:rPr lang="es-DO" sz="2200" dirty="0"/>
            </a:br>
            <a:br>
              <a:rPr lang="es-DO" sz="2200" dirty="0"/>
            </a:br>
            <a:r>
              <a:rPr lang="es-DO" sz="2200" dirty="0"/>
              <a:t>Asimismo está en espera de estreno bajo el mismo acuerdo: “Cómplices” y “</a:t>
            </a:r>
            <a:r>
              <a:rPr lang="es-DO" sz="2200" dirty="0" err="1"/>
              <a:t>Cinderello</a:t>
            </a:r>
            <a:r>
              <a:rPr lang="es-DO" sz="2200" dirty="0"/>
              <a:t>”.</a:t>
            </a:r>
          </a:p>
        </p:txBody>
      </p:sp>
      <p:sp>
        <p:nvSpPr>
          <p:cNvPr id="4" name="Title 1"/>
          <p:cNvSpPr txBox="1">
            <a:spLocks/>
          </p:cNvSpPr>
          <p:nvPr/>
        </p:nvSpPr>
        <p:spPr>
          <a:xfrm>
            <a:off x="1438275" y="1412875"/>
            <a:ext cx="9144000" cy="67627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DO" sz="2200" b="1" dirty="0"/>
              <a:t>Alianza </a:t>
            </a:r>
            <a:r>
              <a:rPr lang="es-DO" sz="2200" b="1" dirty="0" err="1"/>
              <a:t>Pantelion</a:t>
            </a:r>
            <a:r>
              <a:rPr lang="es-DO" sz="2200" b="1" dirty="0"/>
              <a:t> – Lantica Media </a:t>
            </a:r>
            <a:br>
              <a:rPr lang="es-DO" sz="1800" dirty="0"/>
            </a:br>
            <a:endParaRPr lang="es-DO" sz="1800" dirty="0"/>
          </a:p>
        </p:txBody>
      </p:sp>
      <p:sp>
        <p:nvSpPr>
          <p:cNvPr id="5" name="Title 1"/>
          <p:cNvSpPr txBox="1">
            <a:spLocks/>
          </p:cNvSpPr>
          <p:nvPr/>
        </p:nvSpPr>
        <p:spPr>
          <a:xfrm>
            <a:off x="1438274" y="4806950"/>
            <a:ext cx="9420225" cy="103505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s-DO" sz="2200" dirty="0"/>
              <a:t>Producida en la República Dominicana con un Director español. Protagónico: un actor peruano, un argentino y dos dominicanos. Posee acuerdo de distribución en la República Dominicana, Puerto Rico, España y Perú ( MG USD 150,000).</a:t>
            </a:r>
          </a:p>
        </p:txBody>
      </p:sp>
      <p:sp>
        <p:nvSpPr>
          <p:cNvPr id="6" name="Title 1"/>
          <p:cNvSpPr txBox="1">
            <a:spLocks/>
          </p:cNvSpPr>
          <p:nvPr/>
        </p:nvSpPr>
        <p:spPr>
          <a:xfrm>
            <a:off x="1438275" y="4341812"/>
            <a:ext cx="9144000" cy="67627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DO" sz="2200" b="1" dirty="0"/>
              <a:t>“Todos los Hombres son Iguales”</a:t>
            </a:r>
            <a:br>
              <a:rPr lang="es-DO" sz="1800" dirty="0"/>
            </a:br>
            <a:endParaRPr lang="es-DO" sz="1800" dirty="0"/>
          </a:p>
        </p:txBody>
      </p:sp>
    </p:spTree>
    <p:extLst>
      <p:ext uri="{BB962C8B-B14F-4D97-AF65-F5344CB8AC3E}">
        <p14:creationId xmlns:p14="http://schemas.microsoft.com/office/powerpoint/2010/main" val="2636431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8274" y="4908550"/>
            <a:ext cx="9420225" cy="1606550"/>
          </a:xfrm>
        </p:spPr>
        <p:txBody>
          <a:bodyPr/>
          <a:lstStyle/>
          <a:p>
            <a:pPr algn="l"/>
            <a:r>
              <a:rPr lang="es-DO" sz="2200" dirty="0"/>
              <a:t>1. XXX 3: </a:t>
            </a:r>
            <a:r>
              <a:rPr lang="es-DO" sz="2200" dirty="0" err="1"/>
              <a:t>The</a:t>
            </a:r>
            <a:r>
              <a:rPr lang="es-DO" sz="2200" dirty="0"/>
              <a:t> </a:t>
            </a:r>
            <a:r>
              <a:rPr lang="es-DO" sz="2200" dirty="0" err="1"/>
              <a:t>Return</a:t>
            </a:r>
            <a:r>
              <a:rPr lang="es-DO" sz="2200" dirty="0"/>
              <a:t> of </a:t>
            </a:r>
            <a:r>
              <a:rPr lang="es-DO" sz="2200" dirty="0" err="1"/>
              <a:t>Xander</a:t>
            </a:r>
            <a:r>
              <a:rPr lang="es-DO" sz="2200" dirty="0"/>
              <a:t> Cage.: Paramount </a:t>
            </a:r>
            <a:r>
              <a:rPr lang="es-DO" sz="2200" dirty="0" err="1"/>
              <a:t>Pictures</a:t>
            </a:r>
            <a:br>
              <a:rPr lang="es-DO" sz="2200" dirty="0"/>
            </a:br>
            <a:r>
              <a:rPr lang="es-DO" sz="2200" dirty="0"/>
              <a:t>2. </a:t>
            </a:r>
            <a:r>
              <a:rPr lang="es-DO" sz="2200" dirty="0" err="1"/>
              <a:t>The</a:t>
            </a:r>
            <a:r>
              <a:rPr lang="es-DO" sz="2200" dirty="0"/>
              <a:t> True </a:t>
            </a:r>
            <a:r>
              <a:rPr lang="es-DO" sz="2200" dirty="0" err="1"/>
              <a:t>Memoirs</a:t>
            </a:r>
            <a:r>
              <a:rPr lang="es-DO" sz="2200" dirty="0"/>
              <a:t> of </a:t>
            </a:r>
            <a:r>
              <a:rPr lang="es-DO" sz="2200" dirty="0" err="1"/>
              <a:t>an</a:t>
            </a:r>
            <a:r>
              <a:rPr lang="es-DO" sz="2200" dirty="0"/>
              <a:t> International </a:t>
            </a:r>
            <a:r>
              <a:rPr lang="es-DO" sz="2200" dirty="0" err="1"/>
              <a:t>Assasin</a:t>
            </a:r>
            <a:r>
              <a:rPr lang="es-DO" sz="2200" dirty="0"/>
              <a:t>: </a:t>
            </a:r>
            <a:r>
              <a:rPr lang="es-DO" sz="2200" dirty="0" err="1"/>
              <a:t>Netflix</a:t>
            </a:r>
            <a:br>
              <a:rPr lang="es-DO" sz="2200" dirty="0"/>
            </a:br>
            <a:r>
              <a:rPr lang="es-DO" sz="2200" dirty="0"/>
              <a:t>3. </a:t>
            </a:r>
            <a:r>
              <a:rPr lang="es-DO" sz="2200" dirty="0" err="1"/>
              <a:t>Survivor</a:t>
            </a:r>
            <a:r>
              <a:rPr lang="es-DO" sz="2200" dirty="0"/>
              <a:t> </a:t>
            </a:r>
            <a:r>
              <a:rPr lang="es-DO" sz="2200" dirty="0" err="1"/>
              <a:t>Turkey</a:t>
            </a:r>
            <a:r>
              <a:rPr lang="es-DO" sz="2200" dirty="0"/>
              <a:t>: </a:t>
            </a:r>
            <a:r>
              <a:rPr lang="es-DO" sz="2200" dirty="0" err="1"/>
              <a:t>Acum</a:t>
            </a:r>
            <a:r>
              <a:rPr lang="es-DO" sz="2200" dirty="0"/>
              <a:t> </a:t>
            </a:r>
            <a:r>
              <a:rPr lang="es-DO" sz="2200" dirty="0" err="1"/>
              <a:t>Medya</a:t>
            </a:r>
            <a:br>
              <a:rPr lang="es-DO" sz="2200" dirty="0"/>
            </a:br>
            <a:r>
              <a:rPr lang="es-DO" sz="2200" dirty="0"/>
              <a:t>4. El Vuelo del Turpial (Sony)</a:t>
            </a:r>
            <a:br>
              <a:rPr lang="es-DO" sz="2200" dirty="0"/>
            </a:br>
            <a:r>
              <a:rPr lang="es-DO" sz="2200" dirty="0"/>
              <a:t>5. Are </a:t>
            </a:r>
            <a:r>
              <a:rPr lang="es-DO" sz="2200" dirty="0" err="1"/>
              <a:t>You</a:t>
            </a:r>
            <a:r>
              <a:rPr lang="es-DO" sz="2200" dirty="0"/>
              <a:t> </a:t>
            </a:r>
            <a:r>
              <a:rPr lang="es-DO" sz="2200" dirty="0" err="1"/>
              <a:t>The</a:t>
            </a:r>
            <a:r>
              <a:rPr lang="es-DO" sz="2200" dirty="0"/>
              <a:t> </a:t>
            </a:r>
            <a:r>
              <a:rPr lang="es-DO" sz="2200" dirty="0" err="1"/>
              <a:t>One</a:t>
            </a:r>
            <a:r>
              <a:rPr lang="es-DO" sz="2200" dirty="0"/>
              <a:t>?: MTV</a:t>
            </a:r>
            <a:br>
              <a:rPr lang="es-DO" sz="2200" dirty="0"/>
            </a:br>
            <a:br>
              <a:rPr lang="es-DO" sz="2200" dirty="0"/>
            </a:br>
            <a:r>
              <a:rPr lang="es-DO" sz="2200" dirty="0"/>
              <a:t>Inversión extranjera aproximada: USD 37.1 MM</a:t>
            </a:r>
            <a:br>
              <a:rPr lang="es-DO" sz="2200" dirty="0"/>
            </a:br>
            <a:br>
              <a:rPr lang="es-DO" sz="2200" dirty="0"/>
            </a:br>
            <a:endParaRPr lang="es-DO" sz="2200" dirty="0"/>
          </a:p>
        </p:txBody>
      </p:sp>
      <p:sp>
        <p:nvSpPr>
          <p:cNvPr id="4" name="Title 1"/>
          <p:cNvSpPr txBox="1">
            <a:spLocks/>
          </p:cNvSpPr>
          <p:nvPr/>
        </p:nvSpPr>
        <p:spPr>
          <a:xfrm>
            <a:off x="1438275" y="3114675"/>
            <a:ext cx="9144000" cy="67627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DO" sz="2200" b="1" dirty="0"/>
              <a:t>Producciones extranjeras rodadas o en proceso en el año 2016</a:t>
            </a:r>
            <a:br>
              <a:rPr lang="es-DO" sz="1800" dirty="0"/>
            </a:br>
            <a:endParaRPr lang="es-DO" sz="1800" dirty="0"/>
          </a:p>
        </p:txBody>
      </p:sp>
      <p:sp>
        <p:nvSpPr>
          <p:cNvPr id="7" name="Title 1"/>
          <p:cNvSpPr txBox="1">
            <a:spLocks/>
          </p:cNvSpPr>
          <p:nvPr/>
        </p:nvSpPr>
        <p:spPr>
          <a:xfrm>
            <a:off x="1438274" y="1760141"/>
            <a:ext cx="9420225" cy="103505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s-DO" sz="2200" dirty="0"/>
              <a:t>La República Dominicana tiene acuerdo con Canadá y España para evitar la doble imposición, permitiendo la producción de obras como: Triple X3, Rey de la Habana (</a:t>
            </a:r>
            <a:r>
              <a:rPr lang="es-DO" sz="2200" dirty="0" err="1"/>
              <a:t>co</a:t>
            </a:r>
            <a:r>
              <a:rPr lang="es-DO" sz="2200" dirty="0"/>
              <a:t>-producción), </a:t>
            </a:r>
            <a:r>
              <a:rPr lang="es-DO" sz="2200" dirty="0" err="1"/>
              <a:t>Perdi</a:t>
            </a:r>
            <a:r>
              <a:rPr lang="es-DO" sz="2200" dirty="0"/>
              <a:t> </a:t>
            </a:r>
            <a:r>
              <a:rPr lang="es-DO" sz="2200" dirty="0" err="1"/>
              <a:t>an</a:t>
            </a:r>
            <a:r>
              <a:rPr lang="es-DO" sz="2200" dirty="0"/>
              <a:t> </a:t>
            </a:r>
            <a:r>
              <a:rPr lang="es-DO" sz="2200" dirty="0" err="1"/>
              <a:t>Ayiti</a:t>
            </a:r>
            <a:r>
              <a:rPr lang="es-DO" sz="2200" dirty="0"/>
              <a:t> y Las Siete Muertes (</a:t>
            </a:r>
            <a:r>
              <a:rPr lang="es-DO" sz="2200" dirty="0" err="1"/>
              <a:t>co</a:t>
            </a:r>
            <a:r>
              <a:rPr lang="es-DO" sz="2200" dirty="0"/>
              <a:t>-producción).</a:t>
            </a:r>
          </a:p>
        </p:txBody>
      </p:sp>
      <p:sp>
        <p:nvSpPr>
          <p:cNvPr id="8" name="Title 1"/>
          <p:cNvSpPr txBox="1">
            <a:spLocks/>
          </p:cNvSpPr>
          <p:nvPr/>
        </p:nvSpPr>
        <p:spPr>
          <a:xfrm>
            <a:off x="1438275" y="1320006"/>
            <a:ext cx="9144000" cy="676275"/>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s-DO" sz="2200" b="1" dirty="0"/>
              <a:t>Otros acuerdos que afectan la industria</a:t>
            </a:r>
            <a:br>
              <a:rPr lang="es-DO" sz="1800" dirty="0"/>
            </a:br>
            <a:endParaRPr lang="es-DO" sz="1800" dirty="0"/>
          </a:p>
        </p:txBody>
      </p:sp>
    </p:spTree>
    <p:extLst>
      <p:ext uri="{BB962C8B-B14F-4D97-AF65-F5344CB8AC3E}">
        <p14:creationId xmlns:p14="http://schemas.microsoft.com/office/powerpoint/2010/main" val="11504941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968500"/>
            <a:ext cx="9144000" cy="2717800"/>
          </a:xfrm>
        </p:spPr>
        <p:txBody>
          <a:bodyPr/>
          <a:lstStyle/>
          <a:p>
            <a:pPr algn="just"/>
            <a:r>
              <a:rPr lang="en-US" sz="1800" b="1" u="sng" dirty="0"/>
              <a:t>Oxford Economics </a:t>
            </a:r>
            <a:r>
              <a:rPr lang="en-US" sz="1800" b="1" u="sng" dirty="0" err="1"/>
              <a:t>hizo</a:t>
            </a:r>
            <a:r>
              <a:rPr lang="en-US" sz="1800" b="1" u="sng" dirty="0"/>
              <a:t> el </a:t>
            </a:r>
            <a:r>
              <a:rPr lang="en-US" sz="1800" b="1" u="sng" dirty="0" err="1"/>
              <a:t>sigueinte</a:t>
            </a:r>
            <a:r>
              <a:rPr lang="en-US" sz="1800" b="1" u="sng" dirty="0"/>
              <a:t> </a:t>
            </a:r>
            <a:r>
              <a:rPr lang="en-US" sz="1800" b="1" u="sng" dirty="0" err="1"/>
              <a:t>supuesto</a:t>
            </a:r>
            <a:r>
              <a:rPr lang="en-US" sz="1800" b="1" u="sng" dirty="0"/>
              <a:t> </a:t>
            </a:r>
            <a:r>
              <a:rPr lang="en-US" sz="1800" b="1" u="sng" dirty="0" err="1"/>
              <a:t>en</a:t>
            </a:r>
            <a:r>
              <a:rPr lang="en-US" sz="1800" b="1" u="sng" dirty="0"/>
              <a:t> el </a:t>
            </a:r>
            <a:r>
              <a:rPr lang="en-US" sz="1800" b="1" u="sng" dirty="0" err="1"/>
              <a:t>año</a:t>
            </a:r>
            <a:r>
              <a:rPr lang="en-US" sz="1800" b="1" u="sng" dirty="0"/>
              <a:t> 2014:</a:t>
            </a:r>
            <a:r>
              <a:rPr lang="en-US" sz="1800" dirty="0"/>
              <a:t> Si el </a:t>
            </a:r>
            <a:r>
              <a:rPr lang="en-US" sz="1800" dirty="0" err="1"/>
              <a:t>número</a:t>
            </a:r>
            <a:r>
              <a:rPr lang="en-US" sz="1800" dirty="0"/>
              <a:t> de </a:t>
            </a:r>
            <a:r>
              <a:rPr lang="en-US" sz="1800" dirty="0" err="1"/>
              <a:t>películas</a:t>
            </a:r>
            <a:r>
              <a:rPr lang="en-US" sz="1800" dirty="0"/>
              <a:t> </a:t>
            </a:r>
            <a:r>
              <a:rPr lang="en-US" sz="1800" dirty="0" err="1"/>
              <a:t>nacionales</a:t>
            </a:r>
            <a:r>
              <a:rPr lang="en-US" sz="1800" dirty="0"/>
              <a:t> </a:t>
            </a:r>
            <a:r>
              <a:rPr lang="en-US" sz="1800" dirty="0" err="1"/>
              <a:t>producidas</a:t>
            </a:r>
            <a:r>
              <a:rPr lang="en-US" sz="1800" dirty="0"/>
              <a:t> </a:t>
            </a:r>
            <a:r>
              <a:rPr lang="en-US" sz="1800" dirty="0" err="1"/>
              <a:t>en</a:t>
            </a:r>
            <a:r>
              <a:rPr lang="en-US" sz="1800" dirty="0"/>
              <a:t> el </a:t>
            </a:r>
            <a:r>
              <a:rPr lang="en-US" sz="1800" dirty="0" err="1"/>
              <a:t>territorio</a:t>
            </a:r>
            <a:r>
              <a:rPr lang="en-US" sz="1800" dirty="0"/>
              <a:t> </a:t>
            </a:r>
            <a:r>
              <a:rPr lang="en-US" sz="1800" dirty="0" err="1"/>
              <a:t>ascendiera</a:t>
            </a:r>
            <a:r>
              <a:rPr lang="en-US" sz="1800" dirty="0"/>
              <a:t> a 35 </a:t>
            </a:r>
            <a:r>
              <a:rPr lang="en-US" sz="1800" dirty="0" err="1"/>
              <a:t>en</a:t>
            </a:r>
            <a:r>
              <a:rPr lang="en-US" sz="1800" dirty="0"/>
              <a:t> 2025, </a:t>
            </a:r>
            <a:r>
              <a:rPr lang="en-US" sz="1800" dirty="0" err="1"/>
              <a:t>en</a:t>
            </a:r>
            <a:r>
              <a:rPr lang="en-US" sz="1800" dirty="0"/>
              <a:t> </a:t>
            </a:r>
            <a:r>
              <a:rPr lang="en-US" sz="1800" dirty="0" err="1"/>
              <a:t>lugar</a:t>
            </a:r>
            <a:r>
              <a:rPr lang="en-US" sz="1800" dirty="0"/>
              <a:t> de 26, y el </a:t>
            </a:r>
            <a:r>
              <a:rPr lang="en-US" sz="1800" dirty="0" err="1"/>
              <a:t>número</a:t>
            </a:r>
            <a:r>
              <a:rPr lang="en-US" sz="1800" dirty="0"/>
              <a:t> de </a:t>
            </a:r>
            <a:r>
              <a:rPr lang="en-US" sz="1800" dirty="0" err="1"/>
              <a:t>películas</a:t>
            </a:r>
            <a:r>
              <a:rPr lang="en-US" sz="1800" dirty="0"/>
              <a:t> </a:t>
            </a:r>
            <a:r>
              <a:rPr lang="en-US" sz="1800" dirty="0" err="1"/>
              <a:t>extranjeras</a:t>
            </a:r>
            <a:r>
              <a:rPr lang="en-US" sz="1800" dirty="0"/>
              <a:t> se </a:t>
            </a:r>
            <a:r>
              <a:rPr lang="en-US" sz="1800" dirty="0" err="1"/>
              <a:t>incrementara</a:t>
            </a:r>
            <a:r>
              <a:rPr lang="en-US" sz="1800" dirty="0"/>
              <a:t> a 4, </a:t>
            </a:r>
            <a:r>
              <a:rPr lang="en-US" sz="1800" dirty="0" err="1"/>
              <a:t>en</a:t>
            </a:r>
            <a:r>
              <a:rPr lang="en-US" sz="1800" dirty="0"/>
              <a:t> </a:t>
            </a:r>
            <a:r>
              <a:rPr lang="en-US" sz="1800" dirty="0" err="1"/>
              <a:t>lugar</a:t>
            </a:r>
            <a:r>
              <a:rPr lang="en-US" sz="1800" dirty="0"/>
              <a:t> 3 (</a:t>
            </a:r>
            <a:r>
              <a:rPr lang="en-US" sz="1800" dirty="0" err="1"/>
              <a:t>algo</a:t>
            </a:r>
            <a:r>
              <a:rPr lang="en-US" sz="1800" dirty="0"/>
              <a:t> viable </a:t>
            </a:r>
            <a:r>
              <a:rPr lang="en-US" sz="1800" dirty="0" err="1"/>
              <a:t>teniendo</a:t>
            </a:r>
            <a:r>
              <a:rPr lang="en-US" sz="1800" dirty="0"/>
              <a:t> </a:t>
            </a:r>
            <a:r>
              <a:rPr lang="en-US" sz="1800" dirty="0" err="1"/>
              <a:t>en</a:t>
            </a:r>
            <a:r>
              <a:rPr lang="en-US" sz="1800" dirty="0"/>
              <a:t> </a:t>
            </a:r>
            <a:r>
              <a:rPr lang="en-US" sz="1800" dirty="0" err="1"/>
              <a:t>cuenta</a:t>
            </a:r>
            <a:r>
              <a:rPr lang="en-US" sz="1800" dirty="0"/>
              <a:t> el </a:t>
            </a:r>
            <a:r>
              <a:rPr lang="en-US" sz="1800" dirty="0" err="1"/>
              <a:t>régimen</a:t>
            </a:r>
            <a:r>
              <a:rPr lang="en-US" sz="1800" dirty="0"/>
              <a:t> de </a:t>
            </a:r>
            <a:r>
              <a:rPr lang="en-US" sz="1800" dirty="0" err="1"/>
              <a:t>incentivos</a:t>
            </a:r>
            <a:r>
              <a:rPr lang="en-US" sz="1800" dirty="0"/>
              <a:t>), la </a:t>
            </a:r>
            <a:r>
              <a:rPr lang="en-US" sz="1800" dirty="0" err="1"/>
              <a:t>contribución</a:t>
            </a:r>
            <a:r>
              <a:rPr lang="en-US" sz="1800" dirty="0"/>
              <a:t> total de la </a:t>
            </a:r>
            <a:r>
              <a:rPr lang="en-US" sz="1800" dirty="0" err="1"/>
              <a:t>producción</a:t>
            </a:r>
            <a:r>
              <a:rPr lang="en-US" sz="1800" dirty="0"/>
              <a:t> </a:t>
            </a:r>
            <a:r>
              <a:rPr lang="en-US" sz="1800" dirty="0" err="1"/>
              <a:t>cinematográfica</a:t>
            </a:r>
            <a:r>
              <a:rPr lang="en-US" sz="1800" dirty="0"/>
              <a:t> al VEA </a:t>
            </a:r>
            <a:r>
              <a:rPr lang="en-US" sz="1800" dirty="0" err="1"/>
              <a:t>sería</a:t>
            </a:r>
            <a:r>
              <a:rPr lang="en-US" sz="1800" dirty="0"/>
              <a:t> de 203 MM de </a:t>
            </a:r>
            <a:r>
              <a:rPr lang="en-US" sz="1800" dirty="0" err="1"/>
              <a:t>dólares</a:t>
            </a:r>
            <a:r>
              <a:rPr lang="en-US" sz="1800" dirty="0"/>
              <a:t>. Si, al </a:t>
            </a:r>
            <a:r>
              <a:rPr lang="en-US" sz="1800" dirty="0" err="1"/>
              <a:t>mismo</a:t>
            </a:r>
            <a:r>
              <a:rPr lang="en-US" sz="1800" dirty="0"/>
              <a:t> </a:t>
            </a:r>
            <a:r>
              <a:rPr lang="en-US" sz="1800" dirty="0" err="1"/>
              <a:t>tiempo</a:t>
            </a:r>
            <a:r>
              <a:rPr lang="en-US" sz="1800" dirty="0"/>
              <a:t>, el </a:t>
            </a:r>
            <a:r>
              <a:rPr lang="en-US" sz="1800" dirty="0" err="1"/>
              <a:t>número</a:t>
            </a:r>
            <a:r>
              <a:rPr lang="en-US" sz="1800" dirty="0"/>
              <a:t> de </a:t>
            </a:r>
            <a:r>
              <a:rPr lang="en-US" sz="1800" dirty="0" err="1"/>
              <a:t>salas</a:t>
            </a:r>
            <a:r>
              <a:rPr lang="en-US" sz="1800" dirty="0"/>
              <a:t> de cine </a:t>
            </a:r>
            <a:r>
              <a:rPr lang="en-US" sz="1800" dirty="0" err="1"/>
              <a:t>ascendiera</a:t>
            </a:r>
            <a:r>
              <a:rPr lang="en-US" sz="1800" dirty="0"/>
              <a:t> a 296, </a:t>
            </a:r>
            <a:r>
              <a:rPr lang="en-US" sz="1800" dirty="0" err="1"/>
              <a:t>en</a:t>
            </a:r>
            <a:r>
              <a:rPr lang="en-US" sz="1800" dirty="0"/>
              <a:t> </a:t>
            </a:r>
            <a:r>
              <a:rPr lang="en-US" sz="1800" dirty="0" err="1"/>
              <a:t>lugar</a:t>
            </a:r>
            <a:r>
              <a:rPr lang="en-US" sz="1800" dirty="0"/>
              <a:t> de 221, la </a:t>
            </a:r>
            <a:r>
              <a:rPr lang="en-US" sz="1800" dirty="0" err="1"/>
              <a:t>contribución</a:t>
            </a:r>
            <a:r>
              <a:rPr lang="en-US" sz="1800" dirty="0"/>
              <a:t> total al VEA </a:t>
            </a:r>
            <a:r>
              <a:rPr lang="en-US" sz="1800" dirty="0" err="1"/>
              <a:t>derivada</a:t>
            </a:r>
            <a:r>
              <a:rPr lang="en-US" sz="1800" dirty="0"/>
              <a:t> de </a:t>
            </a:r>
            <a:r>
              <a:rPr lang="en-US" sz="1800" dirty="0" err="1"/>
              <a:t>todas</a:t>
            </a:r>
            <a:r>
              <a:rPr lang="en-US" sz="1800" dirty="0"/>
              <a:t> las </a:t>
            </a:r>
            <a:r>
              <a:rPr lang="en-US" sz="1800" dirty="0" err="1"/>
              <a:t>actividades</a:t>
            </a:r>
            <a:r>
              <a:rPr lang="en-US" sz="1800" dirty="0"/>
              <a:t> </a:t>
            </a:r>
            <a:r>
              <a:rPr lang="en-US" sz="1800" dirty="0" err="1"/>
              <a:t>relacionadas</a:t>
            </a:r>
            <a:r>
              <a:rPr lang="en-US" sz="1800" dirty="0"/>
              <a:t> con la </a:t>
            </a:r>
            <a:r>
              <a:rPr lang="en-US" sz="1800" dirty="0" err="1"/>
              <a:t>producción</a:t>
            </a:r>
            <a:r>
              <a:rPr lang="en-US" sz="1800" dirty="0"/>
              <a:t> </a:t>
            </a:r>
            <a:r>
              <a:rPr lang="en-US" sz="1800" dirty="0" err="1"/>
              <a:t>cinematográfica</a:t>
            </a:r>
            <a:r>
              <a:rPr lang="en-US" sz="1800" dirty="0"/>
              <a:t> para 2025 </a:t>
            </a:r>
            <a:r>
              <a:rPr lang="en-US" sz="1800" dirty="0" err="1"/>
              <a:t>alcanzaría</a:t>
            </a:r>
            <a:r>
              <a:rPr lang="en-US" sz="1800" dirty="0"/>
              <a:t> </a:t>
            </a:r>
            <a:r>
              <a:rPr lang="en-US" sz="1800" dirty="0" err="1"/>
              <a:t>los</a:t>
            </a:r>
            <a:r>
              <a:rPr lang="en-US" sz="1800" dirty="0"/>
              <a:t> 234.79 MM. </a:t>
            </a:r>
            <a:r>
              <a:rPr lang="en-US" sz="1800" dirty="0" err="1"/>
              <a:t>Esto</a:t>
            </a:r>
            <a:r>
              <a:rPr lang="en-US" sz="1800" dirty="0"/>
              <a:t> </a:t>
            </a:r>
            <a:r>
              <a:rPr lang="en-US" sz="1800" dirty="0" err="1"/>
              <a:t>supondría</a:t>
            </a:r>
            <a:r>
              <a:rPr lang="en-US" sz="1800" dirty="0"/>
              <a:t> </a:t>
            </a:r>
            <a:r>
              <a:rPr lang="en-US" sz="1800" dirty="0" err="1"/>
              <a:t>triplicar</a:t>
            </a:r>
            <a:r>
              <a:rPr lang="en-US" sz="1800" dirty="0"/>
              <a:t> la </a:t>
            </a:r>
            <a:r>
              <a:rPr lang="en-US" sz="1800" dirty="0" err="1"/>
              <a:t>contribución</a:t>
            </a:r>
            <a:r>
              <a:rPr lang="en-US" sz="1800" dirty="0"/>
              <a:t> </a:t>
            </a:r>
            <a:r>
              <a:rPr lang="en-US" sz="1800" dirty="0" err="1"/>
              <a:t>en</a:t>
            </a:r>
            <a:r>
              <a:rPr lang="en-US" sz="1800" dirty="0"/>
              <a:t> un </a:t>
            </a:r>
            <a:r>
              <a:rPr lang="en-US" sz="1800" dirty="0" err="1"/>
              <a:t>plazo</a:t>
            </a:r>
            <a:r>
              <a:rPr lang="en-US" sz="1800" dirty="0"/>
              <a:t> de 10 </a:t>
            </a:r>
            <a:r>
              <a:rPr lang="en-US" sz="1800" dirty="0" err="1"/>
              <a:t>años</a:t>
            </a:r>
            <a:r>
              <a:rPr lang="en-US" sz="1800" dirty="0"/>
              <a:t> (lo que </a:t>
            </a:r>
            <a:r>
              <a:rPr lang="en-US" sz="1800" dirty="0" err="1"/>
              <a:t>equivaldría</a:t>
            </a:r>
            <a:r>
              <a:rPr lang="en-US" sz="1800" dirty="0"/>
              <a:t> a un </a:t>
            </a:r>
            <a:r>
              <a:rPr lang="en-US" sz="1800" dirty="0" err="1"/>
              <a:t>crecimiento</a:t>
            </a:r>
            <a:r>
              <a:rPr lang="en-US" sz="1800" dirty="0"/>
              <a:t> </a:t>
            </a:r>
            <a:r>
              <a:rPr lang="en-US" sz="1800" dirty="0" err="1"/>
              <a:t>interanual</a:t>
            </a:r>
            <a:r>
              <a:rPr lang="en-US" sz="1800" dirty="0"/>
              <a:t> del 13 %). </a:t>
            </a:r>
            <a:r>
              <a:rPr lang="en-US" sz="1800" dirty="0" err="1"/>
              <a:t>Estaría</a:t>
            </a:r>
            <a:r>
              <a:rPr lang="en-US" sz="1800" dirty="0"/>
              <a:t> </a:t>
            </a:r>
            <a:r>
              <a:rPr lang="en-US" sz="1800" dirty="0" err="1"/>
              <a:t>en</a:t>
            </a:r>
            <a:r>
              <a:rPr lang="en-US" sz="1800" dirty="0"/>
              <a:t> </a:t>
            </a:r>
            <a:r>
              <a:rPr lang="en-US" sz="1800" dirty="0" err="1"/>
              <a:t>consonancia</a:t>
            </a:r>
            <a:r>
              <a:rPr lang="en-US" sz="1800" dirty="0"/>
              <a:t> con 15 370 </a:t>
            </a:r>
            <a:r>
              <a:rPr lang="en-US" sz="1800" dirty="0" err="1"/>
              <a:t>puestos</a:t>
            </a:r>
            <a:r>
              <a:rPr lang="en-US" sz="1800" dirty="0"/>
              <a:t> de </a:t>
            </a:r>
            <a:r>
              <a:rPr lang="en-US" sz="1800" dirty="0" err="1"/>
              <a:t>trabajo</a:t>
            </a:r>
            <a:r>
              <a:rPr lang="en-US" sz="1800" dirty="0"/>
              <a:t> y 27.56 MM de </a:t>
            </a:r>
            <a:r>
              <a:rPr lang="en-US" sz="1800" dirty="0" err="1"/>
              <a:t>dólares</a:t>
            </a:r>
            <a:r>
              <a:rPr lang="en-US" sz="1800" dirty="0"/>
              <a:t> </a:t>
            </a:r>
            <a:r>
              <a:rPr lang="en-US" sz="1800" dirty="0" err="1"/>
              <a:t>en</a:t>
            </a:r>
            <a:r>
              <a:rPr lang="en-US" sz="1800" dirty="0"/>
              <a:t> </a:t>
            </a:r>
            <a:r>
              <a:rPr lang="en-US" sz="1800" dirty="0" err="1"/>
              <a:t>ingresos</a:t>
            </a:r>
            <a:r>
              <a:rPr lang="en-US" sz="1800" dirty="0"/>
              <a:t> </a:t>
            </a:r>
            <a:r>
              <a:rPr lang="en-US" sz="1800" dirty="0" err="1"/>
              <a:t>fiscales</a:t>
            </a:r>
            <a:r>
              <a:rPr lang="en-US" sz="1800" dirty="0"/>
              <a:t> </a:t>
            </a:r>
            <a:r>
              <a:rPr lang="en-US" sz="1800" dirty="0" err="1"/>
              <a:t>netos</a:t>
            </a:r>
            <a:r>
              <a:rPr lang="en-US" sz="1800" dirty="0"/>
              <a:t> </a:t>
            </a:r>
            <a:r>
              <a:rPr lang="en-US" sz="1800" dirty="0" err="1"/>
              <a:t>en</a:t>
            </a:r>
            <a:r>
              <a:rPr lang="en-US" sz="1800" dirty="0"/>
              <a:t> 2025. </a:t>
            </a:r>
            <a:endParaRPr lang="es-DO" sz="1800" dirty="0"/>
          </a:p>
        </p:txBody>
      </p:sp>
      <p:sp>
        <p:nvSpPr>
          <p:cNvPr id="4" name="Title 1"/>
          <p:cNvSpPr txBox="1">
            <a:spLocks/>
          </p:cNvSpPr>
          <p:nvPr/>
        </p:nvSpPr>
        <p:spPr>
          <a:xfrm>
            <a:off x="1524000" y="1625601"/>
            <a:ext cx="9144000" cy="355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n-US" sz="1800" b="1" dirty="0" err="1">
                <a:latin typeface="Arial" panose="020B0604020202020204" pitchFamily="34" charset="0"/>
                <a:cs typeface="Arial" panose="020B0604020202020204" pitchFamily="34" charset="0"/>
              </a:rPr>
              <a:t>Supuesto</a:t>
            </a:r>
            <a:r>
              <a:rPr lang="en-US" sz="1800" b="1" dirty="0">
                <a:latin typeface="Arial" panose="020B0604020202020204" pitchFamily="34" charset="0"/>
                <a:cs typeface="Arial" panose="020B0604020202020204" pitchFamily="34" charset="0"/>
              </a:rPr>
              <a:t> vs </a:t>
            </a:r>
            <a:r>
              <a:rPr lang="en-US" sz="1800" b="1" dirty="0" err="1">
                <a:latin typeface="Arial" panose="020B0604020202020204" pitchFamily="34" charset="0"/>
                <a:cs typeface="Arial" panose="020B0604020202020204" pitchFamily="34" charset="0"/>
              </a:rPr>
              <a:t>realidad</a:t>
            </a:r>
            <a:endParaRPr lang="es-DO" sz="1800" b="1" dirty="0">
              <a:latin typeface="Arial" panose="020B0604020202020204" pitchFamily="34" charset="0"/>
              <a:cs typeface="Arial" panose="020B0604020202020204" pitchFamily="34" charset="0"/>
            </a:endParaRPr>
          </a:p>
        </p:txBody>
      </p:sp>
      <p:sp>
        <p:nvSpPr>
          <p:cNvPr id="5" name="Title 1"/>
          <p:cNvSpPr txBox="1">
            <a:spLocks/>
          </p:cNvSpPr>
          <p:nvPr/>
        </p:nvSpPr>
        <p:spPr>
          <a:xfrm>
            <a:off x="1524000" y="4927600"/>
            <a:ext cx="9144000" cy="8128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n-US" sz="1800" b="1" u="sng" dirty="0"/>
              <a:t>La </a:t>
            </a:r>
            <a:r>
              <a:rPr lang="en-US" sz="1800" b="1" u="sng" dirty="0" err="1"/>
              <a:t>realidad</a:t>
            </a:r>
            <a:r>
              <a:rPr lang="en-US" sz="1800" b="1" u="sng" dirty="0"/>
              <a:t> </a:t>
            </a:r>
            <a:r>
              <a:rPr lang="en-US" sz="1800" b="1" u="sng" dirty="0" err="1"/>
              <a:t>es</a:t>
            </a:r>
            <a:r>
              <a:rPr lang="en-US" sz="1800" b="1" u="sng" dirty="0"/>
              <a:t> que </a:t>
            </a:r>
            <a:r>
              <a:rPr lang="en-US" sz="1800" b="1" u="sng" dirty="0" err="1"/>
              <a:t>durante</a:t>
            </a:r>
            <a:r>
              <a:rPr lang="en-US" sz="1800" b="1" u="sng" dirty="0"/>
              <a:t> </a:t>
            </a:r>
            <a:r>
              <a:rPr lang="en-US" sz="1800" b="1" u="sng" dirty="0" err="1"/>
              <a:t>los</a:t>
            </a:r>
            <a:r>
              <a:rPr lang="en-US" sz="1800" b="1" u="sng" dirty="0"/>
              <a:t> </a:t>
            </a:r>
            <a:r>
              <a:rPr lang="en-US" sz="1800" b="1" u="sng" dirty="0" err="1"/>
              <a:t>primeros</a:t>
            </a:r>
            <a:r>
              <a:rPr lang="en-US" sz="1800" b="1" u="sng" dirty="0"/>
              <a:t> </a:t>
            </a:r>
            <a:r>
              <a:rPr lang="en-US" sz="1800" b="1" u="sng" dirty="0" err="1"/>
              <a:t>ocho</a:t>
            </a:r>
            <a:r>
              <a:rPr lang="en-US" sz="1800" b="1" u="sng" dirty="0"/>
              <a:t> </a:t>
            </a:r>
            <a:r>
              <a:rPr lang="en-US" sz="1800" b="1" u="sng" dirty="0" err="1"/>
              <a:t>meses</a:t>
            </a:r>
            <a:r>
              <a:rPr lang="en-US" sz="1800" b="1" u="sng" dirty="0"/>
              <a:t> del 2016:</a:t>
            </a:r>
            <a:r>
              <a:rPr lang="en-US" sz="1800" dirty="0"/>
              <a:t> </a:t>
            </a:r>
          </a:p>
          <a:p>
            <a:pPr algn="just"/>
            <a:r>
              <a:rPr lang="en-US" sz="1800" dirty="0" err="1"/>
              <a:t>Número</a:t>
            </a:r>
            <a:r>
              <a:rPr lang="en-US" sz="1800" dirty="0"/>
              <a:t> de </a:t>
            </a:r>
            <a:r>
              <a:rPr lang="en-US" sz="1800" dirty="0" err="1"/>
              <a:t>películas</a:t>
            </a:r>
            <a:r>
              <a:rPr lang="en-US" sz="1800" dirty="0"/>
              <a:t> </a:t>
            </a:r>
            <a:r>
              <a:rPr lang="en-US" sz="1800" dirty="0" err="1"/>
              <a:t>extranjeras</a:t>
            </a:r>
            <a:r>
              <a:rPr lang="en-US" sz="1800" dirty="0"/>
              <a:t>: 5 </a:t>
            </a:r>
          </a:p>
          <a:p>
            <a:pPr algn="just"/>
            <a:r>
              <a:rPr lang="en-US" sz="1800" dirty="0" err="1"/>
              <a:t>Número</a:t>
            </a:r>
            <a:r>
              <a:rPr lang="en-US" sz="1800" dirty="0"/>
              <a:t> de </a:t>
            </a:r>
            <a:r>
              <a:rPr lang="en-US" sz="1800" dirty="0" err="1"/>
              <a:t>nuevas</a:t>
            </a:r>
            <a:r>
              <a:rPr lang="en-US" sz="1800" dirty="0"/>
              <a:t> </a:t>
            </a:r>
            <a:r>
              <a:rPr lang="en-US" sz="1800" dirty="0" err="1"/>
              <a:t>salas</a:t>
            </a:r>
            <a:r>
              <a:rPr lang="en-US" sz="1800" dirty="0"/>
              <a:t> de cine: 16 </a:t>
            </a:r>
            <a:endParaRPr lang="es-DO" sz="1800" dirty="0"/>
          </a:p>
        </p:txBody>
      </p:sp>
    </p:spTree>
    <p:extLst>
      <p:ext uri="{BB962C8B-B14F-4D97-AF65-F5344CB8AC3E}">
        <p14:creationId xmlns:p14="http://schemas.microsoft.com/office/powerpoint/2010/main" val="3927940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54000"/>
            <a:ext cx="9144000" cy="5867400"/>
          </a:xfrm>
        </p:spPr>
        <p:txBody>
          <a:bodyPr/>
          <a:lstStyle/>
          <a:p>
            <a:pPr algn="l"/>
            <a:r>
              <a:rPr lang="es-DO" sz="1800" dirty="0"/>
              <a:t>Impuesto sobre la renta sociedades: 27%</a:t>
            </a:r>
            <a:br>
              <a:rPr lang="es-DO" sz="1800" dirty="0"/>
            </a:br>
            <a:r>
              <a:rPr lang="es-DO" sz="1800" dirty="0"/>
              <a:t>IVA: 18%</a:t>
            </a:r>
            <a:br>
              <a:rPr lang="es-DO" sz="1800" dirty="0"/>
            </a:br>
            <a:r>
              <a:rPr lang="es-DO" sz="1800" dirty="0"/>
              <a:t>Impuesto sobre la renta personas físicas: 25%</a:t>
            </a:r>
            <a:br>
              <a:rPr lang="es-DO" sz="1800" dirty="0"/>
            </a:br>
            <a:r>
              <a:rPr lang="es-DO" sz="1800" dirty="0"/>
              <a:t>Retención por servicios profesionales: 10%</a:t>
            </a:r>
            <a:br>
              <a:rPr lang="es-DO" sz="1800" dirty="0"/>
            </a:br>
            <a:br>
              <a:rPr lang="es-DO" sz="1800" dirty="0"/>
            </a:br>
            <a:r>
              <a:rPr lang="es-DO" sz="1800" i="1" dirty="0"/>
              <a:t>Exenciones impositivas: </a:t>
            </a:r>
            <a:br>
              <a:rPr lang="es-DO" sz="1800" dirty="0"/>
            </a:br>
            <a:br>
              <a:rPr lang="es-DO" sz="1800" dirty="0"/>
            </a:br>
            <a:r>
              <a:rPr lang="es-DO" sz="1800" dirty="0"/>
              <a:t>IVA: Para algunos servicios con autorización previa, siempre que el suplidor solamente se dedique a la industria: Servicio producción, alquiler de cámaras, post-producción. </a:t>
            </a:r>
            <a:br>
              <a:rPr lang="es-DO" sz="1800" dirty="0"/>
            </a:br>
            <a:br>
              <a:rPr lang="es-DO" sz="1800" dirty="0"/>
            </a:br>
            <a:r>
              <a:rPr lang="es-DO" sz="1800" dirty="0"/>
              <a:t>El resto del los bienes y servicios estarán gravados con IVA y las personas físicas serán sujetos de retención del 10%, los cuales deberán completar hasta alcanzar un 25% al termino de su año fiscal.</a:t>
            </a:r>
            <a:br>
              <a:rPr lang="es-DO" sz="1800" dirty="0"/>
            </a:br>
            <a:br>
              <a:rPr lang="es-DO" sz="1800" dirty="0"/>
            </a:br>
            <a:r>
              <a:rPr lang="es-DO" sz="1800" dirty="0"/>
              <a:t>La productora estará gravada con el 27% de impuesto sobre la renta a menos que reinvierta en otra producción. </a:t>
            </a:r>
            <a:br>
              <a:rPr lang="es-DO" sz="1800" dirty="0"/>
            </a:br>
            <a:endParaRPr lang="es-DO" sz="1800" dirty="0"/>
          </a:p>
        </p:txBody>
      </p:sp>
      <p:sp>
        <p:nvSpPr>
          <p:cNvPr id="4" name="Title 1"/>
          <p:cNvSpPr txBox="1">
            <a:spLocks/>
          </p:cNvSpPr>
          <p:nvPr/>
        </p:nvSpPr>
        <p:spPr>
          <a:xfrm>
            <a:off x="1524000" y="1282701"/>
            <a:ext cx="9144000" cy="355600"/>
          </a:xfrm>
          <a:prstGeom prst="rect">
            <a:avLst/>
          </a:prstGeom>
        </p:spPr>
        <p:txBody>
          <a:bodyPr anchor="b"/>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just"/>
            <a:r>
              <a:rPr lang="en-US" sz="1800" b="1" dirty="0" err="1">
                <a:latin typeface="Arial" panose="020B0604020202020204" pitchFamily="34" charset="0"/>
                <a:cs typeface="Arial" panose="020B0604020202020204" pitchFamily="34" charset="0"/>
              </a:rPr>
              <a:t>Estructura</a:t>
            </a:r>
            <a:r>
              <a:rPr lang="en-US" sz="1800" b="1" dirty="0">
                <a:latin typeface="Arial" panose="020B0604020202020204" pitchFamily="34" charset="0"/>
                <a:cs typeface="Arial" panose="020B0604020202020204" pitchFamily="34" charset="0"/>
              </a:rPr>
              <a:t> de </a:t>
            </a:r>
            <a:r>
              <a:rPr lang="en-US" sz="1800" b="1" dirty="0" err="1">
                <a:latin typeface="Arial" panose="020B0604020202020204" pitchFamily="34" charset="0"/>
                <a:cs typeface="Arial" panose="020B0604020202020204" pitchFamily="34" charset="0"/>
              </a:rPr>
              <a:t>impuestos</a:t>
            </a:r>
            <a:endParaRPr lang="es-DO" sz="1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1362072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495</TotalTime>
  <Words>522</Words>
  <Application>Microsoft Office PowerPoint</Application>
  <PresentationFormat>Widescreen</PresentationFormat>
  <Paragraphs>57</Paragraphs>
  <Slides>8</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2</vt:i4>
      </vt:variant>
      <vt:variant>
        <vt:lpstr>Slide Titles</vt:lpstr>
      </vt:variant>
      <vt:variant>
        <vt:i4>8</vt:i4>
      </vt:variant>
    </vt:vector>
  </HeadingPairs>
  <TitlesOfParts>
    <vt:vector size="15" baseType="lpstr">
      <vt:lpstr>Arial</vt:lpstr>
      <vt:lpstr>Calibri</vt:lpstr>
      <vt:lpstr>Calibri Light</vt:lpstr>
      <vt:lpstr>Times New Roman</vt:lpstr>
      <vt:lpstr>Office Theme</vt:lpstr>
      <vt:lpstr>Worksheet</vt:lpstr>
      <vt:lpstr>Microsoft Excel Worksheet</vt:lpstr>
      <vt:lpstr>Contribución de la industria cinematográfica en la economía Dominicana</vt:lpstr>
      <vt:lpstr>PowerPoint Presentation</vt:lpstr>
      <vt:lpstr>PowerPoint Presentation</vt:lpstr>
      <vt:lpstr>PowerPoint Presentation</vt:lpstr>
      <vt:lpstr>“Ladrones”, la primera película dominicana a ser distribuida dentro del acuerdo Lantica Media-Pantelion (Lionsgate y Televisa) recaudó USD$3,063,505 en taquillas en Estados Unidos y se exhibió en 700 salas entre EEUU, México y R.D.  Asimismo está en espera de estreno bajo el mismo acuerdo: “Cómplices” y “Cinderello”.</vt:lpstr>
      <vt:lpstr>1. XXX 3: The Return of Xander Cage.: Paramount Pictures 2. The True Memoirs of an International Assasin: Netflix 3. Survivor Turkey: Acum Medya 4. El Vuelo del Turpial (Sony) 5. Are You The One?: MTV  Inversión extranjera aproximada: USD 37.1 MM  </vt:lpstr>
      <vt:lpstr>Oxford Economics hizo el sigueinte supuesto en el año 2014: Si el número de películas nacionales producidas en el territorio ascendiera a 35 en 2025, en lugar de 26, y el número de películas extranjeras se incrementara a 4, en lugar 3 (algo viable teniendo en cuenta el régimen de incentivos), la contribución total de la producción cinematográfica al VEA sería de 203 MM de dólares. Si, al mismo tiempo, el número de salas de cine ascendiera a 296, en lugar de 221, la contribución total al VEA derivada de todas las actividades relacionadas con la producción cinematográfica para 2025 alcanzaría los 234.79 MM. Esto supondría triplicar la contribución en un plazo de 10 años (lo que equivaldría a un crecimiento interanual del 13 %). Estaría en consonancia con 15 370 puestos de trabajo y 27.56 MM de dólares en ingresos fiscales netos en 2025. </vt:lpstr>
      <vt:lpstr>Impuesto sobre la renta sociedades: 27% IVA: 18% Impuesto sobre la renta personas físicas: 25% Retención por servicios profesionales: 10%  Exenciones impositivas:   IVA: Para algunos servicios con autorización previa, siempre que el suplidor solamente se dedique a la industria: Servicio producción, alquiler de cámaras, post-producción.   El resto del los bienes y servicios estarán gravados con IVA y las personas físicas serán sujetos de retención del 10%, los cuales deberán completar hasta alcanzar un 25% al termino de su año fiscal.  La productora estará gravada con el 27% de impuesto sobre la renta a menos que reinvierta en otra producción.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Contribución de la industria cinematográfica en la economía Dominicana</dc:title>
  <dc:creator>Gilberto Morillo</dc:creator>
  <cp:lastModifiedBy>Gilberto Morillo</cp:lastModifiedBy>
  <cp:revision>22</cp:revision>
  <dcterms:created xsi:type="dcterms:W3CDTF">2016-07-20T19:53:31Z</dcterms:created>
  <dcterms:modified xsi:type="dcterms:W3CDTF">2016-07-21T15:33:11Z</dcterms:modified>
</cp:coreProperties>
</file>