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7"/>
  </p:notesMasterIdLst>
  <p:handoutMasterIdLst>
    <p:handoutMasterId r:id="rId38"/>
  </p:handoutMasterIdLst>
  <p:sldIdLst>
    <p:sldId id="256" r:id="rId2"/>
    <p:sldId id="328" r:id="rId3"/>
    <p:sldId id="349" r:id="rId4"/>
    <p:sldId id="347" r:id="rId5"/>
    <p:sldId id="262" r:id="rId6"/>
    <p:sldId id="297" r:id="rId7"/>
    <p:sldId id="329" r:id="rId8"/>
    <p:sldId id="311" r:id="rId9"/>
    <p:sldId id="312" r:id="rId10"/>
    <p:sldId id="299" r:id="rId11"/>
    <p:sldId id="300" r:id="rId12"/>
    <p:sldId id="303" r:id="rId13"/>
    <p:sldId id="304" r:id="rId14"/>
    <p:sldId id="305" r:id="rId15"/>
    <p:sldId id="306" r:id="rId16"/>
    <p:sldId id="310" r:id="rId17"/>
    <p:sldId id="309" r:id="rId18"/>
    <p:sldId id="313" r:id="rId19"/>
    <p:sldId id="314" r:id="rId20"/>
    <p:sldId id="348" r:id="rId21"/>
    <p:sldId id="315" r:id="rId22"/>
    <p:sldId id="316" r:id="rId23"/>
    <p:sldId id="340" r:id="rId24"/>
    <p:sldId id="339" r:id="rId25"/>
    <p:sldId id="317" r:id="rId26"/>
    <p:sldId id="318" r:id="rId27"/>
    <p:sldId id="354" r:id="rId28"/>
    <p:sldId id="331" r:id="rId29"/>
    <p:sldId id="332" r:id="rId30"/>
    <p:sldId id="350" r:id="rId31"/>
    <p:sldId id="351" r:id="rId32"/>
    <p:sldId id="352" r:id="rId33"/>
    <p:sldId id="353" r:id="rId34"/>
    <p:sldId id="326" r:id="rId35"/>
    <p:sldId id="327" r:id="rId36"/>
  </p:sldIdLst>
  <p:sldSz cx="9144000" cy="6858000" type="screen4x3"/>
  <p:notesSz cx="9872663" cy="679767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BFDF"/>
    <a:srgbClr val="E4E48A"/>
    <a:srgbClr val="FFE89F"/>
    <a:srgbClr val="F78D9F"/>
    <a:srgbClr val="F4667E"/>
    <a:srgbClr val="718F53"/>
    <a:srgbClr val="FF5353"/>
    <a:srgbClr val="B4DE86"/>
    <a:srgbClr val="F73760"/>
    <a:srgbClr val="861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72" autoAdjust="0"/>
    <p:restoredTop sz="92362" autoAdjust="0"/>
  </p:normalViewPr>
  <p:slideViewPr>
    <p:cSldViewPr>
      <p:cViewPr>
        <p:scale>
          <a:sx n="98" d="100"/>
          <a:sy n="98" d="100"/>
        </p:scale>
        <p:origin x="-450" y="60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package" Target="../embeddings/Hoja_de_c_lculo_de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Hoja_de_c_lculo_de_Microsoft_Excel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dvelazquez\Desktop\Por%20las%20dudas\Cuadros%20para%20sustituir%20en%20pdf%20apartado%2010%20J&#243;venes%20y%20Adulto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dvelazquez\Desktop\Por%20las%20dudas\Cuadros%20para%20sustituir%20en%20pdf%20apartado%2010%20J&#243;venes%20y%20Adulto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dvelazquez\Desktop\Por%20las%20dudas\Cuadros%20para%20sustituir%20en%20pdf%20apartado%2010%20J&#243;venes%20y%20Adulto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paola.cazulo\Desktop\GASTO_Panorama%202016\2015-2016%20actualizac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UY"/>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UY"/>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U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1"/>
        </c:dLbls>
        <c:firstSliceAng val="0"/>
      </c:pieChart>
    </c:plotArea>
    <c:legend>
      <c:legendPos val="r"/>
      <c:layout>
        <c:manualLayout>
          <c:xMode val="edge"/>
          <c:yMode val="edge"/>
          <c:x val="0.76367787061124814"/>
          <c:y val="0.39577482346922693"/>
          <c:w val="0.20576176050825504"/>
          <c:h val="0.23306002175468876"/>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U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1"/>
        </c:dLbls>
        <c:firstSliceAng val="0"/>
      </c:pieChart>
    </c:plotArea>
    <c:legend>
      <c:legendPos val="r"/>
      <c:layout>
        <c:manualLayout>
          <c:xMode val="edge"/>
          <c:yMode val="edge"/>
          <c:x val="0.73889292862138933"/>
          <c:y val="0.39207517247538942"/>
          <c:w val="0.26110707137861067"/>
          <c:h val="0.19164183282467526"/>
        </c:manualLayout>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U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1"/>
        </c:dLbls>
        <c:firstSliceAng val="0"/>
      </c:pieChart>
    </c:plotArea>
    <c:legend>
      <c:legendPos val="r"/>
      <c:layout>
        <c:manualLayout>
          <c:xMode val="edge"/>
          <c:yMode val="edge"/>
          <c:x val="0.72617662514322368"/>
          <c:y val="0.41992718402595208"/>
          <c:w val="0.14538037122893574"/>
          <c:h val="0.16014563194809578"/>
        </c:manualLayout>
      </c:layout>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UY"/>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manualLayout>
          <c:layoutTarget val="inner"/>
          <c:xMode val="edge"/>
          <c:yMode val="edge"/>
          <c:x val="0.25601666850630106"/>
          <c:y val="0.1030160250070766"/>
          <c:w val="0.59345305593698505"/>
          <c:h val="0.68228220308177234"/>
        </c:manualLayout>
      </c:layout>
      <c:pieChart>
        <c:varyColors val="1"/>
        <c:ser>
          <c:idx val="0"/>
          <c:order val="0"/>
          <c:dLbls>
            <c:dLbl>
              <c:idx val="0"/>
              <c:layout>
                <c:manualLayout>
                  <c:x val="-8.006243604818622E-2"/>
                  <c:y val="4.9371911079203424E-3"/>
                </c:manualLayout>
              </c:layout>
              <c:tx>
                <c:rich>
                  <a:bodyPr/>
                  <a:lstStyle/>
                  <a:p>
                    <a:r>
                      <a:rPr lang="en-US"/>
                      <a:t>CEIP</a:t>
                    </a:r>
                  </a:p>
                  <a:p>
                    <a:r>
                      <a:rPr lang="en-US"/>
                      <a:t> 45%</a:t>
                    </a:r>
                  </a:p>
                </c:rich>
              </c:tx>
              <c:showLegendKey val="0"/>
              <c:showVal val="1"/>
              <c:showCatName val="1"/>
              <c:showSerName val="0"/>
              <c:showPercent val="0"/>
              <c:showBubbleSize val="0"/>
            </c:dLbl>
            <c:dLbl>
              <c:idx val="1"/>
              <c:layout>
                <c:manualLayout>
                  <c:x val="3.3863575978361073E-2"/>
                  <c:y val="-0.14464193862722122"/>
                </c:manualLayout>
              </c:layout>
              <c:tx>
                <c:rich>
                  <a:bodyPr/>
                  <a:lstStyle/>
                  <a:p>
                    <a:r>
                      <a:rPr lang="en-US"/>
                      <a:t>CES</a:t>
                    </a:r>
                  </a:p>
                  <a:p>
                    <a:r>
                      <a:rPr lang="en-US"/>
                      <a:t> 29%</a:t>
                    </a:r>
                  </a:p>
                </c:rich>
              </c:tx>
              <c:showLegendKey val="0"/>
              <c:showVal val="1"/>
              <c:showCatName val="1"/>
              <c:showSerName val="0"/>
              <c:showPercent val="0"/>
              <c:showBubbleSize val="0"/>
            </c:dLbl>
            <c:dLbl>
              <c:idx val="2"/>
              <c:layout>
                <c:manualLayout>
                  <c:x val="6.4716562830717861E-2"/>
                  <c:y val="-2.3067954184535611E-2"/>
                </c:manualLayout>
              </c:layout>
              <c:tx>
                <c:rich>
                  <a:bodyPr/>
                  <a:lstStyle/>
                  <a:p>
                    <a:pPr>
                      <a:defRPr sz="1400" b="1"/>
                    </a:pPr>
                    <a:r>
                      <a:rPr lang="en-US"/>
                      <a:t>CETP</a:t>
                    </a:r>
                  </a:p>
                  <a:p>
                    <a:pPr>
                      <a:defRPr sz="1400" b="1"/>
                    </a:pPr>
                    <a:r>
                      <a:rPr lang="en-US"/>
                      <a:t> 14%</a:t>
                    </a:r>
                  </a:p>
                </c:rich>
              </c:tx>
              <c:numFmt formatCode="0%" sourceLinked="0"/>
              <c:spPr>
                <a:solidFill>
                  <a:schemeClr val="bg1">
                    <a:lumMod val="95000"/>
                  </a:schemeClr>
                </a:solidFill>
                <a:ln>
                  <a:solidFill>
                    <a:sysClr val="windowText" lastClr="000000"/>
                  </a:solidFill>
                </a:ln>
              </c:spPr>
              <c:showLegendKey val="0"/>
              <c:showVal val="1"/>
              <c:showCatName val="1"/>
              <c:showSerName val="0"/>
              <c:showPercent val="0"/>
              <c:showBubbleSize val="0"/>
            </c:dLbl>
            <c:dLbl>
              <c:idx val="3"/>
              <c:layout>
                <c:manualLayout>
                  <c:x val="-5.5019905336872565E-2"/>
                  <c:y val="-4.9971322617544788E-3"/>
                </c:manualLayout>
              </c:layout>
              <c:tx>
                <c:rich>
                  <a:bodyPr/>
                  <a:lstStyle/>
                  <a:p>
                    <a:r>
                      <a:rPr lang="en-US"/>
                      <a:t>CODICEN</a:t>
                    </a:r>
                  </a:p>
                  <a:p>
                    <a:r>
                      <a:rPr lang="en-US"/>
                      <a:t> 7.0%</a:t>
                    </a:r>
                  </a:p>
                </c:rich>
              </c:tx>
              <c:showLegendKey val="0"/>
              <c:showVal val="1"/>
              <c:showCatName val="1"/>
              <c:showSerName val="0"/>
              <c:showPercent val="0"/>
              <c:showBubbleSize val="0"/>
            </c:dLbl>
            <c:dLbl>
              <c:idx val="4"/>
              <c:layout>
                <c:manualLayout>
                  <c:x val="-0.11566965152488086"/>
                  <c:y val="-0.19490621176638326"/>
                </c:manualLayout>
              </c:layout>
              <c:tx>
                <c:rich>
                  <a:bodyPr/>
                  <a:lstStyle/>
                  <a:p>
                    <a:r>
                      <a:rPr lang="en-US" dirty="0"/>
                      <a:t>CFE</a:t>
                    </a:r>
                  </a:p>
                  <a:p>
                    <a:r>
                      <a:rPr lang="en-US" dirty="0"/>
                      <a:t> 5%</a:t>
                    </a:r>
                  </a:p>
                </c:rich>
              </c:tx>
              <c:showLegendKey val="0"/>
              <c:showVal val="1"/>
              <c:showCatName val="1"/>
              <c:showSerName val="0"/>
              <c:showPercent val="0"/>
              <c:showBubbleSize val="0"/>
            </c:dLbl>
            <c:numFmt formatCode="0.0%" sourceLinked="0"/>
            <c:spPr>
              <a:solidFill>
                <a:schemeClr val="bg1">
                  <a:lumMod val="95000"/>
                </a:schemeClr>
              </a:solidFill>
              <a:ln>
                <a:solidFill>
                  <a:sysClr val="windowText" lastClr="000000"/>
                </a:solidFill>
              </a:ln>
            </c:spPr>
            <c:txPr>
              <a:bodyPr/>
              <a:lstStyle/>
              <a:p>
                <a:pPr>
                  <a:defRPr sz="1400" b="1"/>
                </a:pPr>
                <a:endParaRPr lang="es-UY"/>
              </a:p>
            </c:txPr>
            <c:showLegendKey val="0"/>
            <c:showVal val="1"/>
            <c:showCatName val="1"/>
            <c:showSerName val="0"/>
            <c:showPercent val="0"/>
            <c:showBubbleSize val="0"/>
            <c:showLeaderLines val="1"/>
          </c:dLbls>
          <c:cat>
            <c:strRef>
              <c:f>Anep!$B$15:$B$19</c:f>
              <c:strCache>
                <c:ptCount val="5"/>
                <c:pt idx="0">
                  <c:v>CEIP</c:v>
                </c:pt>
                <c:pt idx="1">
                  <c:v>CES</c:v>
                </c:pt>
                <c:pt idx="2">
                  <c:v>CETP</c:v>
                </c:pt>
                <c:pt idx="3">
                  <c:v>CODICEN</c:v>
                </c:pt>
                <c:pt idx="4">
                  <c:v>CFE</c:v>
                </c:pt>
              </c:strCache>
            </c:strRef>
          </c:cat>
          <c:val>
            <c:numRef>
              <c:f>Anep!$O$15:$O$19</c:f>
              <c:numCache>
                <c:formatCode>0%</c:formatCode>
                <c:ptCount val="5"/>
                <c:pt idx="0">
                  <c:v>0.44876823395887044</c:v>
                </c:pt>
                <c:pt idx="1">
                  <c:v>0.29328195896967724</c:v>
                </c:pt>
                <c:pt idx="2">
                  <c:v>0.14162548619641802</c:v>
                </c:pt>
                <c:pt idx="3">
                  <c:v>7.0408069445682855E-2</c:v>
                </c:pt>
                <c:pt idx="4">
                  <c:v>4.5916251429351448E-2</c:v>
                </c:pt>
              </c:numCache>
            </c:numRef>
          </c:val>
        </c:ser>
        <c:dLbls>
          <c:showLegendKey val="0"/>
          <c:showVal val="0"/>
          <c:showCatName val="0"/>
          <c:showSerName val="0"/>
          <c:showPercent val="0"/>
          <c:showBubbleSize val="0"/>
          <c:showLeaderLines val="1"/>
        </c:dLbls>
        <c:firstSliceAng val="233"/>
      </c:pieChart>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278154" cy="339883"/>
          </a:xfrm>
          <a:prstGeom prst="rect">
            <a:avLst/>
          </a:prstGeom>
        </p:spPr>
        <p:txBody>
          <a:bodyPr vert="horz" lIns="91440" tIns="45720" rIns="91440" bIns="45720" rtlCol="0"/>
          <a:lstStyle>
            <a:lvl1pPr algn="l">
              <a:defRPr sz="1200"/>
            </a:lvl1pPr>
          </a:lstStyle>
          <a:p>
            <a:endParaRPr lang="es-UY"/>
          </a:p>
        </p:txBody>
      </p:sp>
      <p:sp>
        <p:nvSpPr>
          <p:cNvPr id="3" name="2 Marcador de fecha"/>
          <p:cNvSpPr>
            <a:spLocks noGrp="1"/>
          </p:cNvSpPr>
          <p:nvPr>
            <p:ph type="dt" sz="quarter" idx="1"/>
          </p:nvPr>
        </p:nvSpPr>
        <p:spPr>
          <a:xfrm>
            <a:off x="5592225" y="0"/>
            <a:ext cx="4278154" cy="339883"/>
          </a:xfrm>
          <a:prstGeom prst="rect">
            <a:avLst/>
          </a:prstGeom>
        </p:spPr>
        <p:txBody>
          <a:bodyPr vert="horz" lIns="91440" tIns="45720" rIns="91440" bIns="45720" rtlCol="0"/>
          <a:lstStyle>
            <a:lvl1pPr algn="r">
              <a:defRPr sz="1200"/>
            </a:lvl1pPr>
          </a:lstStyle>
          <a:p>
            <a:fld id="{2D076DE9-88E8-48D0-854C-48C3CA1F8820}" type="datetimeFigureOut">
              <a:rPr lang="es-UY" smtClean="0"/>
              <a:t>19/12/2017</a:t>
            </a:fld>
            <a:endParaRPr lang="es-UY"/>
          </a:p>
        </p:txBody>
      </p:sp>
      <p:sp>
        <p:nvSpPr>
          <p:cNvPr id="4" name="3 Marcador de pie de página"/>
          <p:cNvSpPr>
            <a:spLocks noGrp="1"/>
          </p:cNvSpPr>
          <p:nvPr>
            <p:ph type="ftr" sz="quarter" idx="2"/>
          </p:nvPr>
        </p:nvSpPr>
        <p:spPr>
          <a:xfrm>
            <a:off x="0" y="6456612"/>
            <a:ext cx="4278154" cy="339883"/>
          </a:xfrm>
          <a:prstGeom prst="rect">
            <a:avLst/>
          </a:prstGeom>
        </p:spPr>
        <p:txBody>
          <a:bodyPr vert="horz" lIns="91440" tIns="45720" rIns="91440" bIns="45720" rtlCol="0" anchor="b"/>
          <a:lstStyle>
            <a:lvl1pPr algn="l">
              <a:defRPr sz="1200"/>
            </a:lvl1pPr>
          </a:lstStyle>
          <a:p>
            <a:endParaRPr lang="es-UY"/>
          </a:p>
        </p:txBody>
      </p:sp>
      <p:sp>
        <p:nvSpPr>
          <p:cNvPr id="5" name="4 Marcador de número de diapositiva"/>
          <p:cNvSpPr>
            <a:spLocks noGrp="1"/>
          </p:cNvSpPr>
          <p:nvPr>
            <p:ph type="sldNum" sz="quarter" idx="3"/>
          </p:nvPr>
        </p:nvSpPr>
        <p:spPr>
          <a:xfrm>
            <a:off x="5592225" y="6456612"/>
            <a:ext cx="4278154" cy="339883"/>
          </a:xfrm>
          <a:prstGeom prst="rect">
            <a:avLst/>
          </a:prstGeom>
        </p:spPr>
        <p:txBody>
          <a:bodyPr vert="horz" lIns="91440" tIns="45720" rIns="91440" bIns="45720" rtlCol="0" anchor="b"/>
          <a:lstStyle>
            <a:lvl1pPr algn="r">
              <a:defRPr sz="1200"/>
            </a:lvl1pPr>
          </a:lstStyle>
          <a:p>
            <a:fld id="{80A4D9A9-85F6-40C6-9170-014D4B71D2BA}" type="slidenum">
              <a:rPr lang="es-UY" smtClean="0"/>
              <a:t>‹Nº›</a:t>
            </a:fld>
            <a:endParaRPr lang="es-UY"/>
          </a:p>
        </p:txBody>
      </p:sp>
    </p:spTree>
    <p:extLst>
      <p:ext uri="{BB962C8B-B14F-4D97-AF65-F5344CB8AC3E}">
        <p14:creationId xmlns:p14="http://schemas.microsoft.com/office/powerpoint/2010/main" val="29520021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278154" cy="339883"/>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5592225" y="0"/>
            <a:ext cx="4278154" cy="339883"/>
          </a:xfrm>
          <a:prstGeom prst="rect">
            <a:avLst/>
          </a:prstGeom>
        </p:spPr>
        <p:txBody>
          <a:bodyPr vert="horz" lIns="91440" tIns="45720" rIns="91440" bIns="45720" rtlCol="0"/>
          <a:lstStyle>
            <a:lvl1pPr algn="r">
              <a:defRPr sz="1200"/>
            </a:lvl1pPr>
          </a:lstStyle>
          <a:p>
            <a:fld id="{1F2FADE4-1325-4C21-829B-79997BD14A0D}" type="datetimeFigureOut">
              <a:rPr lang="en-US" smtClean="0"/>
              <a:t>12/19/2017</a:t>
            </a:fld>
            <a:endParaRPr lang="en-US"/>
          </a:p>
        </p:txBody>
      </p:sp>
      <p:sp>
        <p:nvSpPr>
          <p:cNvPr id="4" name="3 Marcador de imagen de diapositiva"/>
          <p:cNvSpPr>
            <a:spLocks noGrp="1" noRot="1" noChangeAspect="1"/>
          </p:cNvSpPr>
          <p:nvPr>
            <p:ph type="sldImg" idx="2"/>
          </p:nvPr>
        </p:nvSpPr>
        <p:spPr>
          <a:xfrm>
            <a:off x="3236913" y="509588"/>
            <a:ext cx="3398837" cy="2549525"/>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987267" y="3228896"/>
            <a:ext cx="7898130" cy="3058954"/>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6456612"/>
            <a:ext cx="4278154" cy="339883"/>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5592225" y="6456612"/>
            <a:ext cx="4278154" cy="339883"/>
          </a:xfrm>
          <a:prstGeom prst="rect">
            <a:avLst/>
          </a:prstGeom>
        </p:spPr>
        <p:txBody>
          <a:bodyPr vert="horz" lIns="91440" tIns="45720" rIns="91440" bIns="45720" rtlCol="0" anchor="b"/>
          <a:lstStyle>
            <a:lvl1pPr algn="r">
              <a:defRPr sz="1200"/>
            </a:lvl1pPr>
          </a:lstStyle>
          <a:p>
            <a:fld id="{D16E177C-B9C8-45A3-8001-157688870284}" type="slidenum">
              <a:rPr lang="en-US" smtClean="0"/>
              <a:t>‹Nº›</a:t>
            </a:fld>
            <a:endParaRPr lang="en-US"/>
          </a:p>
        </p:txBody>
      </p:sp>
    </p:spTree>
    <p:extLst>
      <p:ext uri="{BB962C8B-B14F-4D97-AF65-F5344CB8AC3E}">
        <p14:creationId xmlns:p14="http://schemas.microsoft.com/office/powerpoint/2010/main" val="2848447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16E177C-B9C8-45A3-8001-157688870284}" type="slidenum">
              <a:rPr lang="en-US" smtClean="0"/>
              <a:t>25</a:t>
            </a:fld>
            <a:endParaRPr lang="en-US"/>
          </a:p>
        </p:txBody>
      </p:sp>
    </p:spTree>
    <p:extLst>
      <p:ext uri="{BB962C8B-B14F-4D97-AF65-F5344CB8AC3E}">
        <p14:creationId xmlns:p14="http://schemas.microsoft.com/office/powerpoint/2010/main" val="446222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UY" sz="1200" kern="1200" dirty="0" smtClean="0">
                <a:solidFill>
                  <a:schemeClr val="tx1"/>
                </a:solidFill>
                <a:effectLst/>
                <a:latin typeface="+mn-lt"/>
                <a:ea typeface="+mn-ea"/>
                <a:cs typeface="+mn-cs"/>
              </a:rPr>
              <a:t>Esto permite concluir, que en el periodo analizado, el presupuesto público destinado a la educación creció en promedio en mayor proporción que el PIB, y esto se cumple para cada año del período (excepto para 2010 y 2015). </a:t>
            </a:r>
            <a:endParaRPr lang="es-ES" dirty="0"/>
          </a:p>
        </p:txBody>
      </p:sp>
      <p:sp>
        <p:nvSpPr>
          <p:cNvPr id="4" name="3 Marcador de número de diapositiva"/>
          <p:cNvSpPr>
            <a:spLocks noGrp="1"/>
          </p:cNvSpPr>
          <p:nvPr>
            <p:ph type="sldNum" sz="quarter" idx="10"/>
          </p:nvPr>
        </p:nvSpPr>
        <p:spPr/>
        <p:txBody>
          <a:bodyPr/>
          <a:lstStyle/>
          <a:p>
            <a:fld id="{D16E177C-B9C8-45A3-8001-157688870284}" type="slidenum">
              <a:rPr lang="en-US" smtClean="0"/>
              <a:t>30</a:t>
            </a:fld>
            <a:endParaRPr lang="en-US"/>
          </a:p>
        </p:txBody>
      </p:sp>
    </p:spTree>
    <p:extLst>
      <p:ext uri="{BB962C8B-B14F-4D97-AF65-F5344CB8AC3E}">
        <p14:creationId xmlns:p14="http://schemas.microsoft.com/office/powerpoint/2010/main" val="753197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16E177C-B9C8-45A3-8001-157688870284}" type="slidenum">
              <a:rPr lang="en-US" smtClean="0"/>
              <a:t>31</a:t>
            </a:fld>
            <a:endParaRPr lang="en-US"/>
          </a:p>
        </p:txBody>
      </p:sp>
    </p:spTree>
    <p:extLst>
      <p:ext uri="{BB962C8B-B14F-4D97-AF65-F5344CB8AC3E}">
        <p14:creationId xmlns:p14="http://schemas.microsoft.com/office/powerpoint/2010/main" val="2758117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800" b="0" i="0" u="none" strike="noStrike" kern="1200" dirty="0" smtClean="0">
                <a:solidFill>
                  <a:schemeClr val="tx1"/>
                </a:solidFill>
                <a:effectLst/>
                <a:latin typeface="+mn-lt"/>
                <a:ea typeface="+mn-ea"/>
                <a:cs typeface="+mn-cs"/>
              </a:rPr>
              <a:t>Notas:</a:t>
            </a:r>
            <a:r>
              <a:rPr lang="es-ES" sz="800" dirty="0" smtClean="0"/>
              <a:t> </a:t>
            </a:r>
          </a:p>
          <a:p>
            <a:pPr marL="228600" indent="-228600">
              <a:buAutoNum type="arabicParenBoth"/>
            </a:pPr>
            <a:r>
              <a:rPr lang="es-ES" sz="800" b="0" i="0" u="none" strike="noStrike" kern="1200" dirty="0" smtClean="0">
                <a:solidFill>
                  <a:schemeClr val="tx1"/>
                </a:solidFill>
                <a:effectLst/>
                <a:latin typeface="+mn-lt"/>
                <a:ea typeface="+mn-ea"/>
                <a:cs typeface="+mn-cs"/>
              </a:rPr>
              <a:t>Se incluyen gastos en Dirección de Educación del MEC, ISEF, capacitación laboral, Centro de Diseño Industrial, escuelas de formación artística y otros componentes considerados en MIDES-DINEM (2006): "Identificación y análisis del gasto público social en Uruguay 2002-2005". Además, se incluye el subsidio al boleto estudiantil que realiza el MTOP.</a:t>
            </a:r>
            <a:r>
              <a:rPr lang="es-ES" sz="800" dirty="0" smtClean="0"/>
              <a:t> </a:t>
            </a:r>
          </a:p>
          <a:p>
            <a:pPr marL="228600" indent="-228600">
              <a:buAutoNum type="arabicParenBoth"/>
            </a:pPr>
            <a:r>
              <a:rPr lang="es-ES" sz="800" b="0" i="0" u="none" strike="noStrike" kern="1200" dirty="0" smtClean="0">
                <a:solidFill>
                  <a:schemeClr val="tx1"/>
                </a:solidFill>
                <a:effectLst/>
                <a:latin typeface="+mn-lt"/>
                <a:ea typeface="+mn-ea"/>
                <a:cs typeface="+mn-cs"/>
              </a:rPr>
              <a:t>Incluye subsidios a escuelas para niños con capacidades especiales, rentas afectadas al Fondo de Solidaridad y al Fondo de Reconversión Laboral.</a:t>
            </a:r>
          </a:p>
          <a:p>
            <a:pPr marL="228600" indent="-228600">
              <a:buAutoNum type="arabicParenBoth"/>
            </a:pPr>
            <a:r>
              <a:rPr lang="es-ES" sz="800" b="0" i="0" u="none" strike="noStrike" kern="1200" dirty="0" smtClean="0">
                <a:solidFill>
                  <a:schemeClr val="tx1"/>
                </a:solidFill>
                <a:effectLst/>
                <a:latin typeface="+mn-lt"/>
                <a:ea typeface="+mn-ea"/>
                <a:cs typeface="+mn-cs"/>
              </a:rPr>
              <a:t>Se considera la Dirección Nacional de Ciencia y Tecnología (DINACYT) y el Clemente Estable. La baja de recursos se explica por la finalización del Programa de Desarrollo Tecnológico (PDT) y el traspaso de algunos programas a la ANII.</a:t>
            </a:r>
            <a:r>
              <a:rPr lang="es-ES" sz="800" dirty="0" smtClean="0"/>
              <a:t> </a:t>
            </a:r>
          </a:p>
          <a:p>
            <a:pPr marL="228600" indent="-228600">
              <a:buAutoNum type="arabicParenBoth"/>
            </a:pPr>
            <a:r>
              <a:rPr lang="es-ES" sz="800" b="0" i="0" u="none" strike="noStrike" kern="1200" dirty="0" smtClean="0">
                <a:solidFill>
                  <a:schemeClr val="tx1"/>
                </a:solidFill>
                <a:effectLst/>
                <a:latin typeface="+mn-lt"/>
                <a:ea typeface="+mn-ea"/>
                <a:cs typeface="+mn-cs"/>
              </a:rPr>
              <a:t>Del presupuesto de la ANII se toma en cuenta solo el componente 2, de fortalecimiento y orientación de la investigación.</a:t>
            </a:r>
            <a:r>
              <a:rPr lang="es-ES" sz="1200" b="0" i="0" u="none" strike="noStrike" kern="1200" dirty="0" smtClean="0">
                <a:solidFill>
                  <a:schemeClr val="tx1"/>
                </a:solidFill>
                <a:effectLst/>
                <a:latin typeface="+mn-lt"/>
                <a:ea typeface="+mn-ea"/>
                <a:cs typeface="+mn-cs"/>
              </a:rPr>
              <a:t/>
            </a:r>
            <a:br>
              <a:rPr lang="es-ES" sz="1200" b="0" i="0" u="none" strike="noStrike" kern="1200" dirty="0" smtClean="0">
                <a:solidFill>
                  <a:schemeClr val="tx1"/>
                </a:solidFill>
                <a:effectLst/>
                <a:latin typeface="+mn-lt"/>
                <a:ea typeface="+mn-ea"/>
                <a:cs typeface="+mn-cs"/>
              </a:rPr>
            </a:br>
            <a:endParaRPr lang="es-ES" dirty="0"/>
          </a:p>
        </p:txBody>
      </p:sp>
      <p:sp>
        <p:nvSpPr>
          <p:cNvPr id="4" name="3 Marcador de número de diapositiva"/>
          <p:cNvSpPr>
            <a:spLocks noGrp="1"/>
          </p:cNvSpPr>
          <p:nvPr>
            <p:ph type="sldNum" sz="quarter" idx="10"/>
          </p:nvPr>
        </p:nvSpPr>
        <p:spPr/>
        <p:txBody>
          <a:bodyPr/>
          <a:lstStyle/>
          <a:p>
            <a:fld id="{D16E177C-B9C8-45A3-8001-157688870284}" type="slidenum">
              <a:rPr lang="en-US" smtClean="0"/>
              <a:t>32</a:t>
            </a:fld>
            <a:endParaRPr lang="en-US"/>
          </a:p>
        </p:txBody>
      </p:sp>
    </p:spTree>
    <p:extLst>
      <p:ext uri="{BB962C8B-B14F-4D97-AF65-F5344CB8AC3E}">
        <p14:creationId xmlns:p14="http://schemas.microsoft.com/office/powerpoint/2010/main" val="1221941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16E177C-B9C8-45A3-8001-157688870284}" type="slidenum">
              <a:rPr lang="en-US" smtClean="0"/>
              <a:t>33</a:t>
            </a:fld>
            <a:endParaRPr lang="en-US"/>
          </a:p>
        </p:txBody>
      </p:sp>
    </p:spTree>
    <p:extLst>
      <p:ext uri="{BB962C8B-B14F-4D97-AF65-F5344CB8AC3E}">
        <p14:creationId xmlns:p14="http://schemas.microsoft.com/office/powerpoint/2010/main" val="1221941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UY"/>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UY"/>
          </a:p>
        </p:txBody>
      </p:sp>
      <p:sp>
        <p:nvSpPr>
          <p:cNvPr id="4" name="3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503459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94863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UY"/>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587887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215780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075047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5" name="4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31239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7" name="6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875516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836222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679291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Y"/>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407410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Y"/>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UY"/>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19/12/2017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691872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19/12/2017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extLst>
      <p:ext uri="{BB962C8B-B14F-4D97-AF65-F5344CB8AC3E}">
        <p14:creationId xmlns:p14="http://schemas.microsoft.com/office/powerpoint/2010/main" val="224897007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2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 Id="rId9" Type="http://schemas.openxmlformats.org/officeDocument/2006/relationships/image" Target="../media/image32.png"/></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0" y="0"/>
            <a:ext cx="9170996" cy="6858000"/>
            <a:chOff x="0" y="0"/>
            <a:chExt cx="9170996" cy="685800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70996" cy="6858000"/>
            </a:xfrm>
            <a:prstGeom prst="rect">
              <a:avLst/>
            </a:prstGeom>
          </p:spPr>
        </p:pic>
        <p:pic>
          <p:nvPicPr>
            <p:cNvPr id="5" name="Picture 2" descr="C:\Users\oros\Desktop\logo Dirección de Educación MEC _fondo transparen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5251" y="90760"/>
              <a:ext cx="2769222" cy="691351"/>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6012160" y="6381328"/>
              <a:ext cx="3112313" cy="369332"/>
            </a:xfrm>
            <a:prstGeom prst="rect">
              <a:avLst/>
            </a:prstGeom>
            <a:noFill/>
          </p:spPr>
          <p:txBody>
            <a:bodyPr wrap="square" rtlCol="0">
              <a:spAutoFit/>
            </a:bodyPr>
            <a:lstStyle/>
            <a:p>
              <a:r>
                <a:rPr lang="es-ES" b="1" dirty="0" smtClean="0">
                  <a:solidFill>
                    <a:schemeClr val="tx1">
                      <a:lumMod val="85000"/>
                      <a:lumOff val="15000"/>
                    </a:schemeClr>
                  </a:solidFill>
                </a:rPr>
                <a:t>INVESTIGACIÓN Y ESTADÍSTICA</a:t>
              </a:r>
              <a:endParaRPr lang="es-ES" b="1" dirty="0">
                <a:solidFill>
                  <a:schemeClr val="tx1">
                    <a:lumMod val="85000"/>
                    <a:lumOff val="15000"/>
                  </a:schemeClr>
                </a:solidFill>
              </a:endParaRPr>
            </a:p>
          </p:txBody>
        </p:sp>
        <p:pic>
          <p:nvPicPr>
            <p:cNvPr id="7" name="6 Imagen"/>
            <p:cNvPicPr>
              <a:picLocks noChangeAspect="1"/>
            </p:cNvPicPr>
            <p:nvPr/>
          </p:nvPicPr>
          <p:blipFill rotWithShape="1">
            <a:blip r:embed="rId2">
              <a:extLst>
                <a:ext uri="{28A0092B-C50C-407E-A947-70E740481C1C}">
                  <a14:useLocalDpi xmlns:a14="http://schemas.microsoft.com/office/drawing/2010/main" val="0"/>
                </a:ext>
              </a:extLst>
            </a:blip>
            <a:srcRect t="1588" b="68281"/>
            <a:stretch/>
          </p:blipFill>
          <p:spPr>
            <a:xfrm>
              <a:off x="0" y="1124744"/>
              <a:ext cx="9170996" cy="2066401"/>
            </a:xfrm>
            <a:prstGeom prst="rect">
              <a:avLst/>
            </a:prstGeom>
          </p:spPr>
        </p:pic>
      </p:grpSp>
    </p:spTree>
    <p:extLst>
      <p:ext uri="{BB962C8B-B14F-4D97-AF65-F5344CB8AC3E}">
        <p14:creationId xmlns:p14="http://schemas.microsoft.com/office/powerpoint/2010/main" val="41056799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BÁSICA</a:t>
            </a:r>
          </a:p>
        </p:txBody>
      </p:sp>
      <p:sp>
        <p:nvSpPr>
          <p:cNvPr id="6" name="5 Rectángulo"/>
          <p:cNvSpPr/>
          <p:nvPr/>
        </p:nvSpPr>
        <p:spPr>
          <a:xfrm>
            <a:off x="251520" y="3573016"/>
            <a:ext cx="8606558" cy="259228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endParaRPr lang="es-ES" sz="2200" dirty="0" smtClean="0">
              <a:solidFill>
                <a:schemeClr val="tx1"/>
              </a:solidFill>
            </a:endParaRPr>
          </a:p>
          <a:p>
            <a:pPr marL="342900" indent="-342900">
              <a:buFont typeface="Arial" panose="020B0604020202020204" pitchFamily="34" charset="0"/>
              <a:buChar char="•"/>
            </a:pPr>
            <a:r>
              <a:rPr lang="es-ES" sz="2200" dirty="0" smtClean="0">
                <a:solidFill>
                  <a:schemeClr val="tx1"/>
                </a:solidFill>
              </a:rPr>
              <a:t>La </a:t>
            </a:r>
            <a:r>
              <a:rPr lang="es-ES" sz="2200" dirty="0">
                <a:solidFill>
                  <a:schemeClr val="tx1"/>
                </a:solidFill>
              </a:rPr>
              <a:t>matrícula en Educación Media Básica p</a:t>
            </a:r>
            <a:r>
              <a:rPr lang="es-ES" sz="2200" dirty="0" smtClean="0">
                <a:solidFill>
                  <a:schemeClr val="tx1"/>
                </a:solidFill>
              </a:rPr>
              <a:t>ública en </a:t>
            </a:r>
            <a:r>
              <a:rPr lang="es-ES" sz="2200" dirty="0">
                <a:solidFill>
                  <a:schemeClr val="tx1"/>
                </a:solidFill>
              </a:rPr>
              <a:t>el </a:t>
            </a:r>
            <a:r>
              <a:rPr lang="es-ES" sz="2200" dirty="0" smtClean="0">
                <a:solidFill>
                  <a:schemeClr val="tx1"/>
                </a:solidFill>
              </a:rPr>
              <a:t>período se mantiene estable.</a:t>
            </a:r>
          </a:p>
          <a:p>
            <a:pPr marL="342900" indent="-342900">
              <a:buFont typeface="Arial" panose="020B0604020202020204" pitchFamily="34" charset="0"/>
              <a:buChar char="•"/>
            </a:pPr>
            <a:r>
              <a:rPr lang="es-ES" sz="2200" dirty="0" smtClean="0">
                <a:solidFill>
                  <a:schemeClr val="tx1"/>
                </a:solidFill>
              </a:rPr>
              <a:t>El leve pero constante descenso que se venía dando desde 2011 se revierte en 2016.</a:t>
            </a:r>
          </a:p>
          <a:p>
            <a:pPr marL="342900" indent="-342900">
              <a:buFont typeface="Arial" panose="020B0604020202020204" pitchFamily="34" charset="0"/>
              <a:buChar char="•"/>
            </a:pPr>
            <a:r>
              <a:rPr lang="es-ES" sz="2200" dirty="0" smtClean="0">
                <a:solidFill>
                  <a:schemeClr val="tx1"/>
                </a:solidFill>
              </a:rPr>
              <a:t>Esto se explica por un cambio de tendencia en el CES, que aumentó su matrícula  por primera vez en el período.</a:t>
            </a:r>
          </a:p>
          <a:p>
            <a:pPr marL="342900" indent="-342900">
              <a:buFont typeface="Arial" panose="020B0604020202020204" pitchFamily="34" charset="0"/>
              <a:buChar char="•"/>
            </a:pPr>
            <a:r>
              <a:rPr lang="es-ES" sz="2200" dirty="0" smtClean="0">
                <a:solidFill>
                  <a:schemeClr val="tx1"/>
                </a:solidFill>
              </a:rPr>
              <a:t>El CETP mantiene su sostenido incremento (35,5% en el período).</a:t>
            </a:r>
          </a:p>
          <a:p>
            <a:pPr marL="342900" indent="-342900">
              <a:buFont typeface="Arial" panose="020B0604020202020204" pitchFamily="34" charset="0"/>
              <a:buChar char="•"/>
            </a:pPr>
            <a:endParaRPr lang="es-UY" sz="2200" dirty="0">
              <a:solidFill>
                <a:schemeClr val="tx1"/>
              </a:solidFill>
            </a:endParaRPr>
          </a:p>
        </p:txBody>
      </p:sp>
      <p:grpSp>
        <p:nvGrpSpPr>
          <p:cNvPr id="2" name="1 Grupo"/>
          <p:cNvGrpSpPr/>
          <p:nvPr/>
        </p:nvGrpSpPr>
        <p:grpSpPr>
          <a:xfrm>
            <a:off x="213914" y="1052736"/>
            <a:ext cx="8678566" cy="2147041"/>
            <a:chOff x="179513" y="1052736"/>
            <a:chExt cx="8678566" cy="2147041"/>
          </a:xfrm>
        </p:grpSpPr>
        <p:pic>
          <p:nvPicPr>
            <p:cNvPr id="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1212" b="73103"/>
            <a:stretch/>
          </p:blipFill>
          <p:spPr bwMode="auto">
            <a:xfrm>
              <a:off x="183641" y="1052736"/>
              <a:ext cx="8674437" cy="1844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94943" r="1165"/>
            <a:stretch/>
          </p:blipFill>
          <p:spPr bwMode="auto">
            <a:xfrm>
              <a:off x="179513" y="2852936"/>
              <a:ext cx="8678566" cy="346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8927135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BÁSICA</a:t>
            </a:r>
          </a:p>
        </p:txBody>
      </p:sp>
      <p:sp>
        <p:nvSpPr>
          <p:cNvPr id="11" name="10 Rectángulo"/>
          <p:cNvSpPr/>
          <p:nvPr/>
        </p:nvSpPr>
        <p:spPr>
          <a:xfrm>
            <a:off x="251520" y="3356992"/>
            <a:ext cx="8640960" cy="32403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UY" sz="2200" dirty="0">
                <a:solidFill>
                  <a:schemeClr val="tx1"/>
                </a:solidFill>
              </a:rPr>
              <a:t>La no promoción en Educación Media Básica </a:t>
            </a:r>
            <a:r>
              <a:rPr lang="es-UY" sz="2200" dirty="0" smtClean="0">
                <a:solidFill>
                  <a:schemeClr val="tx1"/>
                </a:solidFill>
              </a:rPr>
              <a:t>pública presenta una leve tendencia a la baja.</a:t>
            </a:r>
          </a:p>
          <a:p>
            <a:pPr marL="285750" indent="-285750">
              <a:buFont typeface="Arial" panose="020B0604020202020204" pitchFamily="34" charset="0"/>
              <a:buChar char="•"/>
            </a:pPr>
            <a:endParaRPr lang="es-ES" sz="2200" dirty="0" smtClean="0">
              <a:solidFill>
                <a:schemeClr val="tx1"/>
              </a:solidFill>
            </a:endParaRPr>
          </a:p>
          <a:p>
            <a:pPr marL="285750" indent="-285750">
              <a:buFont typeface="Arial" panose="020B0604020202020204" pitchFamily="34" charset="0"/>
              <a:buChar char="•"/>
            </a:pPr>
            <a:r>
              <a:rPr lang="es-ES" sz="2200" dirty="0">
                <a:solidFill>
                  <a:schemeClr val="tx1"/>
                </a:solidFill>
              </a:rPr>
              <a:t>L</a:t>
            </a:r>
            <a:r>
              <a:rPr lang="es-ES" sz="2200" dirty="0" smtClean="0">
                <a:solidFill>
                  <a:schemeClr val="tx1"/>
                </a:solidFill>
              </a:rPr>
              <a:t>a no promoción en los liceos públicos diurnos (CES) disminuyó de 33,1% en 2011 a 25,7% 2016.</a:t>
            </a:r>
          </a:p>
          <a:p>
            <a:pPr marL="285750" indent="-285750">
              <a:buFont typeface="Arial" panose="020B0604020202020204" pitchFamily="34" charset="0"/>
              <a:buChar char="•"/>
            </a:pPr>
            <a:endParaRPr lang="es-UY" sz="2200" dirty="0" smtClean="0">
              <a:solidFill>
                <a:srgbClr val="FF0000"/>
              </a:solidFill>
            </a:endParaRPr>
          </a:p>
          <a:p>
            <a:pPr marL="285750" indent="-285750">
              <a:buFont typeface="Arial" panose="020B0604020202020204" pitchFamily="34" charset="0"/>
              <a:buChar char="•"/>
            </a:pPr>
            <a:r>
              <a:rPr lang="es-UY" sz="2200" dirty="0" smtClean="0">
                <a:solidFill>
                  <a:schemeClr val="tx1"/>
                </a:solidFill>
              </a:rPr>
              <a:t>En el CETP la no promoción se mantiene estable durante el período  (39,9% en promedio). </a:t>
            </a:r>
            <a:r>
              <a:rPr lang="es-UY" sz="2200" dirty="0">
                <a:solidFill>
                  <a:schemeClr val="tx1"/>
                </a:solidFill>
              </a:rPr>
              <a:t>En </a:t>
            </a:r>
            <a:r>
              <a:rPr lang="es-UY" sz="2200" dirty="0" smtClean="0">
                <a:solidFill>
                  <a:schemeClr val="tx1"/>
                </a:solidFill>
              </a:rPr>
              <a:t>2016 la no promoción fue  41,8%, lo cual representa 0,7 puntos porcentuales menos que en 2015.</a:t>
            </a:r>
            <a:endParaRPr lang="es-UY" sz="2200" dirty="0">
              <a:solidFill>
                <a:schemeClr val="tx1"/>
              </a:solidFill>
            </a:endParaRP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084"/>
          <a:stretch/>
        </p:blipFill>
        <p:spPr bwMode="auto">
          <a:xfrm>
            <a:off x="395536" y="764704"/>
            <a:ext cx="8333584" cy="2341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623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a:t>
            </a:r>
            <a:r>
              <a:rPr lang="es-UY" sz="3600" b="1" dirty="0" smtClean="0">
                <a:solidFill>
                  <a:schemeClr val="bg1"/>
                </a:solidFill>
                <a:effectLst>
                  <a:outerShdw blurRad="38100" dist="38100" dir="2700000" algn="tl">
                    <a:srgbClr val="000000">
                      <a:alpha val="43137"/>
                    </a:srgbClr>
                  </a:outerShdw>
                </a:effectLst>
              </a:rPr>
              <a:t>SUPERIOR</a:t>
            </a:r>
            <a:endParaRPr lang="es-UY" sz="3600" b="1" dirty="0">
              <a:solidFill>
                <a:schemeClr val="bg1"/>
              </a:solidFill>
              <a:effectLst>
                <a:outerShdw blurRad="38100" dist="38100" dir="2700000" algn="tl">
                  <a:srgbClr val="000000">
                    <a:alpha val="43137"/>
                  </a:srgbClr>
                </a:outerShdw>
              </a:effectLst>
            </a:endParaRPr>
          </a:p>
        </p:txBody>
      </p:sp>
      <p:sp>
        <p:nvSpPr>
          <p:cNvPr id="2" name="1 Rectángulo"/>
          <p:cNvSpPr/>
          <p:nvPr/>
        </p:nvSpPr>
        <p:spPr>
          <a:xfrm>
            <a:off x="395536" y="5301208"/>
            <a:ext cx="8482790" cy="148478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ES" sz="2000" dirty="0" smtClean="0">
                <a:solidFill>
                  <a:schemeClr val="tx1"/>
                </a:solidFill>
              </a:rPr>
              <a:t>Entre 2006 y 2016 la cantidad de jóvenes que asisten al nivel de correspondencia teórica o uno superior (Tasa </a:t>
            </a:r>
            <a:r>
              <a:rPr lang="es-ES" sz="2000" dirty="0">
                <a:solidFill>
                  <a:schemeClr val="tx1"/>
                </a:solidFill>
              </a:rPr>
              <a:t>N</a:t>
            </a:r>
            <a:r>
              <a:rPr lang="es-ES" sz="2000" dirty="0" smtClean="0">
                <a:solidFill>
                  <a:schemeClr val="tx1"/>
                </a:solidFill>
              </a:rPr>
              <a:t>eta </a:t>
            </a:r>
            <a:r>
              <a:rPr lang="es-ES" sz="2000" dirty="0">
                <a:solidFill>
                  <a:schemeClr val="tx1"/>
                </a:solidFill>
              </a:rPr>
              <a:t>A</a:t>
            </a:r>
            <a:r>
              <a:rPr lang="es-ES" sz="2000" dirty="0" smtClean="0">
                <a:solidFill>
                  <a:schemeClr val="tx1"/>
                </a:solidFill>
              </a:rPr>
              <a:t>justada) creció 8 puntos porcentuales.</a:t>
            </a:r>
          </a:p>
          <a:p>
            <a:pPr marL="285750" indent="-285750">
              <a:buFont typeface="Arial" panose="020B0604020202020204" pitchFamily="34" charset="0"/>
              <a:buChar char="•"/>
            </a:pPr>
            <a:r>
              <a:rPr lang="es-ES" sz="2000" dirty="0" smtClean="0">
                <a:solidFill>
                  <a:schemeClr val="tx1"/>
                </a:solidFill>
              </a:rPr>
              <a:t>Para el mismo período la matrícula de Media Superior (pública y privada) aumentó 17,8%.</a:t>
            </a:r>
          </a:p>
        </p:txBody>
      </p:sp>
      <p:sp>
        <p:nvSpPr>
          <p:cNvPr id="12" name="11 Rectángulo"/>
          <p:cNvSpPr/>
          <p:nvPr/>
        </p:nvSpPr>
        <p:spPr>
          <a:xfrm>
            <a:off x="6170330" y="1340768"/>
            <a:ext cx="2794158" cy="309634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UY" sz="1950" dirty="0" smtClean="0">
                <a:solidFill>
                  <a:schemeClr val="tx1"/>
                </a:solidFill>
              </a:rPr>
              <a:t>En 2016 </a:t>
            </a:r>
            <a:r>
              <a:rPr lang="es-UY" sz="1950" dirty="0">
                <a:solidFill>
                  <a:schemeClr val="tx1"/>
                </a:solidFill>
              </a:rPr>
              <a:t>más de 8 de cada 10 </a:t>
            </a:r>
            <a:r>
              <a:rPr lang="es-UY" sz="2000" dirty="0">
                <a:solidFill>
                  <a:schemeClr val="tx1"/>
                </a:solidFill>
              </a:rPr>
              <a:t>jóvenes</a:t>
            </a:r>
            <a:r>
              <a:rPr lang="es-UY" sz="1950" dirty="0">
                <a:solidFill>
                  <a:schemeClr val="tx1"/>
                </a:solidFill>
              </a:rPr>
              <a:t> </a:t>
            </a:r>
            <a:r>
              <a:rPr lang="es-UY" sz="1950" dirty="0" smtClean="0">
                <a:solidFill>
                  <a:schemeClr val="tx1"/>
                </a:solidFill>
              </a:rPr>
              <a:t>entre </a:t>
            </a:r>
            <a:r>
              <a:rPr lang="es-UY" sz="1950" dirty="0">
                <a:solidFill>
                  <a:schemeClr val="tx1"/>
                </a:solidFill>
              </a:rPr>
              <a:t>15 y 17 años asistieron a un </a:t>
            </a:r>
            <a:r>
              <a:rPr lang="es-UY" sz="1950" dirty="0" smtClean="0">
                <a:solidFill>
                  <a:schemeClr val="tx1"/>
                </a:solidFill>
              </a:rPr>
              <a:t>centro educativo, independientemente del nivel.</a:t>
            </a:r>
          </a:p>
          <a:p>
            <a:endParaRPr lang="es-UY" sz="1950" dirty="0" smtClean="0">
              <a:solidFill>
                <a:schemeClr val="tx1"/>
              </a:solidFill>
            </a:endParaRPr>
          </a:p>
          <a:p>
            <a:r>
              <a:rPr lang="es-UY" sz="1950" dirty="0" smtClean="0">
                <a:solidFill>
                  <a:schemeClr val="tx1"/>
                </a:solidFill>
              </a:rPr>
              <a:t>5 de </a:t>
            </a:r>
            <a:r>
              <a:rPr lang="es-UY" sz="1950" dirty="0">
                <a:solidFill>
                  <a:schemeClr val="tx1"/>
                </a:solidFill>
              </a:rPr>
              <a:t>cada 10 </a:t>
            </a:r>
            <a:r>
              <a:rPr lang="es-UY" sz="1950" dirty="0" smtClean="0">
                <a:solidFill>
                  <a:schemeClr val="tx1"/>
                </a:solidFill>
              </a:rPr>
              <a:t>concurrió </a:t>
            </a:r>
            <a:r>
              <a:rPr lang="es-UY" sz="1950" dirty="0">
                <a:solidFill>
                  <a:schemeClr val="tx1"/>
                </a:solidFill>
              </a:rPr>
              <a:t>a </a:t>
            </a:r>
            <a:r>
              <a:rPr lang="es-UY" sz="1950" dirty="0" smtClean="0">
                <a:solidFill>
                  <a:schemeClr val="tx1"/>
                </a:solidFill>
              </a:rPr>
              <a:t>Educación Media </a:t>
            </a:r>
            <a:r>
              <a:rPr lang="es-UY" sz="1950" dirty="0">
                <a:solidFill>
                  <a:schemeClr val="tx1"/>
                </a:solidFill>
              </a:rPr>
              <a:t>Superior o </a:t>
            </a:r>
            <a:r>
              <a:rPr lang="es-UY" sz="1950" dirty="0" smtClean="0">
                <a:solidFill>
                  <a:schemeClr val="tx1"/>
                </a:solidFill>
              </a:rPr>
              <a:t>Terciaria.</a:t>
            </a:r>
            <a:endParaRPr lang="es-ES" sz="1950" dirty="0">
              <a:solidFill>
                <a:schemeClr val="tx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24744"/>
            <a:ext cx="5616000"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0059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5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a:t>
            </a:r>
            <a:r>
              <a:rPr lang="es-UY" sz="3600" b="1" dirty="0" smtClean="0">
                <a:solidFill>
                  <a:schemeClr val="bg1"/>
                </a:solidFill>
                <a:effectLst>
                  <a:outerShdw blurRad="38100" dist="38100" dir="2700000" algn="tl">
                    <a:srgbClr val="000000">
                      <a:alpha val="43137"/>
                    </a:srgbClr>
                  </a:outerShdw>
                </a:effectLst>
              </a:rPr>
              <a:t>SUPERIOR</a:t>
            </a:r>
            <a:endParaRPr lang="es-UY" sz="3600" b="1" dirty="0">
              <a:solidFill>
                <a:schemeClr val="bg1"/>
              </a:solidFill>
              <a:effectLst>
                <a:outerShdw blurRad="38100" dist="38100" dir="2700000" algn="tl">
                  <a:srgbClr val="000000">
                    <a:alpha val="43137"/>
                  </a:srgbClr>
                </a:outerShdw>
              </a:effectLst>
            </a:endParaRP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3023" t="20043" r="26329" b="10345"/>
          <a:stretch/>
        </p:blipFill>
        <p:spPr bwMode="auto">
          <a:xfrm>
            <a:off x="0" y="764704"/>
            <a:ext cx="9144000" cy="6092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0405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a:t>
            </a:r>
            <a:r>
              <a:rPr lang="es-UY" sz="3600" b="1" dirty="0" smtClean="0">
                <a:solidFill>
                  <a:schemeClr val="bg1"/>
                </a:solidFill>
                <a:effectLst>
                  <a:outerShdw blurRad="38100" dist="38100" dir="2700000" algn="tl">
                    <a:srgbClr val="000000">
                      <a:alpha val="43137"/>
                    </a:srgbClr>
                  </a:outerShdw>
                </a:effectLst>
              </a:rPr>
              <a:t>SUPERIOR</a:t>
            </a:r>
            <a:endParaRPr lang="es-UY" sz="3600" b="1" dirty="0">
              <a:solidFill>
                <a:schemeClr val="bg1"/>
              </a:solidFill>
              <a:effectLst>
                <a:outerShdw blurRad="38100" dist="38100" dir="2700000" algn="tl">
                  <a:srgbClr val="000000">
                    <a:alpha val="43137"/>
                  </a:srgbClr>
                </a:outerShdw>
              </a:effectLst>
            </a:endParaRPr>
          </a:p>
        </p:txBody>
      </p:sp>
      <p:sp>
        <p:nvSpPr>
          <p:cNvPr id="4" name="3 Rectángulo"/>
          <p:cNvSpPr/>
          <p:nvPr/>
        </p:nvSpPr>
        <p:spPr>
          <a:xfrm>
            <a:off x="107504" y="3429000"/>
            <a:ext cx="8939386" cy="302433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itchFamily="34" charset="0"/>
              <a:buChar char="•"/>
            </a:pPr>
            <a:r>
              <a:rPr lang="es-UY" sz="2400" dirty="0">
                <a:solidFill>
                  <a:schemeClr val="tx1"/>
                </a:solidFill>
              </a:rPr>
              <a:t>La matrícula en Educación Media Superior pública se incrementa durante todo el período </a:t>
            </a:r>
            <a:r>
              <a:rPr lang="es-UY" sz="2400" dirty="0" smtClean="0">
                <a:solidFill>
                  <a:schemeClr val="tx1"/>
                </a:solidFill>
              </a:rPr>
              <a:t>considerado (2011-2016). </a:t>
            </a:r>
          </a:p>
          <a:p>
            <a:pPr marL="342900" indent="-342900">
              <a:buFont typeface="Arial" pitchFamily="34" charset="0"/>
              <a:buChar char="•"/>
            </a:pPr>
            <a:r>
              <a:rPr lang="es-UY" sz="2400" dirty="0" smtClean="0">
                <a:solidFill>
                  <a:schemeClr val="tx1"/>
                </a:solidFill>
              </a:rPr>
              <a:t>Este </a:t>
            </a:r>
            <a:r>
              <a:rPr lang="es-UY" sz="2400" dirty="0">
                <a:solidFill>
                  <a:schemeClr val="tx1"/>
                </a:solidFill>
              </a:rPr>
              <a:t>proceso se repite en la Educación </a:t>
            </a:r>
            <a:r>
              <a:rPr lang="es-UY" sz="2400" dirty="0" smtClean="0">
                <a:solidFill>
                  <a:schemeClr val="tx1"/>
                </a:solidFill>
              </a:rPr>
              <a:t>Técnica, </a:t>
            </a:r>
            <a:r>
              <a:rPr lang="es-UY" sz="2400" dirty="0">
                <a:solidFill>
                  <a:schemeClr val="tx1"/>
                </a:solidFill>
              </a:rPr>
              <a:t>pero no en </a:t>
            </a:r>
            <a:r>
              <a:rPr lang="es-UY" sz="2400" dirty="0" smtClean="0">
                <a:solidFill>
                  <a:schemeClr val="tx1"/>
                </a:solidFill>
              </a:rPr>
              <a:t>la Educación Media </a:t>
            </a:r>
            <a:r>
              <a:rPr lang="es-UY" sz="2400" dirty="0">
                <a:solidFill>
                  <a:schemeClr val="tx1"/>
                </a:solidFill>
              </a:rPr>
              <a:t>G</a:t>
            </a:r>
            <a:r>
              <a:rPr lang="es-UY" sz="2400" dirty="0" smtClean="0">
                <a:solidFill>
                  <a:schemeClr val="tx1"/>
                </a:solidFill>
              </a:rPr>
              <a:t>eneral.</a:t>
            </a:r>
          </a:p>
          <a:p>
            <a:pPr marL="342900" indent="-342900">
              <a:buFont typeface="Arial" pitchFamily="34" charset="0"/>
              <a:buChar char="•"/>
            </a:pPr>
            <a:r>
              <a:rPr lang="es-UY" sz="2400" dirty="0" smtClean="0">
                <a:solidFill>
                  <a:schemeClr val="tx1"/>
                </a:solidFill>
              </a:rPr>
              <a:t>El CES tuvo una matrícula estable entre 2011 y 2015 (con variaciones interanuales inferiores a </a:t>
            </a:r>
            <a:r>
              <a:rPr lang="es-UY" sz="2400" dirty="0">
                <a:solidFill>
                  <a:schemeClr val="tx1"/>
                </a:solidFill>
              </a:rPr>
              <a:t>1,4</a:t>
            </a:r>
            <a:r>
              <a:rPr lang="es-UY" sz="2400" dirty="0" smtClean="0">
                <a:solidFill>
                  <a:schemeClr val="tx1"/>
                </a:solidFill>
              </a:rPr>
              <a:t>%)</a:t>
            </a:r>
          </a:p>
          <a:p>
            <a:pPr marL="342900" indent="-342900">
              <a:buFont typeface="Arial" pitchFamily="34" charset="0"/>
              <a:buChar char="•"/>
            </a:pPr>
            <a:r>
              <a:rPr lang="es-UY" sz="2400" dirty="0" smtClean="0">
                <a:solidFill>
                  <a:schemeClr val="tx1"/>
                </a:solidFill>
              </a:rPr>
              <a:t>En 2016 se produce un incremento de 4,1%  con respecto a 2015.</a:t>
            </a:r>
            <a:endParaRPr lang="es-UY" sz="2400" dirty="0">
              <a:solidFill>
                <a:schemeClr val="tx1"/>
              </a:solidFill>
            </a:endParaRPr>
          </a:p>
        </p:txBody>
      </p:sp>
      <p:grpSp>
        <p:nvGrpSpPr>
          <p:cNvPr id="2" name="1 Grupo"/>
          <p:cNvGrpSpPr/>
          <p:nvPr/>
        </p:nvGrpSpPr>
        <p:grpSpPr>
          <a:xfrm>
            <a:off x="183257" y="809600"/>
            <a:ext cx="8781231" cy="2403376"/>
            <a:chOff x="183257" y="779760"/>
            <a:chExt cx="8781231" cy="2403376"/>
          </a:xfrm>
        </p:grpSpPr>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2123"/>
            <a:stretch/>
          </p:blipFill>
          <p:spPr bwMode="auto">
            <a:xfrm>
              <a:off x="183257" y="779760"/>
              <a:ext cx="8781231" cy="209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95608"/>
            <a:stretch/>
          </p:blipFill>
          <p:spPr bwMode="auto">
            <a:xfrm>
              <a:off x="183257" y="2852936"/>
              <a:ext cx="8781231"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201929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a:t>
            </a:r>
            <a:r>
              <a:rPr lang="es-UY" sz="3600" b="1" dirty="0" smtClean="0">
                <a:solidFill>
                  <a:schemeClr val="bg1"/>
                </a:solidFill>
                <a:effectLst>
                  <a:outerShdw blurRad="38100" dist="38100" dir="2700000" algn="tl">
                    <a:srgbClr val="000000">
                      <a:alpha val="43137"/>
                    </a:srgbClr>
                  </a:outerShdw>
                </a:effectLst>
              </a:rPr>
              <a:t>SUPERIOR</a:t>
            </a:r>
            <a:endParaRPr lang="es-UY" sz="3600" b="1" dirty="0">
              <a:solidFill>
                <a:schemeClr val="bg1"/>
              </a:solidFill>
              <a:effectLst>
                <a:outerShdw blurRad="38100" dist="38100" dir="2700000" algn="tl">
                  <a:srgbClr val="000000">
                    <a:alpha val="43137"/>
                  </a:srgbClr>
                </a:outerShdw>
              </a:effectLst>
            </a:endParaRPr>
          </a:p>
        </p:txBody>
      </p:sp>
      <p:sp>
        <p:nvSpPr>
          <p:cNvPr id="4" name="3 Rectángulo"/>
          <p:cNvSpPr/>
          <p:nvPr/>
        </p:nvSpPr>
        <p:spPr>
          <a:xfrm>
            <a:off x="107504" y="3717032"/>
            <a:ext cx="8844000" cy="2664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s-UY" sz="2400" dirty="0">
                <a:solidFill>
                  <a:schemeClr val="tx1"/>
                </a:solidFill>
              </a:rPr>
              <a:t>La no promoción </a:t>
            </a:r>
            <a:r>
              <a:rPr lang="es-UY" sz="2400" dirty="0" smtClean="0">
                <a:solidFill>
                  <a:schemeClr val="tx1"/>
                </a:solidFill>
              </a:rPr>
              <a:t>al grado en Educación Media Superior pública </a:t>
            </a:r>
            <a:r>
              <a:rPr lang="es-UY" sz="2400" dirty="0">
                <a:solidFill>
                  <a:schemeClr val="tx1"/>
                </a:solidFill>
              </a:rPr>
              <a:t>presenta una tendencia </a:t>
            </a:r>
            <a:r>
              <a:rPr lang="es-UY" sz="2400" dirty="0" smtClean="0">
                <a:solidFill>
                  <a:schemeClr val="tx1"/>
                </a:solidFill>
              </a:rPr>
              <a:t>a la baja entre 2011 y 2016.</a:t>
            </a:r>
          </a:p>
          <a:p>
            <a:pPr marL="342900" indent="-342900">
              <a:buFont typeface="Arial" panose="020B0604020202020204" pitchFamily="34" charset="0"/>
              <a:buChar char="•"/>
            </a:pPr>
            <a:r>
              <a:rPr lang="es-ES" sz="2400" dirty="0" smtClean="0">
                <a:solidFill>
                  <a:schemeClr val="tx1"/>
                </a:solidFill>
              </a:rPr>
              <a:t>Esto se explica por el descenso en el CES (9,6 puntos porcentuales en el mismo período).</a:t>
            </a:r>
          </a:p>
          <a:p>
            <a:pPr marL="342900" indent="-342900">
              <a:buFont typeface="Arial" panose="020B0604020202020204" pitchFamily="34" charset="0"/>
              <a:buChar char="•"/>
            </a:pPr>
            <a:r>
              <a:rPr lang="es-ES" sz="2400" dirty="0" smtClean="0">
                <a:solidFill>
                  <a:schemeClr val="tx1"/>
                </a:solidFill>
              </a:rPr>
              <a:t>El CETP presenta otro comportamiento: el año 2013 fue el más bajo (36,6%), mientras que en 2016, 4 de cada 10 estudiantes no </a:t>
            </a:r>
            <a:r>
              <a:rPr lang="es-ES" sz="2400" dirty="0">
                <a:solidFill>
                  <a:schemeClr val="tx1"/>
                </a:solidFill>
              </a:rPr>
              <a:t>promovió (40,5%) .</a:t>
            </a:r>
            <a:endParaRPr lang="es-ES" sz="2400" dirty="0" smtClean="0">
              <a:solidFill>
                <a:schemeClr val="tx1"/>
              </a:solidFill>
            </a:endParaRPr>
          </a:p>
        </p:txBody>
      </p:sp>
      <p:grpSp>
        <p:nvGrpSpPr>
          <p:cNvPr id="5" name="1 Grupo"/>
          <p:cNvGrpSpPr/>
          <p:nvPr/>
        </p:nvGrpSpPr>
        <p:grpSpPr>
          <a:xfrm>
            <a:off x="107504" y="890454"/>
            <a:ext cx="8844000" cy="2466538"/>
            <a:chOff x="-166688" y="1406378"/>
            <a:chExt cx="9477376" cy="2466538"/>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9099" b="48392"/>
            <a:stretch/>
          </p:blipFill>
          <p:spPr bwMode="auto">
            <a:xfrm>
              <a:off x="-166688" y="1898073"/>
              <a:ext cx="9477376" cy="1648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93031"/>
            <a:stretch/>
          </p:blipFill>
          <p:spPr bwMode="auto">
            <a:xfrm>
              <a:off x="-166688" y="1406378"/>
              <a:ext cx="9477376" cy="510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4923"/>
            <a:stretch/>
          </p:blipFill>
          <p:spPr bwMode="auto">
            <a:xfrm>
              <a:off x="-166688" y="3501008"/>
              <a:ext cx="9477376" cy="371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22771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a:t>
            </a:r>
            <a:r>
              <a:rPr lang="es-UY" sz="3600" b="1" dirty="0" smtClean="0">
                <a:solidFill>
                  <a:schemeClr val="bg1"/>
                </a:solidFill>
                <a:effectLst>
                  <a:outerShdw blurRad="38100" dist="38100" dir="2700000" algn="tl">
                    <a:srgbClr val="000000">
                      <a:alpha val="43137"/>
                    </a:srgbClr>
                  </a:outerShdw>
                </a:effectLst>
              </a:rPr>
              <a:t>SUPERIOR</a:t>
            </a:r>
            <a:endParaRPr lang="es-UY" sz="3600" b="1" dirty="0">
              <a:solidFill>
                <a:schemeClr val="bg1"/>
              </a:solidFill>
              <a:effectLst>
                <a:outerShdw blurRad="38100" dist="38100" dir="2700000" algn="tl">
                  <a:srgbClr val="000000">
                    <a:alpha val="43137"/>
                  </a:srgbClr>
                </a:outerShdw>
              </a:effectLst>
            </a:endParaRPr>
          </a:p>
        </p:txBody>
      </p:sp>
      <p:sp>
        <p:nvSpPr>
          <p:cNvPr id="2" name="1 Rectángulo"/>
          <p:cNvSpPr/>
          <p:nvPr/>
        </p:nvSpPr>
        <p:spPr>
          <a:xfrm>
            <a:off x="130757" y="3501008"/>
            <a:ext cx="8882486" cy="273630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UY" sz="2200" dirty="0" smtClean="0">
                <a:solidFill>
                  <a:schemeClr val="tx1"/>
                </a:solidFill>
              </a:rPr>
              <a:t>En 2016 la </a:t>
            </a:r>
            <a:r>
              <a:rPr lang="es-UY" sz="2200" dirty="0" err="1">
                <a:solidFill>
                  <a:schemeClr val="tx1"/>
                </a:solidFill>
              </a:rPr>
              <a:t>extraedad</a:t>
            </a:r>
            <a:r>
              <a:rPr lang="es-UY" sz="2200" dirty="0">
                <a:solidFill>
                  <a:schemeClr val="tx1"/>
                </a:solidFill>
              </a:rPr>
              <a:t> en Educación Media Superior alcanzó a </a:t>
            </a:r>
            <a:r>
              <a:rPr lang="es-UY" sz="2200" dirty="0" smtClean="0">
                <a:solidFill>
                  <a:schemeClr val="tx1"/>
                </a:solidFill>
              </a:rPr>
              <a:t>casi 4 de </a:t>
            </a:r>
            <a:r>
              <a:rPr lang="es-UY" sz="2200" dirty="0">
                <a:solidFill>
                  <a:schemeClr val="tx1"/>
                </a:solidFill>
              </a:rPr>
              <a:t>cada 10 </a:t>
            </a:r>
            <a:r>
              <a:rPr lang="es-UY" sz="2200" dirty="0" smtClean="0">
                <a:solidFill>
                  <a:schemeClr val="tx1"/>
                </a:solidFill>
              </a:rPr>
              <a:t>estudiantes (38,1%).</a:t>
            </a:r>
          </a:p>
          <a:p>
            <a:pPr marL="285750" indent="-285750">
              <a:buFont typeface="Arial" panose="020B0604020202020204" pitchFamily="34" charset="0"/>
              <a:buChar char="•"/>
            </a:pPr>
            <a:r>
              <a:rPr lang="es-UY" sz="2200" dirty="0" smtClean="0">
                <a:solidFill>
                  <a:schemeClr val="tx1"/>
                </a:solidFill>
              </a:rPr>
              <a:t>Tanto en el </a:t>
            </a:r>
            <a:r>
              <a:rPr lang="es-UY" sz="2200" dirty="0">
                <a:solidFill>
                  <a:schemeClr val="tx1"/>
                </a:solidFill>
              </a:rPr>
              <a:t>CETP </a:t>
            </a:r>
            <a:r>
              <a:rPr lang="es-UY" sz="2200" dirty="0" smtClean="0">
                <a:solidFill>
                  <a:schemeClr val="tx1"/>
                </a:solidFill>
              </a:rPr>
              <a:t>como en el CES hubo en </a:t>
            </a:r>
            <a:r>
              <a:rPr lang="es-UY" sz="2200" dirty="0">
                <a:solidFill>
                  <a:schemeClr val="tx1"/>
                </a:solidFill>
              </a:rPr>
              <a:t>2016 </a:t>
            </a:r>
            <a:r>
              <a:rPr lang="es-UY" sz="2200" dirty="0" smtClean="0">
                <a:solidFill>
                  <a:schemeClr val="tx1"/>
                </a:solidFill>
              </a:rPr>
              <a:t>un aumento de 1,9 puntos porcentuales respecto a 2015.</a:t>
            </a:r>
          </a:p>
          <a:p>
            <a:pPr marL="285750" indent="-285750">
              <a:buFont typeface="Arial" panose="020B0604020202020204" pitchFamily="34" charset="0"/>
              <a:buChar char="•"/>
            </a:pPr>
            <a:r>
              <a:rPr lang="es-UY" sz="2200" dirty="0" smtClean="0">
                <a:solidFill>
                  <a:schemeClr val="tx1"/>
                </a:solidFill>
              </a:rPr>
              <a:t>Sin embargo, la </a:t>
            </a:r>
            <a:r>
              <a:rPr lang="es-UY" sz="2200" dirty="0" err="1" smtClean="0">
                <a:solidFill>
                  <a:schemeClr val="tx1"/>
                </a:solidFill>
              </a:rPr>
              <a:t>extraedad</a:t>
            </a:r>
            <a:r>
              <a:rPr lang="es-UY" sz="2200" dirty="0" smtClean="0">
                <a:solidFill>
                  <a:schemeClr val="tx1"/>
                </a:solidFill>
              </a:rPr>
              <a:t> en CETP es el triple que en el CES (65,5% y 20,2% respectivamente). En este sentido importa destacar que a nivel de Educación Media Superior CETP no posee restricciones de edad para el ingreso a sus ofertas.</a:t>
            </a:r>
          </a:p>
        </p:txBody>
      </p:sp>
      <p:grpSp>
        <p:nvGrpSpPr>
          <p:cNvPr id="3" name="2 Grupo"/>
          <p:cNvGrpSpPr/>
          <p:nvPr/>
        </p:nvGrpSpPr>
        <p:grpSpPr>
          <a:xfrm>
            <a:off x="107504" y="836712"/>
            <a:ext cx="8928992" cy="2347913"/>
            <a:chOff x="107504" y="836712"/>
            <a:chExt cx="8928992" cy="2347913"/>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836712"/>
              <a:ext cx="8928992" cy="234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82023" b="16030"/>
            <a:stretch/>
          </p:blipFill>
          <p:spPr bwMode="auto">
            <a:xfrm>
              <a:off x="107504" y="2780928"/>
              <a:ext cx="8928992" cy="189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964034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a:t>
            </a:r>
            <a:r>
              <a:rPr lang="es-UY" sz="3600" b="1" dirty="0" smtClean="0">
                <a:solidFill>
                  <a:schemeClr val="bg1"/>
                </a:solidFill>
                <a:effectLst>
                  <a:outerShdw blurRad="38100" dist="38100" dir="2700000" algn="tl">
                    <a:srgbClr val="000000">
                      <a:alpha val="43137"/>
                    </a:srgbClr>
                  </a:outerShdw>
                </a:effectLst>
              </a:rPr>
              <a:t>SUPERIOR</a:t>
            </a:r>
            <a:endParaRPr lang="es-UY" sz="3600" b="1" dirty="0">
              <a:solidFill>
                <a:schemeClr val="bg1"/>
              </a:solidFill>
              <a:effectLst>
                <a:outerShdw blurRad="38100" dist="38100" dir="2700000" algn="tl">
                  <a:srgbClr val="000000">
                    <a:alpha val="43137"/>
                  </a:srgbClr>
                </a:outerShdw>
              </a:effectLst>
            </a:endParaRPr>
          </a:p>
        </p:txBody>
      </p:sp>
      <p:sp>
        <p:nvSpPr>
          <p:cNvPr id="2" name="1 Rectángulo"/>
          <p:cNvSpPr/>
          <p:nvPr/>
        </p:nvSpPr>
        <p:spPr>
          <a:xfrm>
            <a:off x="261514" y="5602240"/>
            <a:ext cx="8699619" cy="99511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ES" sz="2200" dirty="0" smtClean="0">
                <a:solidFill>
                  <a:schemeClr val="tx1"/>
                </a:solidFill>
              </a:rPr>
              <a:t>Respecto a 2011 el egreso aumentó  un  9,5 % y se registra un descenso  de un 4,4 % en relación al año  2015.</a:t>
            </a:r>
          </a:p>
          <a:p>
            <a:pPr marL="285750" indent="-285750">
              <a:buFont typeface="Arial" panose="020B0604020202020204" pitchFamily="34" charset="0"/>
              <a:buChar char="•"/>
            </a:pPr>
            <a:endParaRPr lang="es-UY" sz="2200" dirty="0" smtClean="0">
              <a:solidFill>
                <a:schemeClr val="tx1"/>
              </a:solidFill>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727" y="765224"/>
            <a:ext cx="7681191" cy="46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42467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TERCIARIA NO UNIVERSITARIA</a:t>
            </a:r>
          </a:p>
        </p:txBody>
      </p:sp>
      <p:sp>
        <p:nvSpPr>
          <p:cNvPr id="2" name="1 Rectángulo"/>
          <p:cNvSpPr/>
          <p:nvPr/>
        </p:nvSpPr>
        <p:spPr>
          <a:xfrm>
            <a:off x="1331640" y="1340768"/>
            <a:ext cx="6624736" cy="4104456"/>
          </a:xfrm>
          <a:prstGeom prst="rect">
            <a:avLst/>
          </a:prstGeom>
          <a:solidFill>
            <a:schemeClr val="tx2">
              <a:lumMod val="40000"/>
              <a:lumOff val="6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dirty="0">
                <a:solidFill>
                  <a:schemeClr val="tx1"/>
                </a:solidFill>
              </a:rPr>
              <a:t>Este nivel cuenta con una matrícula de 11.589 estudiantes:</a:t>
            </a:r>
          </a:p>
          <a:p>
            <a:endParaRPr lang="es-ES" sz="2400" dirty="0">
              <a:solidFill>
                <a:schemeClr val="tx1"/>
              </a:solidFill>
            </a:endParaRPr>
          </a:p>
          <a:p>
            <a:pPr marL="285750" indent="-285750">
              <a:buFont typeface="Arial" pitchFamily="34" charset="0"/>
              <a:buChar char="•"/>
            </a:pPr>
            <a:r>
              <a:rPr lang="es-ES" sz="2400" dirty="0">
                <a:solidFill>
                  <a:schemeClr val="tx1"/>
                </a:solidFill>
              </a:rPr>
              <a:t>CETP–UTU: agrupa el 91,3% (10.580 estudiantes).</a:t>
            </a:r>
          </a:p>
          <a:p>
            <a:pPr marL="285750" indent="-285750">
              <a:buFont typeface="Arial" pitchFamily="34" charset="0"/>
              <a:buChar char="•"/>
            </a:pPr>
            <a:r>
              <a:rPr lang="es-ES" sz="2400" dirty="0">
                <a:solidFill>
                  <a:schemeClr val="tx1"/>
                </a:solidFill>
              </a:rPr>
              <a:t>Educación policial y militar: 7,4% (865 estudiantes).</a:t>
            </a:r>
          </a:p>
          <a:p>
            <a:pPr marL="285750" indent="-285750">
              <a:buFont typeface="Arial" pitchFamily="34" charset="0"/>
              <a:buChar char="•"/>
            </a:pPr>
            <a:r>
              <a:rPr lang="es-ES" sz="2400" dirty="0">
                <a:solidFill>
                  <a:schemeClr val="tx1"/>
                </a:solidFill>
              </a:rPr>
              <a:t>EMAD: 0,9% (102 estudiantes).</a:t>
            </a:r>
          </a:p>
          <a:p>
            <a:pPr marL="285750" indent="-285750">
              <a:buFont typeface="Arial" pitchFamily="34" charset="0"/>
              <a:buChar char="•"/>
            </a:pPr>
            <a:r>
              <a:rPr lang="es-ES" sz="2400" dirty="0">
                <a:solidFill>
                  <a:schemeClr val="tx1"/>
                </a:solidFill>
              </a:rPr>
              <a:t>El Centro de Investigación y Experimentación pedagógica-CIEP: 0,4% (42 estudiantes).</a:t>
            </a:r>
          </a:p>
          <a:p>
            <a:endParaRPr lang="es-ES" sz="2400" dirty="0">
              <a:solidFill>
                <a:schemeClr val="tx1"/>
              </a:solidFill>
            </a:endParaRPr>
          </a:p>
        </p:txBody>
      </p:sp>
    </p:spTree>
    <p:extLst>
      <p:ext uri="{BB962C8B-B14F-4D97-AF65-F5344CB8AC3E}">
        <p14:creationId xmlns:p14="http://schemas.microsoft.com/office/powerpoint/2010/main" val="1856375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FORMACIÓN DOCENTE</a:t>
            </a:r>
          </a:p>
        </p:txBody>
      </p:sp>
      <p:sp>
        <p:nvSpPr>
          <p:cNvPr id="2" name="1 Rectángulo"/>
          <p:cNvSpPr/>
          <p:nvPr/>
        </p:nvSpPr>
        <p:spPr>
          <a:xfrm>
            <a:off x="256517" y="5301209"/>
            <a:ext cx="8743467" cy="145643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es-ES" dirty="0" smtClean="0">
              <a:solidFill>
                <a:schemeClr val="tx1"/>
              </a:solidFill>
            </a:endParaRPr>
          </a:p>
          <a:p>
            <a:pPr marL="285750" indent="-285750">
              <a:buFont typeface="Arial" panose="020B0604020202020204" pitchFamily="34" charset="0"/>
              <a:buChar char="•"/>
            </a:pPr>
            <a:r>
              <a:rPr lang="es-ES" dirty="0" smtClean="0">
                <a:solidFill>
                  <a:schemeClr val="tx1"/>
                </a:solidFill>
              </a:rPr>
              <a:t>Profesorado concentra al 57,3% de los estudiantes de Formación Docente.</a:t>
            </a:r>
          </a:p>
          <a:p>
            <a:pPr marL="285750" indent="-285750">
              <a:buFont typeface="Arial" panose="020B0604020202020204" pitchFamily="34" charset="0"/>
              <a:buChar char="•"/>
            </a:pPr>
            <a:r>
              <a:rPr lang="es-ES" dirty="0" smtClean="0">
                <a:solidFill>
                  <a:schemeClr val="tx1"/>
                </a:solidFill>
              </a:rPr>
              <a:t>Magisterio se encuentra en segundo lugar con el 26,5,%.</a:t>
            </a:r>
          </a:p>
          <a:p>
            <a:pPr marL="285750" indent="-285750">
              <a:buFont typeface="Arial" panose="020B0604020202020204" pitchFamily="34" charset="0"/>
              <a:buChar char="•"/>
            </a:pPr>
            <a:r>
              <a:rPr lang="es-ES" dirty="0" smtClean="0">
                <a:solidFill>
                  <a:schemeClr val="tx1"/>
                </a:solidFill>
              </a:rPr>
              <a:t>El restante 16,1%  lo componen: Educación Social (6,5%), Maestros Técnicos (5,1%) y Asistentes Técnicos en </a:t>
            </a:r>
            <a:r>
              <a:rPr lang="es-ES" dirty="0">
                <a:solidFill>
                  <a:schemeClr val="tx1"/>
                </a:solidFill>
              </a:rPr>
              <a:t>P</a:t>
            </a:r>
            <a:r>
              <a:rPr lang="es-ES" dirty="0" smtClean="0">
                <a:solidFill>
                  <a:schemeClr val="tx1"/>
                </a:solidFill>
              </a:rPr>
              <a:t>rimera Infancia (4,5%).</a:t>
            </a:r>
          </a:p>
          <a:p>
            <a:pPr marL="285750" indent="-285750">
              <a:buFont typeface="Arial" panose="020B0604020202020204" pitchFamily="34" charset="0"/>
              <a:buChar char="•"/>
            </a:pPr>
            <a:endParaRPr lang="es-ES"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649" y="764704"/>
            <a:ext cx="7620395" cy="4346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78081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SISTEMA NACIONAL DE </a:t>
            </a:r>
            <a:r>
              <a:rPr lang="es-UY" sz="3600" b="1" dirty="0" smtClean="0">
                <a:solidFill>
                  <a:schemeClr val="bg1"/>
                </a:solidFill>
                <a:effectLst>
                  <a:outerShdw blurRad="38100" dist="38100" dir="2700000" algn="tl">
                    <a:srgbClr val="000000">
                      <a:alpha val="43137"/>
                    </a:srgbClr>
                  </a:outerShdw>
                </a:effectLst>
              </a:rPr>
              <a:t>EDUCACIÓN - 2016</a:t>
            </a:r>
            <a:endParaRPr lang="es-UY" sz="3600" b="1" dirty="0">
              <a:solidFill>
                <a:schemeClr val="bg1"/>
              </a:solidFill>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2"/>
          <a:stretch/>
        </p:blipFill>
        <p:spPr bwMode="auto">
          <a:xfrm>
            <a:off x="0" y="836712"/>
            <a:ext cx="9103296" cy="584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1867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49013"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FORMACIÓN DOCENTE</a:t>
            </a:r>
          </a:p>
        </p:txBody>
      </p:sp>
      <p:sp>
        <p:nvSpPr>
          <p:cNvPr id="2" name="1 Rectángulo"/>
          <p:cNvSpPr/>
          <p:nvPr/>
        </p:nvSpPr>
        <p:spPr>
          <a:xfrm>
            <a:off x="251520" y="5085184"/>
            <a:ext cx="8743467" cy="165618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solidFill>
                  <a:schemeClr val="tx1"/>
                </a:solidFill>
              </a:rPr>
              <a:t>La matrícula de formación docente en el período analizado ha aumentado 85%, esto significó 11.203 estudiantes más. En todo el período considerado Profesorado agrupa en el entorno del 60% de la oferta educativa. Es importante señalar  el aumento significativo en el año 2016 de las otras ofertas como Maestro Técnico, Educador Social y Asistente Técnico en Primera Infancia.</a:t>
            </a:r>
            <a:endParaRPr lang="es-ES"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293" y="956811"/>
            <a:ext cx="7188539" cy="406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41867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1021" y="5517232"/>
            <a:ext cx="8743467" cy="88036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UY" dirty="0" smtClean="0">
                <a:solidFill>
                  <a:schemeClr val="tx1"/>
                </a:solidFill>
              </a:rPr>
              <a:t>Los </a:t>
            </a:r>
            <a:r>
              <a:rPr lang="es-UY" dirty="0">
                <a:solidFill>
                  <a:schemeClr val="tx1"/>
                </a:solidFill>
              </a:rPr>
              <a:t>egresos en Formación Docente son estables en los </a:t>
            </a:r>
            <a:r>
              <a:rPr lang="es-UY" dirty="0" smtClean="0">
                <a:solidFill>
                  <a:schemeClr val="tx1"/>
                </a:solidFill>
              </a:rPr>
              <a:t>últimos 4 </a:t>
            </a:r>
            <a:r>
              <a:rPr lang="es-UY" dirty="0">
                <a:solidFill>
                  <a:schemeClr val="tx1"/>
                </a:solidFill>
              </a:rPr>
              <a:t>años, pero menores en comparación con el </a:t>
            </a:r>
            <a:r>
              <a:rPr lang="es-UY" dirty="0" smtClean="0">
                <a:solidFill>
                  <a:schemeClr val="tx1"/>
                </a:solidFill>
              </a:rPr>
              <a:t>año 2000</a:t>
            </a:r>
            <a:r>
              <a:rPr lang="es-UY" dirty="0">
                <a:solidFill>
                  <a:schemeClr val="tx1"/>
                </a:solidFill>
              </a:rPr>
              <a:t>, este descenso es producto de la caída del egreso en Magisterio.</a:t>
            </a:r>
            <a:endParaRPr lang="es-ES" dirty="0" smtClean="0">
              <a:solidFill>
                <a:schemeClr val="tx1"/>
              </a:solidFill>
            </a:endParaRPr>
          </a:p>
        </p:txBody>
      </p:sp>
      <p:sp>
        <p:nvSpPr>
          <p:cNvPr id="5" name="4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FORMACIÓN DOCENTE</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384" y="808772"/>
            <a:ext cx="6984000" cy="4258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34448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TERCIARIA UNIVERSITARIA</a:t>
            </a:r>
          </a:p>
        </p:txBody>
      </p:sp>
      <p:sp>
        <p:nvSpPr>
          <p:cNvPr id="2" name="1 Rectángulo"/>
          <p:cNvSpPr/>
          <p:nvPr/>
        </p:nvSpPr>
        <p:spPr>
          <a:xfrm>
            <a:off x="251520" y="2276872"/>
            <a:ext cx="8634947" cy="295232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UY" b="1" dirty="0">
                <a:solidFill>
                  <a:schemeClr val="tx1"/>
                </a:solidFill>
              </a:rPr>
              <a:t>MATRÍCULA DE GRADO Y POSGRADO PARA PÚBLICO Y PRIVADO:</a:t>
            </a:r>
          </a:p>
          <a:p>
            <a:pPr marL="285750" indent="-285750">
              <a:buFont typeface="Arial" panose="020B0604020202020204" pitchFamily="34" charset="0"/>
              <a:buChar char="•"/>
            </a:pPr>
            <a:r>
              <a:rPr lang="es-UY" sz="1600" dirty="0">
                <a:solidFill>
                  <a:schemeClr val="tx1"/>
                </a:solidFill>
              </a:rPr>
              <a:t>Entre los años 2000 y 2016 las universidades privadas triplican su matrícula  (8.263 y 25.560 respectivamente) mientras que en los institutos universitarios privados esta relación se eleva casi 9 veces para el mismo período (215 y 1.899 respectivamente).</a:t>
            </a:r>
          </a:p>
          <a:p>
            <a:pPr marL="285750" indent="-285750">
              <a:buFont typeface="Arial" panose="020B0604020202020204" pitchFamily="34" charset="0"/>
              <a:buChar char="•"/>
            </a:pPr>
            <a:endParaRPr lang="es-ES" sz="1600" dirty="0">
              <a:solidFill>
                <a:srgbClr val="FF0000"/>
              </a:solidFill>
            </a:endParaRPr>
          </a:p>
          <a:p>
            <a:pPr marL="285750" indent="-285750">
              <a:buFont typeface="Arial" panose="020B0604020202020204" pitchFamily="34" charset="0"/>
              <a:buChar char="•"/>
            </a:pPr>
            <a:r>
              <a:rPr lang="es-ES" sz="1600" dirty="0">
                <a:solidFill>
                  <a:schemeClr val="tx1"/>
                </a:solidFill>
              </a:rPr>
              <a:t>En 2016 La Universidad Tecnológica (UTEC) sextuplicó sus estudiantes en comparación con el año 2014 (358 y 55 matriculados, respectivamente).</a:t>
            </a:r>
          </a:p>
          <a:p>
            <a:pPr marL="285750" indent="-285750">
              <a:buFont typeface="Arial" panose="020B0604020202020204" pitchFamily="34" charset="0"/>
              <a:buChar char="•"/>
            </a:pPr>
            <a:endParaRPr lang="es-ES" sz="1600" dirty="0">
              <a:solidFill>
                <a:srgbClr val="FF0000"/>
              </a:solidFill>
            </a:endParaRPr>
          </a:p>
          <a:p>
            <a:pPr marL="285750" indent="-285750">
              <a:buFont typeface="Arial" panose="020B0604020202020204" pitchFamily="34" charset="0"/>
              <a:buChar char="•"/>
            </a:pPr>
            <a:r>
              <a:rPr lang="es-UY" sz="1600" dirty="0">
                <a:solidFill>
                  <a:schemeClr val="tx1"/>
                </a:solidFill>
              </a:rPr>
              <a:t>Según el Censo de estudiantes 2012, la Universidad de la República contó con 85.905 estudiantes y 130.941 matriculados. </a:t>
            </a:r>
            <a:endParaRPr lang="en-US" sz="1600" dirty="0">
              <a:solidFill>
                <a:schemeClr val="tx1"/>
              </a:solidFill>
            </a:endParaRPr>
          </a:p>
        </p:txBody>
      </p:sp>
      <p:sp>
        <p:nvSpPr>
          <p:cNvPr id="6" name="5 Rectángulo"/>
          <p:cNvSpPr/>
          <p:nvPr/>
        </p:nvSpPr>
        <p:spPr>
          <a:xfrm>
            <a:off x="251520" y="810002"/>
            <a:ext cx="8604448" cy="139486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UY" b="1" dirty="0" smtClean="0">
              <a:solidFill>
                <a:schemeClr val="tx1"/>
              </a:solidFill>
            </a:endParaRPr>
          </a:p>
          <a:p>
            <a:r>
              <a:rPr lang="es-UY" b="1" dirty="0" smtClean="0">
                <a:solidFill>
                  <a:schemeClr val="tx1"/>
                </a:solidFill>
              </a:rPr>
              <a:t>INGRESO </a:t>
            </a:r>
            <a:r>
              <a:rPr lang="es-UY" b="1" dirty="0">
                <a:solidFill>
                  <a:schemeClr val="tx1"/>
                </a:solidFill>
              </a:rPr>
              <a:t>DE GRADO Y POSGRADO PARA PÚBLICO Y PRIVADO</a:t>
            </a:r>
            <a:r>
              <a:rPr lang="es-UY" b="1" dirty="0" smtClean="0">
                <a:solidFill>
                  <a:schemeClr val="tx1"/>
                </a:solidFill>
              </a:rPr>
              <a:t>:</a:t>
            </a:r>
          </a:p>
          <a:p>
            <a:pPr marL="285750" indent="-285750">
              <a:buFont typeface="Arial" panose="020B0604020202020204" pitchFamily="34" charset="0"/>
              <a:buChar char="•"/>
            </a:pPr>
            <a:r>
              <a:rPr lang="es-UY" sz="1600" dirty="0" smtClean="0">
                <a:solidFill>
                  <a:schemeClr val="tx1"/>
                </a:solidFill>
              </a:rPr>
              <a:t>Las </a:t>
            </a:r>
            <a:r>
              <a:rPr lang="es-UY" sz="1600" dirty="0">
                <a:solidFill>
                  <a:schemeClr val="tx1"/>
                </a:solidFill>
              </a:rPr>
              <a:t>cuatro áreas de conocimiento con mayor ingreso entre  los años 2005 a 2016 han sido: Enseñanza comercial y administración, Medicina, Ciencias sociales y del comportamiento y Derecho. Dichas áreas reúnen en el año 2016 al 58,6% de los ingresos.</a:t>
            </a:r>
          </a:p>
          <a:p>
            <a:pPr marL="285750" indent="-285750">
              <a:buFont typeface="Arial" panose="020B0604020202020204" pitchFamily="34" charset="0"/>
              <a:buChar char="•"/>
            </a:pPr>
            <a:endParaRPr lang="es-UY" dirty="0">
              <a:solidFill>
                <a:schemeClr val="tx1"/>
              </a:solidFill>
            </a:endParaRPr>
          </a:p>
        </p:txBody>
      </p:sp>
      <p:sp>
        <p:nvSpPr>
          <p:cNvPr id="7" name="6 Rectángulo"/>
          <p:cNvSpPr/>
          <p:nvPr/>
        </p:nvSpPr>
        <p:spPr>
          <a:xfrm>
            <a:off x="251520" y="5373216"/>
            <a:ext cx="8604448" cy="129614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UY" b="1" dirty="0" smtClean="0">
              <a:solidFill>
                <a:schemeClr val="tx1"/>
              </a:solidFill>
            </a:endParaRPr>
          </a:p>
          <a:p>
            <a:endParaRPr lang="es-UY" b="1" dirty="0">
              <a:solidFill>
                <a:schemeClr val="tx1"/>
              </a:solidFill>
            </a:endParaRPr>
          </a:p>
          <a:p>
            <a:r>
              <a:rPr lang="es-UY" b="1" dirty="0" smtClean="0">
                <a:solidFill>
                  <a:schemeClr val="tx1"/>
                </a:solidFill>
              </a:rPr>
              <a:t>EGRESO </a:t>
            </a:r>
            <a:r>
              <a:rPr lang="es-UY" b="1" dirty="0">
                <a:solidFill>
                  <a:schemeClr val="tx1"/>
                </a:solidFill>
              </a:rPr>
              <a:t>DE GRADO Y POSGRADO PARA PÚBLICO Y PRIVADO: </a:t>
            </a:r>
          </a:p>
          <a:p>
            <a:pPr marL="285750" indent="-285750">
              <a:buFont typeface="Arial" panose="020B0604020202020204" pitchFamily="34" charset="0"/>
              <a:buChar char="•"/>
            </a:pPr>
            <a:r>
              <a:rPr lang="es-UY" sz="1600" dirty="0">
                <a:solidFill>
                  <a:schemeClr val="tx1"/>
                </a:solidFill>
              </a:rPr>
              <a:t>En 2016 hubo 10.817 egresados, 688 más que en 2015.</a:t>
            </a:r>
          </a:p>
          <a:p>
            <a:pPr marL="285750" indent="-285750">
              <a:buFont typeface="Arial" panose="020B0604020202020204" pitchFamily="34" charset="0"/>
              <a:buChar char="•"/>
            </a:pPr>
            <a:endParaRPr lang="es-UY" sz="1600" dirty="0">
              <a:solidFill>
                <a:srgbClr val="FF0000"/>
              </a:solidFill>
            </a:endParaRPr>
          </a:p>
          <a:p>
            <a:pPr marL="285750" indent="-285750">
              <a:buFont typeface="Arial" panose="020B0604020202020204" pitchFamily="34" charset="0"/>
              <a:buChar char="•"/>
            </a:pPr>
            <a:r>
              <a:rPr lang="es-UY" sz="1600" dirty="0">
                <a:solidFill>
                  <a:schemeClr val="tx1"/>
                </a:solidFill>
              </a:rPr>
              <a:t>Medicina fue el área de conocimiento con mayor cantidad de egresados (22,5%). La segunda fue Enseñanza comercial y administración  con 20,4%. </a:t>
            </a:r>
          </a:p>
          <a:p>
            <a:pPr marL="285750" indent="-285750">
              <a:buFont typeface="Arial" panose="020B0604020202020204" pitchFamily="34" charset="0"/>
              <a:buChar char="•"/>
            </a:pPr>
            <a:endParaRPr lang="en-US" sz="1600" dirty="0">
              <a:solidFill>
                <a:schemeClr val="tx1"/>
              </a:solidFill>
            </a:endParaRPr>
          </a:p>
          <a:p>
            <a:endParaRPr lang="es-ES" dirty="0">
              <a:solidFill>
                <a:schemeClr val="tx1"/>
              </a:solidFill>
            </a:endParaRPr>
          </a:p>
        </p:txBody>
      </p:sp>
    </p:spTree>
    <p:extLst>
      <p:ext uri="{BB962C8B-B14F-4D97-AF65-F5344CB8AC3E}">
        <p14:creationId xmlns:p14="http://schemas.microsoft.com/office/powerpoint/2010/main" val="1100303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TERCIARIA UNIVERSITARIA</a:t>
            </a:r>
          </a:p>
        </p:txBody>
      </p:sp>
      <p:sp>
        <p:nvSpPr>
          <p:cNvPr id="7" name="6 Rectángulo"/>
          <p:cNvSpPr/>
          <p:nvPr/>
        </p:nvSpPr>
        <p:spPr>
          <a:xfrm>
            <a:off x="467544" y="5134801"/>
            <a:ext cx="8527444" cy="148202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UY" sz="2000" dirty="0">
                <a:solidFill>
                  <a:schemeClr val="tx1"/>
                </a:solidFill>
              </a:rPr>
              <a:t>Los ingresos 2016 en Montevideo fueron 26.897 y en el Interior 4.892 Entre el 2010 y el 2016 el ingreso y egreso en el Interior se incrementaron en 8,2 y 3,6 puntos </a:t>
            </a:r>
            <a:r>
              <a:rPr lang="es-UY" sz="2000" dirty="0" smtClean="0">
                <a:solidFill>
                  <a:schemeClr val="tx1"/>
                </a:solidFill>
              </a:rPr>
              <a:t>porcentuales respectivamente, </a:t>
            </a:r>
            <a:r>
              <a:rPr lang="es-UY" sz="2000" dirty="0">
                <a:solidFill>
                  <a:schemeClr val="tx1"/>
                </a:solidFill>
              </a:rPr>
              <a:t>si bien en el 2016 se revierte la tendencia de los años anteriores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8225" y="732374"/>
            <a:ext cx="6984000" cy="4352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69676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TERCIARIA UNIVERSITARIA</a:t>
            </a:r>
          </a:p>
        </p:txBody>
      </p:sp>
      <p:sp>
        <p:nvSpPr>
          <p:cNvPr id="4" name="3 Marcador de texto"/>
          <p:cNvSpPr>
            <a:spLocks noGrp="1"/>
          </p:cNvSpPr>
          <p:nvPr>
            <p:ph type="body" idx="1"/>
          </p:nvPr>
        </p:nvSpPr>
        <p:spPr>
          <a:xfrm>
            <a:off x="2339752" y="476672"/>
            <a:ext cx="1438578" cy="639762"/>
          </a:xfrm>
        </p:spPr>
        <p:txBody>
          <a:bodyPr>
            <a:normAutofit fontScale="92500"/>
          </a:bodyPr>
          <a:lstStyle/>
          <a:p>
            <a:r>
              <a:rPr lang="es-UY" dirty="0" smtClean="0"/>
              <a:t>INGRESOS</a:t>
            </a:r>
            <a:endParaRPr lang="es-UY" dirty="0"/>
          </a:p>
        </p:txBody>
      </p:sp>
      <p:sp>
        <p:nvSpPr>
          <p:cNvPr id="8" name="7 Marcador de texto"/>
          <p:cNvSpPr>
            <a:spLocks noGrp="1"/>
          </p:cNvSpPr>
          <p:nvPr>
            <p:ph type="body" sz="quarter" idx="3"/>
          </p:nvPr>
        </p:nvSpPr>
        <p:spPr>
          <a:xfrm>
            <a:off x="4355976" y="492438"/>
            <a:ext cx="1439143" cy="639762"/>
          </a:xfrm>
        </p:spPr>
        <p:txBody>
          <a:bodyPr/>
          <a:lstStyle/>
          <a:p>
            <a:r>
              <a:rPr lang="es-UY" dirty="0" smtClean="0"/>
              <a:t>EGRESOS</a:t>
            </a:r>
            <a:endParaRPr lang="es-UY" dirty="0"/>
          </a:p>
        </p:txBody>
      </p:sp>
      <p:sp>
        <p:nvSpPr>
          <p:cNvPr id="16" name="15 Rectángulo"/>
          <p:cNvSpPr/>
          <p:nvPr/>
        </p:nvSpPr>
        <p:spPr>
          <a:xfrm>
            <a:off x="0" y="1146826"/>
            <a:ext cx="2051720" cy="12733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dirty="0" smtClean="0">
                <a:solidFill>
                  <a:schemeClr val="tx1"/>
                </a:solidFill>
              </a:rPr>
              <a:t>Carrera Corta y Licenciatura</a:t>
            </a:r>
            <a:endParaRPr lang="es-UY" dirty="0">
              <a:solidFill>
                <a:schemeClr val="tx1"/>
              </a:solidFill>
            </a:endParaRPr>
          </a:p>
        </p:txBody>
      </p:sp>
      <p:sp>
        <p:nvSpPr>
          <p:cNvPr id="47" name="46 Rectángulo"/>
          <p:cNvSpPr/>
          <p:nvPr/>
        </p:nvSpPr>
        <p:spPr>
          <a:xfrm>
            <a:off x="-4980" y="2420888"/>
            <a:ext cx="2051720" cy="12891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dirty="0" smtClean="0">
                <a:solidFill>
                  <a:schemeClr val="tx1"/>
                </a:solidFill>
              </a:rPr>
              <a:t>Postgrado o especializaciones</a:t>
            </a:r>
            <a:endParaRPr lang="es-UY" dirty="0">
              <a:solidFill>
                <a:schemeClr val="tx1"/>
              </a:solidFill>
            </a:endParaRPr>
          </a:p>
        </p:txBody>
      </p:sp>
      <p:sp>
        <p:nvSpPr>
          <p:cNvPr id="48" name="47 Rectángulo"/>
          <p:cNvSpPr/>
          <p:nvPr/>
        </p:nvSpPr>
        <p:spPr>
          <a:xfrm>
            <a:off x="-4980" y="3717032"/>
            <a:ext cx="2051720" cy="12891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dirty="0" smtClean="0">
                <a:solidFill>
                  <a:schemeClr val="tx1"/>
                </a:solidFill>
              </a:rPr>
              <a:t>Maestría</a:t>
            </a:r>
            <a:endParaRPr lang="es-UY" dirty="0">
              <a:solidFill>
                <a:schemeClr val="tx1"/>
              </a:solidFill>
            </a:endParaRPr>
          </a:p>
        </p:txBody>
      </p:sp>
      <p:sp>
        <p:nvSpPr>
          <p:cNvPr id="49" name="48 Rectángulo"/>
          <p:cNvSpPr/>
          <p:nvPr/>
        </p:nvSpPr>
        <p:spPr>
          <a:xfrm>
            <a:off x="1590" y="5020161"/>
            <a:ext cx="2051720" cy="12891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dirty="0" smtClean="0">
                <a:solidFill>
                  <a:schemeClr val="tx1"/>
                </a:solidFill>
              </a:rPr>
              <a:t>Doctorado</a:t>
            </a:r>
            <a:endParaRPr lang="es-UY" dirty="0">
              <a:solidFill>
                <a:schemeClr val="tx1"/>
              </a:solidFill>
            </a:endParaRPr>
          </a:p>
        </p:txBody>
      </p:sp>
      <p:sp>
        <p:nvSpPr>
          <p:cNvPr id="17" name="16 Rectángulo"/>
          <p:cNvSpPr/>
          <p:nvPr/>
        </p:nvSpPr>
        <p:spPr>
          <a:xfrm>
            <a:off x="2483768" y="6525344"/>
            <a:ext cx="145606" cy="144016"/>
          </a:xfrm>
          <a:prstGeom prst="rect">
            <a:avLst/>
          </a:prstGeom>
          <a:solidFill>
            <a:schemeClr val="accent4"/>
          </a:solidFill>
          <a:ln>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54" name="53 Rectángulo"/>
          <p:cNvSpPr/>
          <p:nvPr/>
        </p:nvSpPr>
        <p:spPr>
          <a:xfrm>
            <a:off x="4139952" y="6525344"/>
            <a:ext cx="145606" cy="144016"/>
          </a:xfrm>
          <a:prstGeom prst="rect">
            <a:avLst/>
          </a:prstGeom>
          <a:solidFill>
            <a:schemeClr val="accent3"/>
          </a:solidFill>
          <a:ln>
            <a:solidFill>
              <a:schemeClr val="accent3"/>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8" name="17 Rectángulo"/>
          <p:cNvSpPr/>
          <p:nvPr/>
        </p:nvSpPr>
        <p:spPr>
          <a:xfrm>
            <a:off x="2629374" y="6525344"/>
            <a:ext cx="136656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dirty="0" smtClean="0">
                <a:solidFill>
                  <a:schemeClr val="tx1"/>
                </a:solidFill>
              </a:rPr>
              <a:t>Mujeres</a:t>
            </a:r>
            <a:endParaRPr lang="es-UY" dirty="0">
              <a:solidFill>
                <a:schemeClr val="tx1"/>
              </a:solidFill>
            </a:endParaRPr>
          </a:p>
        </p:txBody>
      </p:sp>
      <p:sp>
        <p:nvSpPr>
          <p:cNvPr id="56" name="55 Rectángulo"/>
          <p:cNvSpPr/>
          <p:nvPr/>
        </p:nvSpPr>
        <p:spPr>
          <a:xfrm>
            <a:off x="4429574" y="6525344"/>
            <a:ext cx="136656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dirty="0" smtClean="0">
                <a:solidFill>
                  <a:schemeClr val="tx1"/>
                </a:solidFill>
              </a:rPr>
              <a:t>Varones</a:t>
            </a:r>
            <a:endParaRPr lang="es-UY" dirty="0">
              <a:solidFill>
                <a:schemeClr val="tx1"/>
              </a:solidFill>
            </a:endParaRPr>
          </a:p>
        </p:txBody>
      </p:sp>
      <p:sp>
        <p:nvSpPr>
          <p:cNvPr id="57" name="56 Rectángulo"/>
          <p:cNvSpPr/>
          <p:nvPr/>
        </p:nvSpPr>
        <p:spPr>
          <a:xfrm>
            <a:off x="6372200" y="1268760"/>
            <a:ext cx="2622788" cy="42263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dirty="0">
              <a:solidFill>
                <a:schemeClr val="tx1"/>
              </a:solidFill>
            </a:endParaRPr>
          </a:p>
          <a:p>
            <a:pPr algn="ctr"/>
            <a:r>
              <a:rPr lang="es-UY" dirty="0" smtClean="0">
                <a:solidFill>
                  <a:schemeClr val="tx1"/>
                </a:solidFill>
              </a:rPr>
              <a:t>La </a:t>
            </a:r>
            <a:r>
              <a:rPr lang="es-UY" dirty="0">
                <a:solidFill>
                  <a:schemeClr val="tx1"/>
                </a:solidFill>
              </a:rPr>
              <a:t>feminización a nivel </a:t>
            </a:r>
            <a:r>
              <a:rPr lang="es-UY" dirty="0" smtClean="0">
                <a:solidFill>
                  <a:schemeClr val="tx1"/>
                </a:solidFill>
              </a:rPr>
              <a:t>terciario es </a:t>
            </a:r>
            <a:r>
              <a:rPr lang="es-UY" dirty="0">
                <a:solidFill>
                  <a:schemeClr val="tx1"/>
                </a:solidFill>
              </a:rPr>
              <a:t>general para todos los niveles académicos, </a:t>
            </a:r>
            <a:r>
              <a:rPr lang="es-UY" dirty="0" smtClean="0">
                <a:solidFill>
                  <a:schemeClr val="tx1"/>
                </a:solidFill>
              </a:rPr>
              <a:t>fundamentalmente para Carrera Corta Licenciatura y Posgrado y Especializaciones</a:t>
            </a:r>
            <a:endParaRPr lang="en-US"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4939" y="1210054"/>
            <a:ext cx="2005013" cy="1286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4938" y="2492896"/>
            <a:ext cx="2005200" cy="1262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3375" y="3752815"/>
            <a:ext cx="2036763"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3189" y="5013176"/>
            <a:ext cx="2036763"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9952" y="1210054"/>
            <a:ext cx="1980000" cy="128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952" y="2492896"/>
            <a:ext cx="1980000" cy="1261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39953" y="3757463"/>
            <a:ext cx="1979802" cy="1255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39952" y="5013176"/>
            <a:ext cx="1979802"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0444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05503" y="3861048"/>
            <a:ext cx="8586977" cy="2585323"/>
          </a:xfrm>
          <a:prstGeom prst="rect">
            <a:avLst/>
          </a:prstGeom>
          <a:solidFill>
            <a:schemeClr val="tx2">
              <a:lumMod val="20000"/>
              <a:lumOff val="80000"/>
            </a:schemeClr>
          </a:solidFill>
        </p:spPr>
        <p:txBody>
          <a:bodyPr wrap="square">
            <a:spAutoFit/>
          </a:bodyPr>
          <a:lstStyle/>
          <a:p>
            <a:pPr marL="342900" indent="-342900">
              <a:buFont typeface="Arial" pitchFamily="34" charset="0"/>
              <a:buChar char="•"/>
            </a:pPr>
            <a:r>
              <a:rPr lang="es-UY" dirty="0"/>
              <a:t>El total de instituciones de Formación Técnico – Profesional relevadas en el año 2016 son </a:t>
            </a:r>
            <a:r>
              <a:rPr lang="es-UY" dirty="0" smtClean="0"/>
              <a:t>231,con una </a:t>
            </a:r>
            <a:r>
              <a:rPr lang="es-UY" dirty="0"/>
              <a:t>matrícula de 93.423 </a:t>
            </a:r>
            <a:r>
              <a:rPr lang="es-UY" dirty="0" smtClean="0"/>
              <a:t>estudiantes.</a:t>
            </a:r>
            <a:endParaRPr lang="es-UY" dirty="0"/>
          </a:p>
          <a:p>
            <a:pPr marL="342900" indent="-342900">
              <a:buFont typeface="Arial" pitchFamily="34" charset="0"/>
              <a:buChar char="•"/>
            </a:pPr>
            <a:r>
              <a:rPr lang="es-UY" dirty="0"/>
              <a:t>Las instituciones del  ámbito privado representan un 95,7% del total del universo relevado, que a su vez cuentan con el 93,3% de cursos impartidos.</a:t>
            </a:r>
          </a:p>
          <a:p>
            <a:pPr marL="342900" indent="-342900">
              <a:buFont typeface="Arial" pitchFamily="34" charset="0"/>
              <a:buChar char="•"/>
            </a:pPr>
            <a:r>
              <a:rPr lang="es-UY" dirty="0"/>
              <a:t>Lo público constituye exclusivamente cursos brindados por las Fuerzas Armadas, entre los que se encuentran Metal – Mecánica, Informática, Electrotecnia y Electrónica, entre otros. </a:t>
            </a:r>
          </a:p>
          <a:p>
            <a:pPr marL="342900" indent="-342900">
              <a:buFont typeface="Arial" pitchFamily="34" charset="0"/>
              <a:buChar char="•"/>
            </a:pPr>
            <a:r>
              <a:rPr lang="es-ES" dirty="0"/>
              <a:t>Si se observa la distribución de los cursos a nivel </a:t>
            </a:r>
            <a:r>
              <a:rPr lang="es-ES" dirty="0" smtClean="0"/>
              <a:t>territorial, podemos </a:t>
            </a:r>
            <a:r>
              <a:rPr lang="es-ES" dirty="0"/>
              <a:t>afirmar </a:t>
            </a:r>
            <a:r>
              <a:rPr lang="es-ES" dirty="0" smtClean="0"/>
              <a:t>que, </a:t>
            </a:r>
            <a:r>
              <a:rPr lang="es-ES" dirty="0"/>
              <a:t>el 65,3% de las ofertas están concentradas en Montevideo y el 34,7% en el resto del país.</a:t>
            </a:r>
          </a:p>
        </p:txBody>
      </p:sp>
      <p:graphicFrame>
        <p:nvGraphicFramePr>
          <p:cNvPr id="7" name="1 Gráfico"/>
          <p:cNvGraphicFramePr>
            <a:graphicFrameLocks/>
          </p:cNvGraphicFramePr>
          <p:nvPr>
            <p:extLst>
              <p:ext uri="{D42A27DB-BD31-4B8C-83A1-F6EECF244321}">
                <p14:modId xmlns:p14="http://schemas.microsoft.com/office/powerpoint/2010/main" val="2407493722"/>
              </p:ext>
            </p:extLst>
          </p:nvPr>
        </p:nvGraphicFramePr>
        <p:xfrm>
          <a:off x="539552" y="908720"/>
          <a:ext cx="3744416"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2 Gráfico"/>
          <p:cNvGraphicFramePr>
            <a:graphicFrameLocks/>
          </p:cNvGraphicFramePr>
          <p:nvPr>
            <p:extLst>
              <p:ext uri="{D42A27DB-BD31-4B8C-83A1-F6EECF244321}">
                <p14:modId xmlns:p14="http://schemas.microsoft.com/office/powerpoint/2010/main" val="558409165"/>
              </p:ext>
            </p:extLst>
          </p:nvPr>
        </p:nvGraphicFramePr>
        <p:xfrm>
          <a:off x="4427984" y="836712"/>
          <a:ext cx="3609975"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1 Gráfico"/>
          <p:cNvGraphicFramePr>
            <a:graphicFrameLocks/>
          </p:cNvGraphicFramePr>
          <p:nvPr>
            <p:extLst>
              <p:ext uri="{D42A27DB-BD31-4B8C-83A1-F6EECF244321}">
                <p14:modId xmlns:p14="http://schemas.microsoft.com/office/powerpoint/2010/main" val="2574491947"/>
              </p:ext>
            </p:extLst>
          </p:nvPr>
        </p:nvGraphicFramePr>
        <p:xfrm>
          <a:off x="971600" y="665986"/>
          <a:ext cx="4155709" cy="30963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2 Gráfico"/>
          <p:cNvGraphicFramePr>
            <a:graphicFrameLocks/>
          </p:cNvGraphicFramePr>
          <p:nvPr>
            <p:extLst>
              <p:ext uri="{D42A27DB-BD31-4B8C-83A1-F6EECF244321}">
                <p14:modId xmlns:p14="http://schemas.microsoft.com/office/powerpoint/2010/main" val="777326750"/>
              </p:ext>
            </p:extLst>
          </p:nvPr>
        </p:nvGraphicFramePr>
        <p:xfrm>
          <a:off x="4773309" y="365335"/>
          <a:ext cx="4053203" cy="3528392"/>
        </p:xfrm>
        <a:graphic>
          <a:graphicData uri="http://schemas.openxmlformats.org/drawingml/2006/chart">
            <c:chart xmlns:c="http://schemas.openxmlformats.org/drawingml/2006/chart" xmlns:r="http://schemas.openxmlformats.org/officeDocument/2006/relationships" r:id="rId6"/>
          </a:graphicData>
        </a:graphic>
      </p:graphicFrame>
      <p:sp>
        <p:nvSpPr>
          <p:cNvPr id="4" name="3 CuadroTexto"/>
          <p:cNvSpPr txBox="1"/>
          <p:nvPr/>
        </p:nvSpPr>
        <p:spPr>
          <a:xfrm>
            <a:off x="971600" y="775770"/>
            <a:ext cx="6768752" cy="523220"/>
          </a:xfrm>
          <a:prstGeom prst="rect">
            <a:avLst/>
          </a:prstGeom>
          <a:noFill/>
        </p:spPr>
        <p:txBody>
          <a:bodyPr wrap="square" rtlCol="0">
            <a:spAutoFit/>
          </a:bodyPr>
          <a:lstStyle/>
          <a:p>
            <a:pPr algn="ctr"/>
            <a:r>
              <a:rPr lang="es-ES" sz="1400" b="1" dirty="0" smtClean="0"/>
              <a:t>INSTITUCIONES DE FORMACIÓN TÉCNICO – PROFESIONAL POR FORMA DE ADMINISTRACIÓN Y POR ÁREA GEOGRÁFICA </a:t>
            </a:r>
            <a:endParaRPr lang="es-ES" b="1" dirty="0"/>
          </a:p>
        </p:txBody>
      </p:sp>
      <p:graphicFrame>
        <p:nvGraphicFramePr>
          <p:cNvPr id="11" name="1 Gráfico"/>
          <p:cNvGraphicFramePr>
            <a:graphicFrameLocks/>
          </p:cNvGraphicFramePr>
          <p:nvPr>
            <p:extLst>
              <p:ext uri="{D42A27DB-BD31-4B8C-83A1-F6EECF244321}">
                <p14:modId xmlns:p14="http://schemas.microsoft.com/office/powerpoint/2010/main" val="2332470264"/>
              </p:ext>
            </p:extLst>
          </p:nvPr>
        </p:nvGraphicFramePr>
        <p:xfrm>
          <a:off x="395536" y="1123530"/>
          <a:ext cx="4608512" cy="2521494"/>
        </p:xfrm>
        <a:graphic>
          <a:graphicData uri="http://schemas.openxmlformats.org/drawingml/2006/chart">
            <c:chart xmlns:c="http://schemas.openxmlformats.org/drawingml/2006/chart" xmlns:r="http://schemas.openxmlformats.org/officeDocument/2006/relationships" r:id="rId7"/>
          </a:graphicData>
        </a:graphic>
      </p:graphicFrame>
      <p:sp>
        <p:nvSpPr>
          <p:cNvPr id="14" name="13 CuadroTexto"/>
          <p:cNvSpPr txBox="1"/>
          <p:nvPr/>
        </p:nvSpPr>
        <p:spPr>
          <a:xfrm>
            <a:off x="149013" y="19655"/>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EDUCACIÓN DE JÓVENES Y ADULTOS</a:t>
            </a:r>
            <a:endParaRPr lang="es-UY" sz="3600" b="1" dirty="0">
              <a:solidFill>
                <a:schemeClr val="bg1"/>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984" y="1298990"/>
            <a:ext cx="3960000" cy="23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44448" y="1292019"/>
            <a:ext cx="3960000" cy="23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7215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49013" y="19655"/>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EDUCACIÓN DE JÓVENES Y ADULTOS</a:t>
            </a:r>
            <a:endParaRPr lang="es-UY" sz="3600" b="1" dirty="0">
              <a:solidFill>
                <a:schemeClr val="bg1"/>
              </a:solidFill>
              <a:effectLst>
                <a:outerShdw blurRad="38100" dist="38100" dir="2700000" algn="tl">
                  <a:srgbClr val="000000">
                    <a:alpha val="43137"/>
                  </a:srgbClr>
                </a:outerShdw>
              </a:effectLst>
            </a:endParaRPr>
          </a:p>
        </p:txBody>
      </p:sp>
      <p:sp>
        <p:nvSpPr>
          <p:cNvPr id="2" name="1 Rectángulo"/>
          <p:cNvSpPr/>
          <p:nvPr/>
        </p:nvSpPr>
        <p:spPr>
          <a:xfrm>
            <a:off x="384968" y="5157192"/>
            <a:ext cx="8586977" cy="1323439"/>
          </a:xfrm>
          <a:prstGeom prst="rect">
            <a:avLst/>
          </a:prstGeom>
          <a:solidFill>
            <a:schemeClr val="tx2">
              <a:lumMod val="20000"/>
              <a:lumOff val="80000"/>
            </a:schemeClr>
          </a:solidFill>
        </p:spPr>
        <p:txBody>
          <a:bodyPr wrap="square">
            <a:spAutoFit/>
          </a:bodyPr>
          <a:lstStyle/>
          <a:p>
            <a:pPr algn="just"/>
            <a:r>
              <a:rPr lang="es-ES" sz="2000" dirty="0"/>
              <a:t>Si </a:t>
            </a:r>
            <a:r>
              <a:rPr lang="es-ES" sz="2000" dirty="0" smtClean="0"/>
              <a:t>analizamos la </a:t>
            </a:r>
            <a:r>
              <a:rPr lang="es-ES" sz="2000" dirty="0"/>
              <a:t>distribución de alumnos según área de conocimiento, observamos que  Idiomas  agrupa un 25,9%, Salud, seguridad e higiene un 16%, Administración - Comercialización 11%, Informática 7,2%, y Artes – Artesanías 5,5% . En conjunto, estas áreas representan un 65,6% de la matrícula total. </a:t>
            </a:r>
          </a:p>
        </p:txBody>
      </p:sp>
      <p:sp>
        <p:nvSpPr>
          <p:cNvPr id="11" name="10 CuadroTexto"/>
          <p:cNvSpPr txBox="1"/>
          <p:nvPr/>
        </p:nvSpPr>
        <p:spPr>
          <a:xfrm>
            <a:off x="1475656" y="724054"/>
            <a:ext cx="6336704" cy="369332"/>
          </a:xfrm>
          <a:prstGeom prst="rect">
            <a:avLst/>
          </a:prstGeom>
          <a:noFill/>
        </p:spPr>
        <p:txBody>
          <a:bodyPr wrap="square" rtlCol="0">
            <a:spAutoFit/>
          </a:bodyPr>
          <a:lstStyle/>
          <a:p>
            <a:r>
              <a:rPr lang="es-ES" b="1" dirty="0" smtClean="0"/>
              <a:t>ALUMNOS MATRICULADOS POR ÁREA DE CONOCIMIENTO</a:t>
            </a:r>
            <a:endParaRPr lang="es-ES"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384" y="1316254"/>
            <a:ext cx="6984000" cy="3624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7965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 y="-99392"/>
            <a:ext cx="8888413"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 y="620688"/>
            <a:ext cx="9144000" cy="6093296"/>
          </a:xfrm>
          <a:prstGeom prst="rect">
            <a:avLst/>
          </a:prstGeom>
        </p:spPr>
      </p:pic>
    </p:spTree>
    <p:extLst>
      <p:ext uri="{BB962C8B-B14F-4D97-AF65-F5344CB8AC3E}">
        <p14:creationId xmlns:p14="http://schemas.microsoft.com/office/powerpoint/2010/main" val="652266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9244"/>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CONTEXTO NACIONAL DE LA EDUCACIÓN</a:t>
            </a:r>
            <a:endParaRPr lang="es-UY" sz="3600" b="1" dirty="0">
              <a:solidFill>
                <a:schemeClr val="bg1"/>
              </a:solidFill>
              <a:effectLst>
                <a:outerShdw blurRad="38100" dist="38100" dir="2700000" algn="tl">
                  <a:srgbClr val="000000">
                    <a:alpha val="43137"/>
                  </a:srgbClr>
                </a:outerShdw>
              </a:effectLst>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5575"/>
            <a:ext cx="9144000" cy="6202425"/>
          </a:xfrm>
          <a:prstGeom prst="rect">
            <a:avLst/>
          </a:prstGeom>
        </p:spPr>
      </p:pic>
      <p:grpSp>
        <p:nvGrpSpPr>
          <p:cNvPr id="8" name="7 Grupo"/>
          <p:cNvGrpSpPr/>
          <p:nvPr/>
        </p:nvGrpSpPr>
        <p:grpSpPr>
          <a:xfrm>
            <a:off x="-1" y="3380282"/>
            <a:ext cx="7833592" cy="353943"/>
            <a:chOff x="755576" y="3582546"/>
            <a:chExt cx="7504988" cy="353943"/>
          </a:xfrm>
          <a:solidFill>
            <a:schemeClr val="tx2">
              <a:lumMod val="20000"/>
              <a:lumOff val="80000"/>
            </a:schemeClr>
          </a:solidFill>
        </p:grpSpPr>
        <p:sp>
          <p:nvSpPr>
            <p:cNvPr id="12" name="11 Conector"/>
            <p:cNvSpPr/>
            <p:nvPr/>
          </p:nvSpPr>
          <p:spPr>
            <a:xfrm>
              <a:off x="755576" y="3595379"/>
              <a:ext cx="288032" cy="321685"/>
            </a:xfrm>
            <a:prstGeom prst="flowChartConnector">
              <a:avLst/>
            </a:prstGeom>
            <a:grp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0" name="9 CuadroTexto"/>
            <p:cNvSpPr txBox="1"/>
            <p:nvPr/>
          </p:nvSpPr>
          <p:spPr>
            <a:xfrm>
              <a:off x="1059764" y="3582546"/>
              <a:ext cx="7200800" cy="353943"/>
            </a:xfrm>
            <a:prstGeom prst="rect">
              <a:avLst/>
            </a:prstGeom>
            <a:grpFill/>
          </p:spPr>
          <p:txBody>
            <a:bodyPr wrap="square" rtlCol="0">
              <a:spAutoFit/>
            </a:bodyPr>
            <a:lstStyle/>
            <a:p>
              <a:pPr marL="0" lvl="1">
                <a:spcBef>
                  <a:spcPts val="600"/>
                </a:spcBef>
                <a:spcAft>
                  <a:spcPts val="1200"/>
                </a:spcAft>
                <a:defRPr/>
              </a:pPr>
              <a:r>
                <a:rPr lang="es-UY" sz="1700" dirty="0">
                  <a:solidFill>
                    <a:srgbClr val="002060"/>
                  </a:solidFill>
                </a:rPr>
                <a:t>En su mayor parte se orientan a la permanencia y </a:t>
              </a:r>
              <a:r>
                <a:rPr lang="es-UY" sz="1700" dirty="0" smtClean="0">
                  <a:solidFill>
                    <a:srgbClr val="002060"/>
                  </a:solidFill>
                </a:rPr>
                <a:t>continuidad.</a:t>
              </a:r>
              <a:endParaRPr lang="es-ES" sz="1700" dirty="0">
                <a:solidFill>
                  <a:srgbClr val="002060"/>
                </a:solidFill>
              </a:endParaRPr>
            </a:p>
          </p:txBody>
        </p:sp>
      </p:grpSp>
      <p:grpSp>
        <p:nvGrpSpPr>
          <p:cNvPr id="13" name="12 Grupo"/>
          <p:cNvGrpSpPr/>
          <p:nvPr/>
        </p:nvGrpSpPr>
        <p:grpSpPr>
          <a:xfrm>
            <a:off x="16863" y="2379259"/>
            <a:ext cx="7816729" cy="615553"/>
            <a:chOff x="755576" y="3551832"/>
            <a:chExt cx="7488832" cy="615553"/>
          </a:xfrm>
          <a:solidFill>
            <a:schemeClr val="accent6">
              <a:lumMod val="40000"/>
              <a:lumOff val="60000"/>
            </a:schemeClr>
          </a:solidFill>
        </p:grpSpPr>
        <p:sp>
          <p:nvSpPr>
            <p:cNvPr id="17" name="16 Conector"/>
            <p:cNvSpPr/>
            <p:nvPr/>
          </p:nvSpPr>
          <p:spPr>
            <a:xfrm>
              <a:off x="755576" y="3595379"/>
              <a:ext cx="288032" cy="321685"/>
            </a:xfrm>
            <a:prstGeom prst="flowChartConnector">
              <a:avLst/>
            </a:prstGeom>
            <a:solidFill>
              <a:schemeClr val="accent6">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5" name="14 CuadroTexto"/>
            <p:cNvSpPr txBox="1"/>
            <p:nvPr/>
          </p:nvSpPr>
          <p:spPr>
            <a:xfrm>
              <a:off x="1043608" y="3551832"/>
              <a:ext cx="7200800" cy="615553"/>
            </a:xfrm>
            <a:prstGeom prst="rect">
              <a:avLst/>
            </a:prstGeom>
            <a:solidFill>
              <a:schemeClr val="tx2">
                <a:lumMod val="20000"/>
                <a:lumOff val="80000"/>
              </a:schemeClr>
            </a:solidFill>
          </p:spPr>
          <p:txBody>
            <a:bodyPr wrap="square" rtlCol="0">
              <a:spAutoFit/>
            </a:bodyPr>
            <a:lstStyle/>
            <a:p>
              <a:pPr marL="0" lvl="1">
                <a:spcBef>
                  <a:spcPts val="600"/>
                </a:spcBef>
                <a:spcAft>
                  <a:spcPts val="1200"/>
                </a:spcAft>
                <a:defRPr/>
              </a:pPr>
              <a:r>
                <a:rPr lang="es-UY" sz="1700" dirty="0">
                  <a:solidFill>
                    <a:srgbClr val="002060"/>
                  </a:solidFill>
                </a:rPr>
                <a:t>Educación </a:t>
              </a:r>
              <a:r>
                <a:rPr lang="es-UY" sz="1700" dirty="0" smtClean="0">
                  <a:solidFill>
                    <a:srgbClr val="002060"/>
                  </a:solidFill>
                </a:rPr>
                <a:t>Media </a:t>
              </a:r>
              <a:r>
                <a:rPr lang="es-UY" sz="1700" dirty="0">
                  <a:solidFill>
                    <a:srgbClr val="002060"/>
                  </a:solidFill>
                </a:rPr>
                <a:t>B</a:t>
              </a:r>
              <a:r>
                <a:rPr lang="es-UY" sz="1700" dirty="0" smtClean="0">
                  <a:solidFill>
                    <a:srgbClr val="002060"/>
                  </a:solidFill>
                </a:rPr>
                <a:t>ásica </a:t>
              </a:r>
              <a:r>
                <a:rPr lang="es-UY" sz="1700" dirty="0">
                  <a:solidFill>
                    <a:srgbClr val="002060"/>
                  </a:solidFill>
                </a:rPr>
                <a:t>y </a:t>
              </a:r>
              <a:r>
                <a:rPr lang="es-UY" sz="1700" dirty="0" smtClean="0">
                  <a:solidFill>
                    <a:srgbClr val="002060"/>
                  </a:solidFill>
                </a:rPr>
                <a:t>Superior </a:t>
              </a:r>
              <a:r>
                <a:rPr lang="es-UY" sz="1700" dirty="0">
                  <a:solidFill>
                    <a:srgbClr val="002060"/>
                  </a:solidFill>
                </a:rPr>
                <a:t>concentran la mayor cantidad de programas de apoyo educativo </a:t>
              </a:r>
              <a:r>
                <a:rPr lang="es-UY" sz="1700" dirty="0" smtClean="0">
                  <a:solidFill>
                    <a:srgbClr val="002060"/>
                  </a:solidFill>
                </a:rPr>
                <a:t>.</a:t>
              </a:r>
              <a:endParaRPr lang="es-ES" sz="1700" dirty="0">
                <a:solidFill>
                  <a:srgbClr val="002060"/>
                </a:solidFill>
              </a:endParaRPr>
            </a:p>
          </p:txBody>
        </p:sp>
      </p:grpSp>
      <p:grpSp>
        <p:nvGrpSpPr>
          <p:cNvPr id="18" name="17 Grupo"/>
          <p:cNvGrpSpPr/>
          <p:nvPr/>
        </p:nvGrpSpPr>
        <p:grpSpPr>
          <a:xfrm>
            <a:off x="10505" y="4226386"/>
            <a:ext cx="7833592" cy="353943"/>
            <a:chOff x="755576" y="3582546"/>
            <a:chExt cx="7504988" cy="353943"/>
          </a:xfrm>
          <a:solidFill>
            <a:schemeClr val="accent6">
              <a:lumMod val="40000"/>
              <a:lumOff val="60000"/>
            </a:schemeClr>
          </a:solidFill>
        </p:grpSpPr>
        <p:sp>
          <p:nvSpPr>
            <p:cNvPr id="19" name="18 Conector"/>
            <p:cNvSpPr/>
            <p:nvPr/>
          </p:nvSpPr>
          <p:spPr>
            <a:xfrm>
              <a:off x="755576" y="3595379"/>
              <a:ext cx="288032" cy="321685"/>
            </a:xfrm>
            <a:prstGeom prst="flowChartConnector">
              <a:avLst/>
            </a:prstGeom>
            <a:solidFill>
              <a:schemeClr val="accent3">
                <a:lumMod val="5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0" name="19 CuadroTexto"/>
            <p:cNvSpPr txBox="1"/>
            <p:nvPr/>
          </p:nvSpPr>
          <p:spPr>
            <a:xfrm>
              <a:off x="1059764" y="3582546"/>
              <a:ext cx="7200800" cy="353943"/>
            </a:xfrm>
            <a:prstGeom prst="rect">
              <a:avLst/>
            </a:prstGeom>
            <a:solidFill>
              <a:schemeClr val="tx2">
                <a:lumMod val="20000"/>
                <a:lumOff val="80000"/>
              </a:schemeClr>
            </a:solidFill>
          </p:spPr>
          <p:txBody>
            <a:bodyPr wrap="square" rtlCol="0">
              <a:spAutoFit/>
            </a:bodyPr>
            <a:lstStyle/>
            <a:p>
              <a:pPr marL="0" lvl="1">
                <a:spcBef>
                  <a:spcPts val="600"/>
                </a:spcBef>
                <a:spcAft>
                  <a:spcPts val="1200"/>
                </a:spcAft>
                <a:defRPr/>
              </a:pPr>
              <a:r>
                <a:rPr lang="es-UY" sz="1700" dirty="0" smtClean="0">
                  <a:solidFill>
                    <a:srgbClr val="002060"/>
                  </a:solidFill>
                </a:rPr>
                <a:t>Principalmente combinan la transferencia Monetaria con Apoyos Pedagógicos.</a:t>
              </a:r>
              <a:endParaRPr lang="es-ES" sz="1700" dirty="0">
                <a:solidFill>
                  <a:srgbClr val="002060"/>
                </a:solidFill>
              </a:endParaRPr>
            </a:p>
          </p:txBody>
        </p:sp>
      </p:grpSp>
    </p:spTree>
    <p:extLst>
      <p:ext uri="{BB962C8B-B14F-4D97-AF65-F5344CB8AC3E}">
        <p14:creationId xmlns:p14="http://schemas.microsoft.com/office/powerpoint/2010/main" val="255059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9244"/>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CONTEXTO NACIONAL DE LA EDUCACIÓN</a:t>
            </a:r>
            <a:endParaRPr lang="es-UY" sz="3600" b="1" dirty="0">
              <a:solidFill>
                <a:schemeClr val="bg1"/>
              </a:solidFill>
              <a:effectLst>
                <a:outerShdw blurRad="38100" dist="38100" dir="2700000" algn="tl">
                  <a:srgbClr val="000000">
                    <a:alpha val="43137"/>
                  </a:srgbClr>
                </a:outerShdw>
              </a:effectLst>
            </a:endParaRPr>
          </a:p>
        </p:txBody>
      </p:sp>
      <p:sp>
        <p:nvSpPr>
          <p:cNvPr id="5" name="4 CuadroTexto"/>
          <p:cNvSpPr txBox="1"/>
          <p:nvPr/>
        </p:nvSpPr>
        <p:spPr>
          <a:xfrm>
            <a:off x="253999" y="4869160"/>
            <a:ext cx="8424936" cy="1477328"/>
          </a:xfrm>
          <a:prstGeom prst="rect">
            <a:avLst/>
          </a:prstGeom>
          <a:solidFill>
            <a:schemeClr val="tx2">
              <a:lumMod val="20000"/>
              <a:lumOff val="80000"/>
            </a:schemeClr>
          </a:solidFill>
        </p:spPr>
        <p:txBody>
          <a:bodyPr wrap="square" rtlCol="0">
            <a:spAutoFit/>
          </a:bodyPr>
          <a:lstStyle/>
          <a:p>
            <a:pPr marL="285750" indent="-285750">
              <a:buFont typeface="Arial" pitchFamily="34" charset="0"/>
              <a:buChar char="•"/>
            </a:pPr>
            <a:r>
              <a:rPr lang="es-ES" dirty="0" smtClean="0"/>
              <a:t>Tomando en consideración las becas otorgadas por diversos programas en 2016 ,estas ascienden a 30.894 (4.327 becas más que en 2015).</a:t>
            </a:r>
          </a:p>
          <a:p>
            <a:pPr marL="285750" indent="-285750">
              <a:buFont typeface="Arial" pitchFamily="34" charset="0"/>
              <a:buChar char="•"/>
            </a:pPr>
            <a:endParaRPr lang="es-ES" dirty="0"/>
          </a:p>
          <a:p>
            <a:pPr marL="285750" indent="-285750">
              <a:buFont typeface="Arial" pitchFamily="34" charset="0"/>
              <a:buChar char="•"/>
            </a:pPr>
            <a:r>
              <a:rPr lang="es-ES" dirty="0" smtClean="0"/>
              <a:t>Esas becas se orientan al fortalecimiento de la asistencia, la continuidad y culminación de estudios.</a:t>
            </a:r>
            <a:endParaRPr lang="es-E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189" y="764704"/>
            <a:ext cx="6553163" cy="39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9276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PRIMERA INFANCIA E INICIAL</a:t>
            </a:r>
            <a:endParaRPr lang="es-UY" sz="3600" b="1" dirty="0">
              <a:solidFill>
                <a:schemeClr val="bg1"/>
              </a:solidFill>
              <a:effectLst>
                <a:outerShdw blurRad="38100" dist="38100" dir="2700000" algn="tl">
                  <a:srgbClr val="000000">
                    <a:alpha val="43137"/>
                  </a:srgbClr>
                </a:outerShdw>
              </a:effectLst>
            </a:endParaRPr>
          </a:p>
        </p:txBody>
      </p:sp>
      <p:sp>
        <p:nvSpPr>
          <p:cNvPr id="2" name="1 Rectángulo"/>
          <p:cNvSpPr/>
          <p:nvPr/>
        </p:nvSpPr>
        <p:spPr>
          <a:xfrm>
            <a:off x="1043608" y="6064260"/>
            <a:ext cx="7775928" cy="677108"/>
          </a:xfrm>
          <a:prstGeom prst="rect">
            <a:avLst/>
          </a:prstGeom>
          <a:solidFill>
            <a:schemeClr val="tx2">
              <a:lumMod val="20000"/>
              <a:lumOff val="80000"/>
            </a:schemeClr>
          </a:solidFill>
        </p:spPr>
        <p:txBody>
          <a:bodyPr wrap="square">
            <a:spAutoFit/>
          </a:bodyPr>
          <a:lstStyle/>
          <a:p>
            <a:pPr marL="285750" indent="-285750" algn="just">
              <a:buFont typeface="Arial" pitchFamily="34" charset="0"/>
              <a:buChar char="•"/>
            </a:pPr>
            <a:r>
              <a:rPr lang="es-UY" sz="1900" dirty="0" smtClean="0"/>
              <a:t>En </a:t>
            </a:r>
            <a:r>
              <a:rPr lang="es-UY" sz="1900" dirty="0"/>
              <a:t>los últimos </a:t>
            </a:r>
            <a:r>
              <a:rPr lang="es-UY" sz="1900" dirty="0" smtClean="0"/>
              <a:t>11 </a:t>
            </a:r>
            <a:r>
              <a:rPr lang="es-UY" sz="1900" dirty="0"/>
              <a:t>años la matrícula </a:t>
            </a:r>
            <a:r>
              <a:rPr lang="es-UY" sz="1900" dirty="0" smtClean="0"/>
              <a:t>en educación pre-primaria ha aumentado un 40,8%.</a:t>
            </a:r>
            <a:endParaRPr lang="es-UY" sz="19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8200"/>
          <a:stretch/>
        </p:blipFill>
        <p:spPr bwMode="auto">
          <a:xfrm>
            <a:off x="395536" y="836708"/>
            <a:ext cx="8424000" cy="4561800"/>
          </a:xfrm>
          <a:prstGeom prst="rect">
            <a:avLst/>
          </a:prstGeom>
          <a:solidFill>
            <a:schemeClr val="bg1"/>
          </a:solidFill>
          <a:ln>
            <a:noFill/>
          </a:ln>
          <a:effectLst/>
          <a:extLst/>
        </p:spPr>
      </p:pic>
    </p:spTree>
    <p:extLst>
      <p:ext uri="{BB962C8B-B14F-4D97-AF65-F5344CB8AC3E}">
        <p14:creationId xmlns:p14="http://schemas.microsoft.com/office/powerpoint/2010/main" val="31901999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79512" y="9244"/>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GASTO PUBLICO EN EDUCACIÓN</a:t>
            </a:r>
            <a:endParaRPr lang="es-UY" sz="3600" b="1" dirty="0">
              <a:solidFill>
                <a:schemeClr val="bg1"/>
              </a:solidFill>
              <a:effectLst>
                <a:outerShdw blurRad="38100" dist="38100" dir="2700000" algn="tl">
                  <a:srgbClr val="000000">
                    <a:alpha val="43137"/>
                  </a:srgbClr>
                </a:outerShdw>
              </a:effectLst>
            </a:endParaRPr>
          </a:p>
        </p:txBody>
      </p:sp>
      <p:sp>
        <p:nvSpPr>
          <p:cNvPr id="2" name="1 CuadroTexto"/>
          <p:cNvSpPr txBox="1"/>
          <p:nvPr/>
        </p:nvSpPr>
        <p:spPr>
          <a:xfrm>
            <a:off x="258477" y="5380672"/>
            <a:ext cx="8634003" cy="1292662"/>
          </a:xfrm>
          <a:prstGeom prst="rect">
            <a:avLst/>
          </a:prstGeom>
          <a:solidFill>
            <a:schemeClr val="tx2">
              <a:lumMod val="20000"/>
              <a:lumOff val="80000"/>
            </a:schemeClr>
          </a:solidFill>
        </p:spPr>
        <p:txBody>
          <a:bodyPr wrap="square" rtlCol="0">
            <a:spAutoFit/>
          </a:bodyPr>
          <a:lstStyle/>
          <a:p>
            <a:pPr algn="just"/>
            <a:r>
              <a:rPr lang="es-UY" sz="1700" dirty="0"/>
              <a:t>En el período </a:t>
            </a:r>
            <a:r>
              <a:rPr lang="es-UY" sz="1700" dirty="0" smtClean="0"/>
              <a:t>2004-2016 </a:t>
            </a:r>
            <a:r>
              <a:rPr lang="es-UY" sz="1700" dirty="0"/>
              <a:t>el gasto público en Educación creció en términos reales a una tasa promedio anual de </a:t>
            </a:r>
            <a:r>
              <a:rPr lang="es-UY" sz="1700" dirty="0" smtClean="0"/>
              <a:t>7%. Para el mismo período, el crecimiento anual del PIB fue de 4%.</a:t>
            </a:r>
          </a:p>
          <a:p>
            <a:pPr algn="just"/>
            <a:endParaRPr lang="es-UY" sz="1000" dirty="0" smtClean="0"/>
          </a:p>
          <a:p>
            <a:pPr algn="just"/>
            <a:r>
              <a:rPr lang="es-UY" sz="1700" dirty="0" smtClean="0"/>
              <a:t>En 2016 </a:t>
            </a:r>
            <a:r>
              <a:rPr lang="es-UY" sz="1700" dirty="0"/>
              <a:t>el gasto público en Educación ascendió a </a:t>
            </a:r>
            <a:r>
              <a:rPr lang="es-UY" sz="1700" dirty="0" smtClean="0"/>
              <a:t>75.569 </a:t>
            </a:r>
            <a:r>
              <a:rPr lang="es-UY" sz="1700" dirty="0"/>
              <a:t>millones de pesos uruguayos de ese año, lo que significa un crecimiento del </a:t>
            </a:r>
            <a:r>
              <a:rPr lang="es-UY" sz="1700" dirty="0" smtClean="0"/>
              <a:t>3% </a:t>
            </a:r>
            <a:r>
              <a:rPr lang="es-UY" sz="1700" dirty="0"/>
              <a:t>respecto a </a:t>
            </a:r>
            <a:r>
              <a:rPr lang="es-UY" sz="1700" dirty="0" smtClean="0"/>
              <a:t>2015. </a:t>
            </a:r>
            <a:endParaRPr lang="es-UY" sz="1700" dirty="0"/>
          </a:p>
        </p:txBody>
      </p:sp>
      <p:sp>
        <p:nvSpPr>
          <p:cNvPr id="6" name="5 CuadroTexto"/>
          <p:cNvSpPr txBox="1"/>
          <p:nvPr/>
        </p:nvSpPr>
        <p:spPr>
          <a:xfrm>
            <a:off x="687557" y="912822"/>
            <a:ext cx="7698261" cy="615553"/>
          </a:xfrm>
          <a:prstGeom prst="rect">
            <a:avLst/>
          </a:prstGeom>
          <a:noFill/>
        </p:spPr>
        <p:txBody>
          <a:bodyPr wrap="square" rtlCol="0">
            <a:spAutoFit/>
          </a:bodyPr>
          <a:lstStyle/>
          <a:p>
            <a:pPr algn="ctr">
              <a:defRPr sz="1800" b="1" i="0" u="none" strike="noStrike" kern="1200" baseline="0">
                <a:solidFill>
                  <a:sysClr val="windowText" lastClr="000000"/>
                </a:solidFill>
                <a:latin typeface="+mn-lt"/>
                <a:ea typeface="+mn-ea"/>
                <a:cs typeface="+mn-cs"/>
              </a:defRPr>
            </a:pPr>
            <a:r>
              <a:rPr lang="es-ES" dirty="0">
                <a:latin typeface="Arial" panose="020B0604020202020204" pitchFamily="34" charset="0"/>
                <a:cs typeface="Arial" panose="020B0604020202020204" pitchFamily="34" charset="0"/>
              </a:rPr>
              <a:t>EVOLUCIÓN DEL GASTO PÚBLICO EN EDUCACIÓN Y DEL PIB</a:t>
            </a:r>
          </a:p>
          <a:p>
            <a:pPr algn="ctr">
              <a:defRPr sz="1800" b="1" i="0" u="none" strike="noStrike" kern="1200" baseline="0">
                <a:solidFill>
                  <a:sysClr val="windowText" lastClr="000000"/>
                </a:solidFill>
                <a:latin typeface="+mn-lt"/>
                <a:ea typeface="+mn-ea"/>
                <a:cs typeface="+mn-cs"/>
              </a:defRPr>
            </a:pPr>
            <a:r>
              <a:rPr lang="es-ES" sz="1600" dirty="0">
                <a:latin typeface="Arial" panose="020B0604020202020204" pitchFamily="34" charset="0"/>
                <a:cs typeface="Arial" panose="020B0604020202020204" pitchFamily="34" charset="0"/>
              </a:rPr>
              <a:t>EN MILLONES DE PESOS CONSTANTES DE </a:t>
            </a:r>
            <a:r>
              <a:rPr lang="es-ES" sz="1600" dirty="0" smtClean="0">
                <a:latin typeface="Arial" panose="020B0604020202020204" pitchFamily="34" charset="0"/>
                <a:cs typeface="Arial" panose="020B0604020202020204" pitchFamily="34" charset="0"/>
              </a:rPr>
              <a:t>2016 </a:t>
            </a:r>
            <a:r>
              <a:rPr lang="es-ES" sz="1600" dirty="0">
                <a:latin typeface="Arial" panose="020B0604020202020204" pitchFamily="34" charset="0"/>
                <a:cs typeface="Arial" panose="020B0604020202020204" pitchFamily="34" charset="0"/>
              </a:rPr>
              <a:t>(2004 - </a:t>
            </a:r>
            <a:r>
              <a:rPr lang="es-ES" sz="1600" dirty="0" smtClean="0">
                <a:latin typeface="Arial" panose="020B0604020202020204" pitchFamily="34" charset="0"/>
                <a:cs typeface="Arial" panose="020B0604020202020204" pitchFamily="34" charset="0"/>
              </a:rPr>
              <a:t>2016).</a:t>
            </a:r>
            <a:endParaRPr lang="es-UY" sz="16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5" y="1582713"/>
            <a:ext cx="7632848" cy="364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49889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0"/>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GASTO PUBLICO EN EDUCACIÓN</a:t>
            </a:r>
            <a:endParaRPr lang="es-UY" sz="3600" b="1" dirty="0">
              <a:solidFill>
                <a:schemeClr val="bg1"/>
              </a:solidFill>
              <a:effectLst>
                <a:outerShdw blurRad="38100" dist="38100" dir="2700000" algn="tl">
                  <a:srgbClr val="000000">
                    <a:alpha val="43137"/>
                  </a:srgbClr>
                </a:outerShdw>
              </a:effectLst>
            </a:endParaRPr>
          </a:p>
        </p:txBody>
      </p:sp>
      <p:sp>
        <p:nvSpPr>
          <p:cNvPr id="2" name="1 CuadroTexto"/>
          <p:cNvSpPr txBox="1"/>
          <p:nvPr/>
        </p:nvSpPr>
        <p:spPr>
          <a:xfrm>
            <a:off x="373662" y="5373216"/>
            <a:ext cx="8518818" cy="1138773"/>
          </a:xfrm>
          <a:prstGeom prst="rect">
            <a:avLst/>
          </a:prstGeom>
          <a:solidFill>
            <a:schemeClr val="tx2">
              <a:lumMod val="20000"/>
              <a:lumOff val="80000"/>
            </a:schemeClr>
          </a:solidFill>
        </p:spPr>
        <p:txBody>
          <a:bodyPr wrap="square" rtlCol="0">
            <a:spAutoFit/>
          </a:bodyPr>
          <a:lstStyle/>
          <a:p>
            <a:pPr algn="just"/>
            <a:r>
              <a:rPr lang="es-UY" sz="1700" dirty="0"/>
              <a:t>El gasto público en educación aumenta su participación en el PIB en </a:t>
            </a:r>
            <a:r>
              <a:rPr lang="es-UY" sz="1700" dirty="0" smtClean="0"/>
              <a:t>1,6 </a:t>
            </a:r>
            <a:r>
              <a:rPr lang="es-UY" sz="1700" dirty="0"/>
              <a:t>puntos porcentuales en el período </a:t>
            </a:r>
            <a:r>
              <a:rPr lang="es-UY" sz="1700" dirty="0" smtClean="0"/>
              <a:t>2004-2016, </a:t>
            </a:r>
            <a:r>
              <a:rPr lang="es-UY" sz="1700" dirty="0"/>
              <a:t>pasando de representar un </a:t>
            </a:r>
            <a:r>
              <a:rPr lang="es-UY" sz="1700" dirty="0" smtClean="0"/>
              <a:t>3,2</a:t>
            </a:r>
            <a:r>
              <a:rPr lang="es-UY" sz="1700" dirty="0"/>
              <a:t>% del PIB en 2004 a </a:t>
            </a:r>
            <a:r>
              <a:rPr lang="es-UY" sz="1700" dirty="0" smtClean="0"/>
              <a:t>4,8% </a:t>
            </a:r>
            <a:r>
              <a:rPr lang="es-UY" sz="1700" dirty="0"/>
              <a:t>en </a:t>
            </a:r>
            <a:r>
              <a:rPr lang="es-UY" sz="1700" dirty="0" smtClean="0"/>
              <a:t>2016. </a:t>
            </a:r>
            <a:endParaRPr lang="es-ES" sz="1700" dirty="0"/>
          </a:p>
          <a:p>
            <a:pPr algn="just"/>
            <a:r>
              <a:rPr lang="es-UY" sz="1700" dirty="0" smtClean="0"/>
              <a:t>La </a:t>
            </a:r>
            <a:r>
              <a:rPr lang="es-UY" sz="1700" dirty="0"/>
              <a:t>participación del gasto público en Educación en </a:t>
            </a:r>
            <a:r>
              <a:rPr lang="es-UY" sz="1700" dirty="0" smtClean="0"/>
              <a:t>el </a:t>
            </a:r>
            <a:r>
              <a:rPr lang="es-UY" sz="1700" dirty="0"/>
              <a:t>total del gasto del gobierno </a:t>
            </a:r>
            <a:r>
              <a:rPr lang="es-UY" sz="1700" dirty="0" smtClean="0"/>
              <a:t>central de 2016 </a:t>
            </a:r>
            <a:r>
              <a:rPr lang="es-UY" sz="1700" dirty="0"/>
              <a:t>es de </a:t>
            </a:r>
            <a:r>
              <a:rPr lang="es-UY" sz="1700" dirty="0" smtClean="0"/>
              <a:t>17,7%.</a:t>
            </a:r>
            <a:endParaRPr lang="es-UY" sz="1700" dirty="0"/>
          </a:p>
        </p:txBody>
      </p:sp>
      <p:sp>
        <p:nvSpPr>
          <p:cNvPr id="6" name="5 CuadroTexto"/>
          <p:cNvSpPr txBox="1"/>
          <p:nvPr/>
        </p:nvSpPr>
        <p:spPr>
          <a:xfrm>
            <a:off x="179512" y="912822"/>
            <a:ext cx="8885523" cy="646331"/>
          </a:xfrm>
          <a:prstGeom prst="rect">
            <a:avLst/>
          </a:prstGeom>
          <a:noFill/>
        </p:spPr>
        <p:txBody>
          <a:bodyPr wrap="square" rtlCol="0">
            <a:spAutoFit/>
          </a:bodyPr>
          <a:lstStyle/>
          <a:p>
            <a:pPr algn="ctr">
              <a:defRPr sz="1800" b="1" i="0" u="none" strike="noStrike" kern="1200" baseline="0">
                <a:solidFill>
                  <a:sysClr val="windowText" lastClr="000000"/>
                </a:solidFill>
                <a:latin typeface="+mn-lt"/>
                <a:ea typeface="+mn-ea"/>
                <a:cs typeface="+mn-cs"/>
              </a:defRPr>
            </a:pPr>
            <a:r>
              <a:rPr lang="es-ES" dirty="0">
                <a:latin typeface="Arial" panose="020B0604020202020204" pitchFamily="34" charset="0"/>
                <a:cs typeface="Arial" panose="020B0604020202020204" pitchFamily="34" charset="0"/>
              </a:rPr>
              <a:t>EVOLUCIÓN CONJUNTA DEL GASTO PÚBLICO EN EDUCACIÓN </a:t>
            </a:r>
            <a:r>
              <a:rPr lang="es-ES" sz="1600" dirty="0">
                <a:latin typeface="Arial" panose="020B0604020202020204" pitchFamily="34" charset="0"/>
                <a:cs typeface="Arial" panose="020B0604020202020204" pitchFamily="34" charset="0"/>
              </a:rPr>
              <a:t>COMO PORCENTAJE DEL PIB Y DEL GASTO DEL GOBIERNO CENTRAL</a:t>
            </a:r>
            <a:r>
              <a:rPr lang="es-ES" dirty="0">
                <a:latin typeface="Arial" panose="020B0604020202020204" pitchFamily="34" charset="0"/>
                <a:cs typeface="Arial" panose="020B0604020202020204" pitchFamily="34" charset="0"/>
              </a:rPr>
              <a:t> (2004 - </a:t>
            </a:r>
            <a:r>
              <a:rPr lang="es-ES" dirty="0" smtClean="0">
                <a:latin typeface="Arial" panose="020B0604020202020204" pitchFamily="34" charset="0"/>
                <a:cs typeface="Arial" panose="020B0604020202020204" pitchFamily="34" charset="0"/>
              </a:rPr>
              <a:t>2016).</a:t>
            </a:r>
            <a:endParaRPr lang="es-ES"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631161"/>
            <a:ext cx="7704856" cy="3670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327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49013" y="9244"/>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GASTO PUBLICO EN EDUCACIÓN</a:t>
            </a:r>
            <a:endParaRPr lang="es-UY" sz="3600" b="1" dirty="0">
              <a:solidFill>
                <a:schemeClr val="bg1"/>
              </a:solidFill>
              <a:effectLst>
                <a:outerShdw blurRad="38100" dist="38100" dir="2700000" algn="tl">
                  <a:srgbClr val="000000">
                    <a:alpha val="43137"/>
                  </a:srgbClr>
                </a:outerShdw>
              </a:effectLst>
            </a:endParaRPr>
          </a:p>
        </p:txBody>
      </p:sp>
      <p:sp>
        <p:nvSpPr>
          <p:cNvPr id="2" name="1 CuadroTexto"/>
          <p:cNvSpPr txBox="1"/>
          <p:nvPr/>
        </p:nvSpPr>
        <p:spPr>
          <a:xfrm>
            <a:off x="258477" y="5720482"/>
            <a:ext cx="8634003" cy="892552"/>
          </a:xfrm>
          <a:prstGeom prst="rect">
            <a:avLst/>
          </a:prstGeom>
          <a:solidFill>
            <a:schemeClr val="tx2">
              <a:lumMod val="20000"/>
              <a:lumOff val="80000"/>
            </a:schemeClr>
          </a:solidFill>
        </p:spPr>
        <p:txBody>
          <a:bodyPr wrap="square" rtlCol="0">
            <a:spAutoFit/>
          </a:bodyPr>
          <a:lstStyle/>
          <a:p>
            <a:pPr algn="just"/>
            <a:r>
              <a:rPr lang="es-UY" dirty="0"/>
              <a:t>L</a:t>
            </a:r>
            <a:r>
              <a:rPr lang="es-UY" dirty="0" smtClean="0"/>
              <a:t>a </a:t>
            </a:r>
            <a:r>
              <a:rPr lang="es-UY" dirty="0"/>
              <a:t>mayor parte del gasto público en educación es ejecutado por la ANEP </a:t>
            </a:r>
            <a:r>
              <a:rPr lang="es-UY" dirty="0" smtClean="0"/>
              <a:t> (68%) y </a:t>
            </a:r>
            <a:r>
              <a:rPr lang="es-UY" dirty="0"/>
              <a:t>la </a:t>
            </a:r>
            <a:r>
              <a:rPr lang="es-UY" dirty="0" smtClean="0"/>
              <a:t>UDELAR (17%). </a:t>
            </a:r>
            <a:r>
              <a:rPr lang="es-UY" sz="1600" dirty="0"/>
              <a:t>El restante </a:t>
            </a:r>
            <a:r>
              <a:rPr lang="es-UY" sz="1600" dirty="0" smtClean="0"/>
              <a:t>15% </a:t>
            </a:r>
            <a:r>
              <a:rPr lang="es-UY" sz="1600" dirty="0"/>
              <a:t>del gasto en educación pública corresponde a otro conjunto de servicios e instituciones que dirigen y ejecutan recursos públicos con destino al sector educativo. </a:t>
            </a:r>
          </a:p>
        </p:txBody>
      </p:sp>
      <p:sp>
        <p:nvSpPr>
          <p:cNvPr id="6" name="5 CuadroTexto"/>
          <p:cNvSpPr txBox="1"/>
          <p:nvPr/>
        </p:nvSpPr>
        <p:spPr>
          <a:xfrm>
            <a:off x="0" y="912822"/>
            <a:ext cx="9145960" cy="338554"/>
          </a:xfrm>
          <a:prstGeom prst="rect">
            <a:avLst/>
          </a:prstGeom>
          <a:noFill/>
        </p:spPr>
        <p:txBody>
          <a:bodyPr wrap="square" rtlCol="0">
            <a:spAutoFit/>
          </a:bodyPr>
          <a:lstStyle/>
          <a:p>
            <a:pPr algn="ctr">
              <a:defRPr sz="1800" b="1" i="0" u="none" strike="noStrike" kern="1200" baseline="0">
                <a:solidFill>
                  <a:sysClr val="windowText" lastClr="000000"/>
                </a:solidFill>
                <a:latin typeface="+mn-lt"/>
                <a:ea typeface="+mn-ea"/>
                <a:cs typeface="+mn-cs"/>
              </a:defRPr>
            </a:pPr>
            <a:r>
              <a:rPr lang="es-ES" sz="1600" b="1" dirty="0">
                <a:latin typeface="Arial" panose="020B0604020202020204" pitchFamily="34" charset="0"/>
                <a:cs typeface="Arial" panose="020B0604020202020204" pitchFamily="34" charset="0"/>
              </a:rPr>
              <a:t>DISTRIBUCIÓN DEL GASTO PÚBLICO EN EDUCACIÓN SEGÚN COMPONENTES EN </a:t>
            </a:r>
            <a:r>
              <a:rPr lang="es-ES" sz="1600" b="1" dirty="0" smtClean="0">
                <a:latin typeface="Arial" panose="020B0604020202020204" pitchFamily="34" charset="0"/>
                <a:cs typeface="Arial" panose="020B0604020202020204" pitchFamily="34" charset="0"/>
              </a:rPr>
              <a:t>2016.</a:t>
            </a:r>
            <a:endParaRPr lang="es-ES" sz="1600" dirty="0">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484785"/>
            <a:ext cx="8208912"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49799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9244"/>
            <a:ext cx="8887483" cy="646331"/>
          </a:xfrm>
          <a:prstGeom prst="rect">
            <a:avLst/>
          </a:prstGeom>
          <a:solidFill>
            <a:schemeClr val="accent1"/>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GASTO PÚBLICO EN EDUCACIÓN</a:t>
            </a:r>
            <a:endParaRPr lang="es-UY" sz="3600" b="1" dirty="0">
              <a:solidFill>
                <a:schemeClr val="bg1"/>
              </a:solidFill>
              <a:effectLst>
                <a:outerShdw blurRad="38100" dist="38100" dir="2700000" algn="tl">
                  <a:srgbClr val="000000">
                    <a:alpha val="43137"/>
                  </a:srgbClr>
                </a:outerShdw>
              </a:effectLst>
            </a:endParaRPr>
          </a:p>
        </p:txBody>
      </p:sp>
      <p:sp>
        <p:nvSpPr>
          <p:cNvPr id="6" name="5 CuadroTexto"/>
          <p:cNvSpPr txBox="1"/>
          <p:nvPr/>
        </p:nvSpPr>
        <p:spPr>
          <a:xfrm>
            <a:off x="179512" y="1124744"/>
            <a:ext cx="3960440" cy="830997"/>
          </a:xfrm>
          <a:prstGeom prst="rect">
            <a:avLst/>
          </a:prstGeom>
          <a:noFill/>
        </p:spPr>
        <p:txBody>
          <a:bodyPr wrap="square" rtlCol="0">
            <a:spAutoFit/>
          </a:bodyPr>
          <a:lstStyle/>
          <a:p>
            <a:pPr>
              <a:defRPr sz="1200" b="1"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s-ES" sz="1600" dirty="0">
                <a:latin typeface="Arial" panose="020B0604020202020204" pitchFamily="34" charset="0"/>
                <a:cs typeface="Arial" panose="020B0604020202020204" pitchFamily="34" charset="0"/>
              </a:rPr>
              <a:t>DISTRIBUCIÓN DEL GASTO DE ANEP </a:t>
            </a:r>
            <a:r>
              <a:rPr lang="es-ES" sz="1600" dirty="0" smtClean="0">
                <a:latin typeface="Arial" panose="020B0604020202020204" pitchFamily="34" charset="0"/>
                <a:cs typeface="Arial" panose="020B0604020202020204" pitchFamily="34" charset="0"/>
              </a:rPr>
              <a:t>SEGÚN </a:t>
            </a:r>
            <a:r>
              <a:rPr lang="es-ES" sz="1600" dirty="0">
                <a:latin typeface="Arial" panose="020B0604020202020204" pitchFamily="34" charset="0"/>
                <a:cs typeface="Arial" panose="020B0604020202020204" pitchFamily="34" charset="0"/>
              </a:rPr>
              <a:t>CONSEJOS DE ENSEÑANZA EN </a:t>
            </a:r>
            <a:r>
              <a:rPr lang="es-ES" sz="1600" dirty="0" smtClean="0">
                <a:latin typeface="Arial" panose="020B0604020202020204" pitchFamily="34" charset="0"/>
                <a:cs typeface="Arial" panose="020B0604020202020204" pitchFamily="34" charset="0"/>
              </a:rPr>
              <a:t>2016 (%).</a:t>
            </a:r>
            <a:endParaRPr lang="es-ES" sz="1600" dirty="0">
              <a:latin typeface="Arial" panose="020B0604020202020204" pitchFamily="34" charset="0"/>
              <a:cs typeface="Arial" panose="020B0604020202020204" pitchFamily="34" charset="0"/>
            </a:endParaRPr>
          </a:p>
        </p:txBody>
      </p:sp>
      <p:sp>
        <p:nvSpPr>
          <p:cNvPr id="10" name="9 CuadroTexto"/>
          <p:cNvSpPr txBox="1"/>
          <p:nvPr/>
        </p:nvSpPr>
        <p:spPr>
          <a:xfrm>
            <a:off x="197768" y="3501008"/>
            <a:ext cx="1853952" cy="2000548"/>
          </a:xfrm>
          <a:prstGeom prst="rect">
            <a:avLst/>
          </a:prstGeom>
          <a:noFill/>
        </p:spPr>
        <p:txBody>
          <a:bodyPr wrap="square" rtlCol="0">
            <a:spAutoFit/>
          </a:bodyPr>
          <a:lstStyle/>
          <a:p>
            <a:pPr>
              <a:defRPr sz="1200" b="1" i="0" u="none" strike="noStrike" kern="1200" baseline="0">
                <a:solidFill>
                  <a:sysClr val="windowText" lastClr="000000"/>
                </a:solidFill>
                <a:latin typeface="+mn-lt"/>
                <a:ea typeface="+mn-ea"/>
                <a:cs typeface="+mn-cs"/>
              </a:defRPr>
            </a:pPr>
            <a:r>
              <a:rPr lang="es-ES" sz="1600" b="1" dirty="0">
                <a:latin typeface="Arial" panose="020B0604020202020204" pitchFamily="34" charset="0"/>
                <a:cs typeface="Arial" panose="020B0604020202020204" pitchFamily="34" charset="0"/>
              </a:rPr>
              <a:t>GASTO DE UDELAR </a:t>
            </a:r>
            <a:endParaRPr lang="es-ES" sz="1600" b="1" dirty="0" smtClean="0">
              <a:latin typeface="Arial" panose="020B0604020202020204" pitchFamily="34" charset="0"/>
              <a:cs typeface="Arial" panose="020B0604020202020204" pitchFamily="34" charset="0"/>
            </a:endParaRPr>
          </a:p>
          <a:p>
            <a:pPr>
              <a:defRPr sz="1200" b="1" i="0" u="none" strike="noStrike" kern="1200" baseline="0">
                <a:solidFill>
                  <a:sysClr val="windowText" lastClr="000000"/>
                </a:solidFill>
                <a:latin typeface="+mn-lt"/>
                <a:ea typeface="+mn-ea"/>
                <a:cs typeface="+mn-cs"/>
              </a:defRPr>
            </a:pPr>
            <a:r>
              <a:rPr lang="es-ES" sz="1600" b="1" dirty="0" smtClean="0">
                <a:latin typeface="Arial" panose="020B0604020202020204" pitchFamily="34" charset="0"/>
                <a:cs typeface="Arial" panose="020B0604020202020204" pitchFamily="34" charset="0"/>
              </a:rPr>
              <a:t>SEGÚN </a:t>
            </a:r>
            <a:r>
              <a:rPr lang="es-ES" sz="1600" b="1" dirty="0">
                <a:latin typeface="Arial" panose="020B0604020202020204" pitchFamily="34" charset="0"/>
                <a:cs typeface="Arial" panose="020B0604020202020204" pitchFamily="34" charset="0"/>
              </a:rPr>
              <a:t>UNIDADES EJECUTORAS EN </a:t>
            </a:r>
            <a:r>
              <a:rPr lang="es-ES" sz="1600" b="1" dirty="0" smtClean="0">
                <a:latin typeface="Arial" panose="020B0604020202020204" pitchFamily="34" charset="0"/>
                <a:cs typeface="Arial" panose="020B0604020202020204" pitchFamily="34" charset="0"/>
              </a:rPr>
              <a:t>2016 </a:t>
            </a:r>
          </a:p>
          <a:p>
            <a:pPr>
              <a:defRPr sz="1200" b="1" i="0" u="none" strike="noStrike" kern="1200" baseline="0">
                <a:solidFill>
                  <a:sysClr val="windowText" lastClr="000000"/>
                </a:solidFill>
                <a:latin typeface="+mn-lt"/>
                <a:ea typeface="+mn-ea"/>
                <a:cs typeface="+mn-cs"/>
              </a:defRPr>
            </a:pPr>
            <a:r>
              <a:rPr lang="es-ES" sz="1400" b="1" dirty="0" smtClean="0">
                <a:latin typeface="Arial" panose="020B0604020202020204" pitchFamily="34" charset="0"/>
                <a:cs typeface="Arial" panose="020B0604020202020204" pitchFamily="34" charset="0"/>
              </a:rPr>
              <a:t>(</a:t>
            </a:r>
            <a:r>
              <a:rPr lang="es-ES" sz="1400" b="1" dirty="0">
                <a:latin typeface="Arial" panose="020B0604020202020204" pitchFamily="34" charset="0"/>
                <a:cs typeface="Arial" panose="020B0604020202020204" pitchFamily="34" charset="0"/>
              </a:rPr>
              <a:t>Millones de pesos</a:t>
            </a:r>
            <a:r>
              <a:rPr lang="es-ES" sz="1400" b="1" dirty="0" smtClean="0">
                <a:latin typeface="Arial" panose="020B0604020202020204" pitchFamily="34" charset="0"/>
                <a:cs typeface="Arial" panose="020B0604020202020204" pitchFamily="34" charset="0"/>
              </a:rPr>
              <a:t>). </a:t>
            </a:r>
            <a:endParaRPr lang="es-ES" sz="1400" dirty="0">
              <a:latin typeface="Arial" panose="020B0604020202020204" pitchFamily="34" charset="0"/>
              <a:cs typeface="Arial" panose="020B0604020202020204" pitchFamily="34" charset="0"/>
            </a:endParaRPr>
          </a:p>
        </p:txBody>
      </p:sp>
      <p:graphicFrame>
        <p:nvGraphicFramePr>
          <p:cNvPr id="9" name="2 Gráfico"/>
          <p:cNvGraphicFramePr>
            <a:graphicFrameLocks/>
          </p:cNvGraphicFramePr>
          <p:nvPr>
            <p:extLst>
              <p:ext uri="{D42A27DB-BD31-4B8C-83A1-F6EECF244321}">
                <p14:modId xmlns:p14="http://schemas.microsoft.com/office/powerpoint/2010/main" val="3520069525"/>
              </p:ext>
            </p:extLst>
          </p:nvPr>
        </p:nvGraphicFramePr>
        <p:xfrm>
          <a:off x="3203848" y="875621"/>
          <a:ext cx="4156423" cy="2160239"/>
        </p:xfrm>
        <a:graphic>
          <a:graphicData uri="http://schemas.openxmlformats.org/drawingml/2006/chart">
            <c:chart xmlns:c="http://schemas.openxmlformats.org/drawingml/2006/chart" xmlns:r="http://schemas.openxmlformats.org/officeDocument/2006/relationships" r:id="rId3"/>
          </a:graphicData>
        </a:graphic>
      </p:graphicFrame>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8032" y="3068960"/>
            <a:ext cx="7316955" cy="3604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048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MARCO INTERNACIONAL</a:t>
            </a:r>
            <a:endParaRPr lang="es-UY" sz="3600" b="1" dirty="0">
              <a:solidFill>
                <a:schemeClr val="bg1"/>
              </a:solidFill>
              <a:effectLst>
                <a:outerShdw blurRad="38100" dist="38100" dir="2700000" algn="tl">
                  <a:srgbClr val="000000">
                    <a:alpha val="43137"/>
                  </a:srgbClr>
                </a:outerShdw>
              </a:effectLst>
            </a:endParaRPr>
          </a:p>
        </p:txBody>
      </p:sp>
      <p:sp>
        <p:nvSpPr>
          <p:cNvPr id="2" name="1 Rectángulo"/>
          <p:cNvSpPr/>
          <p:nvPr/>
        </p:nvSpPr>
        <p:spPr>
          <a:xfrm>
            <a:off x="217498" y="5098948"/>
            <a:ext cx="8674983" cy="1477328"/>
          </a:xfrm>
          <a:prstGeom prst="rect">
            <a:avLst/>
          </a:prstGeom>
          <a:solidFill>
            <a:schemeClr val="tx2">
              <a:lumMod val="20000"/>
              <a:lumOff val="80000"/>
            </a:schemeClr>
          </a:solidFill>
        </p:spPr>
        <p:txBody>
          <a:bodyPr wrap="square">
            <a:spAutoFit/>
          </a:bodyPr>
          <a:lstStyle/>
          <a:p>
            <a:pPr marL="180000" indent="-180000">
              <a:buFont typeface="Arial" pitchFamily="34" charset="0"/>
              <a:buChar char="•"/>
            </a:pPr>
            <a:r>
              <a:rPr lang="es-ES" dirty="0" smtClean="0"/>
              <a:t>El Salvador es el país con mayor proporción de la población Sin instrucción o con Primaria incompleta, con </a:t>
            </a:r>
            <a:r>
              <a:rPr lang="es-UY" dirty="0" smtClean="0"/>
              <a:t>más </a:t>
            </a:r>
            <a:r>
              <a:rPr lang="es-UY" dirty="0"/>
              <a:t>de 4 de cada 10 </a:t>
            </a:r>
            <a:r>
              <a:rPr lang="es-UY" dirty="0" smtClean="0"/>
              <a:t>personas.</a:t>
            </a:r>
          </a:p>
          <a:p>
            <a:pPr marL="180000" indent="-180000">
              <a:buFont typeface="Arial" pitchFamily="34" charset="0"/>
              <a:buChar char="•"/>
            </a:pPr>
            <a:r>
              <a:rPr lang="es-ES" dirty="0" smtClean="0"/>
              <a:t>En Uruguay casi </a:t>
            </a:r>
            <a:r>
              <a:rPr lang="es-ES" dirty="0"/>
              <a:t>3 de cada 10 adultos culminaron Educación Media Superior o </a:t>
            </a:r>
            <a:r>
              <a:rPr lang="es-ES" dirty="0" smtClean="0"/>
              <a:t>más.</a:t>
            </a:r>
          </a:p>
          <a:p>
            <a:pPr marL="180000" indent="-180000">
              <a:buFont typeface="Arial" pitchFamily="34" charset="0"/>
              <a:buChar char="•"/>
            </a:pPr>
            <a:r>
              <a:rPr lang="es-ES" dirty="0" smtClean="0"/>
              <a:t>México </a:t>
            </a:r>
            <a:r>
              <a:rPr lang="es-ES" dirty="0"/>
              <a:t>y Uruguay son los </a:t>
            </a:r>
            <a:r>
              <a:rPr lang="es-ES" dirty="0" smtClean="0"/>
              <a:t>países </a:t>
            </a:r>
            <a:r>
              <a:rPr lang="es-ES" dirty="0"/>
              <a:t>que concentran más población en Educación Media Básica culminada </a:t>
            </a:r>
            <a:r>
              <a:rPr lang="es-ES" dirty="0" smtClean="0"/>
              <a:t>(26,1 y 25,4 respectivamente).</a:t>
            </a:r>
          </a:p>
        </p:txBody>
      </p:sp>
      <p:sp>
        <p:nvSpPr>
          <p:cNvPr id="35" name="34 Rectángulo"/>
          <p:cNvSpPr/>
          <p:nvPr/>
        </p:nvSpPr>
        <p:spPr>
          <a:xfrm>
            <a:off x="6746569" y="836712"/>
            <a:ext cx="2145912" cy="2585323"/>
          </a:xfrm>
          <a:prstGeom prst="rect">
            <a:avLst/>
          </a:prstGeom>
          <a:solidFill>
            <a:schemeClr val="tx2">
              <a:lumMod val="20000"/>
              <a:lumOff val="80000"/>
            </a:schemeClr>
          </a:solidFill>
        </p:spPr>
        <p:txBody>
          <a:bodyPr wrap="square">
            <a:spAutoFit/>
          </a:bodyPr>
          <a:lstStyle/>
          <a:p>
            <a:pPr marL="180000" indent="-180000">
              <a:buFont typeface="Arial" pitchFamily="34" charset="0"/>
              <a:buChar char="•"/>
            </a:pPr>
            <a:r>
              <a:rPr lang="es-ES" dirty="0" smtClean="0"/>
              <a:t>Perú , Venezuela y </a:t>
            </a:r>
            <a:r>
              <a:rPr lang="es-ES" dirty="0"/>
              <a:t> </a:t>
            </a:r>
            <a:r>
              <a:rPr lang="es-ES" dirty="0" smtClean="0"/>
              <a:t>Chile son los países de América Latina que tienen mayor proporción de la población con media superior completa o más.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839556"/>
            <a:ext cx="6141941" cy="3957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75545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MARCO INTERNACIONAL</a:t>
            </a:r>
            <a:endParaRPr lang="es-UY" sz="3600" b="1" dirty="0">
              <a:solidFill>
                <a:schemeClr val="bg1"/>
              </a:solidFill>
              <a:effectLst>
                <a:outerShdw blurRad="38100" dist="38100" dir="2700000" algn="tl">
                  <a:srgbClr val="000000">
                    <a:alpha val="43137"/>
                  </a:srgbClr>
                </a:outerShdw>
              </a:effectLst>
            </a:endParaRPr>
          </a:p>
        </p:txBody>
      </p:sp>
      <p:sp>
        <p:nvSpPr>
          <p:cNvPr id="2" name="1 Rectángulo"/>
          <p:cNvSpPr/>
          <p:nvPr/>
        </p:nvSpPr>
        <p:spPr>
          <a:xfrm>
            <a:off x="395536" y="4782051"/>
            <a:ext cx="8648892" cy="2031325"/>
          </a:xfrm>
          <a:prstGeom prst="rect">
            <a:avLst/>
          </a:prstGeom>
          <a:solidFill>
            <a:schemeClr val="tx2">
              <a:lumMod val="20000"/>
              <a:lumOff val="80000"/>
            </a:schemeClr>
          </a:solidFill>
        </p:spPr>
        <p:txBody>
          <a:bodyPr wrap="square">
            <a:spAutoFit/>
          </a:bodyPr>
          <a:lstStyle/>
          <a:p>
            <a:pPr marL="252000" indent="-252000">
              <a:buFont typeface="Arial" pitchFamily="34" charset="0"/>
              <a:buChar char="•"/>
            </a:pPr>
            <a:r>
              <a:rPr lang="es-ES" sz="1400" dirty="0" smtClean="0"/>
              <a:t>En </a:t>
            </a:r>
            <a:r>
              <a:rPr lang="es-ES" sz="1400" dirty="0"/>
              <a:t>comparación con los países de Europa Occidental y Estados Unidos, el comportamiento de Uruguay se asemeja al de aquellos países que presentan menor expansión de los niveles educativos más altos en la </a:t>
            </a:r>
            <a:r>
              <a:rPr lang="es-ES" sz="1400" dirty="0" smtClean="0"/>
              <a:t>región.</a:t>
            </a:r>
          </a:p>
          <a:p>
            <a:pPr marL="252000" indent="-252000">
              <a:buFont typeface="Arial" pitchFamily="34" charset="0"/>
              <a:buChar char="•"/>
            </a:pPr>
            <a:r>
              <a:rPr lang="es-ES" sz="1400" dirty="0" smtClean="0"/>
              <a:t>La </a:t>
            </a:r>
            <a:r>
              <a:rPr lang="es-ES" sz="1400" dirty="0"/>
              <a:t>situación de Uruguay si bien no es desfavorable se encuentra distante de un nivel óptimo, al considerar que en términos relativos, la Educación Primaria es el nivel culminado que acumula mayor proporción (35,6%) seguida de Media Básica (</a:t>
            </a:r>
            <a:r>
              <a:rPr lang="es-ES" sz="1400" dirty="0" smtClean="0"/>
              <a:t>25,4%). </a:t>
            </a:r>
          </a:p>
          <a:p>
            <a:pPr marL="252000" indent="-252000">
              <a:buFont typeface="Arial" pitchFamily="34" charset="0"/>
              <a:buChar char="•"/>
            </a:pPr>
            <a:r>
              <a:rPr lang="es-ES" sz="1400" dirty="0" smtClean="0"/>
              <a:t>Para </a:t>
            </a:r>
            <a:r>
              <a:rPr lang="es-ES" sz="1400" dirty="0"/>
              <a:t>Uruguay el </a:t>
            </a:r>
            <a:r>
              <a:rPr lang="es-ES" sz="1400" dirty="0" smtClean="0"/>
              <a:t>71,3% </a:t>
            </a:r>
            <a:r>
              <a:rPr lang="es-ES" sz="1400" dirty="0"/>
              <a:t>de la población mayor de 25 años de edad no supera la </a:t>
            </a:r>
            <a:r>
              <a:rPr lang="es-ES" sz="1400" dirty="0" smtClean="0"/>
              <a:t>Educación Media </a:t>
            </a:r>
            <a:r>
              <a:rPr lang="es-ES" sz="1400" dirty="0"/>
              <a:t>Básica como nivel máximo culminado. De todas formas, debe considerarse que las generaciones más jóvenes presentan mejores niveles, si se tomara solo el tramo de 25 a 29 años de edad esta cifra disminuiría al </a:t>
            </a:r>
            <a:r>
              <a:rPr lang="es-ES" sz="1400" dirty="0" smtClean="0"/>
              <a:t>59,1%, de la  </a:t>
            </a:r>
            <a:r>
              <a:rPr lang="es-ES" sz="1400" dirty="0"/>
              <a:t>cual un </a:t>
            </a:r>
            <a:r>
              <a:rPr lang="es-ES" sz="1400" dirty="0" smtClean="0"/>
              <a:t>17,3</a:t>
            </a:r>
            <a:r>
              <a:rPr lang="es-ES" sz="1400" dirty="0"/>
              <a:t>% posee Media Superior </a:t>
            </a:r>
            <a:r>
              <a:rPr lang="es-ES" sz="1400" dirty="0" smtClean="0"/>
              <a:t>incompleta.</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9045" y="810002"/>
            <a:ext cx="5651267" cy="3843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26493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59" y="657852"/>
            <a:ext cx="6863897" cy="4427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8" name="177 CuadroTexto"/>
          <p:cNvSpPr txBox="1"/>
          <p:nvPr/>
        </p:nvSpPr>
        <p:spPr>
          <a:xfrm>
            <a:off x="149013" y="19655"/>
            <a:ext cx="8887483" cy="646331"/>
          </a:xfrm>
          <a:prstGeom prst="rect">
            <a:avLst/>
          </a:prstGeom>
          <a:solidFill>
            <a:schemeClr val="tx2">
              <a:lumMod val="60000"/>
              <a:lumOff val="40000"/>
            </a:schemeClr>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PRIMERA INFANCIA E INICIAL</a:t>
            </a:r>
            <a:endParaRPr lang="es-UY" sz="3600" b="1" dirty="0">
              <a:solidFill>
                <a:schemeClr val="bg1"/>
              </a:solidFill>
              <a:effectLst>
                <a:outerShdw blurRad="38100" dist="38100" dir="2700000" algn="tl">
                  <a:srgbClr val="000000">
                    <a:alpha val="43137"/>
                  </a:srgbClr>
                </a:outerShdw>
              </a:effectLst>
            </a:endParaRPr>
          </a:p>
        </p:txBody>
      </p:sp>
      <p:sp>
        <p:nvSpPr>
          <p:cNvPr id="6" name="5 CuadroTexto"/>
          <p:cNvSpPr txBox="1"/>
          <p:nvPr/>
        </p:nvSpPr>
        <p:spPr>
          <a:xfrm>
            <a:off x="6408712" y="1225783"/>
            <a:ext cx="2627784" cy="3139321"/>
          </a:xfrm>
          <a:prstGeom prst="rect">
            <a:avLst/>
          </a:prstGeom>
          <a:solidFill>
            <a:schemeClr val="tx2">
              <a:lumMod val="20000"/>
              <a:lumOff val="80000"/>
            </a:schemeClr>
          </a:solidFill>
        </p:spPr>
        <p:txBody>
          <a:bodyPr wrap="square" rtlCol="0">
            <a:spAutoFit/>
          </a:bodyPr>
          <a:lstStyle/>
          <a:p>
            <a:r>
              <a:rPr lang="es-UY" dirty="0" smtClean="0"/>
              <a:t>Para la Tasa de Asistencia, se observa en el período, un aumento de 7,8 puntos porcentuales.</a:t>
            </a:r>
          </a:p>
          <a:p>
            <a:endParaRPr lang="es-UY" dirty="0"/>
          </a:p>
          <a:p>
            <a:r>
              <a:rPr lang="es-UY" dirty="0" smtClean="0"/>
              <a:t>En términos de Matrícula este aumento significó 15.131 niños y niñas, lo cual representa una variación de 8,7% entre 2009 y 2016.</a:t>
            </a:r>
            <a:endParaRPr lang="es-UY" dirty="0"/>
          </a:p>
        </p:txBody>
      </p:sp>
      <p:sp>
        <p:nvSpPr>
          <p:cNvPr id="7" name="6 CuadroTexto"/>
          <p:cNvSpPr txBox="1"/>
          <p:nvPr/>
        </p:nvSpPr>
        <p:spPr>
          <a:xfrm>
            <a:off x="343811" y="4941168"/>
            <a:ext cx="8404653" cy="1754326"/>
          </a:xfrm>
          <a:prstGeom prst="rect">
            <a:avLst/>
          </a:prstGeom>
          <a:solidFill>
            <a:schemeClr val="tx2">
              <a:lumMod val="20000"/>
              <a:lumOff val="80000"/>
            </a:schemeClr>
          </a:solidFill>
        </p:spPr>
        <p:txBody>
          <a:bodyPr wrap="square" rtlCol="0">
            <a:spAutoFit/>
          </a:bodyPr>
          <a:lstStyle/>
          <a:p>
            <a:pPr algn="just"/>
            <a:r>
              <a:rPr lang="es-UY" dirty="0" smtClean="0"/>
              <a:t>Es pertinente señalar que si bien existe una reducción de la natalidad en Uruguay  y que la misma debería impactar en forma directa en las cohortes etarias que van ingresando al sistema educativo, la matrícula de este nivel nos indica lo contrario, la misma aumenta junto con la tasa de asistencia. Dado que la cobertura educativa no es universal para las edades entre 0 a 3 años, esto posibilita el aumento de la matrícula a pesar de una baja tasa de natalidad. </a:t>
            </a:r>
            <a:endParaRPr lang="es-UY" dirty="0"/>
          </a:p>
        </p:txBody>
      </p:sp>
    </p:spTree>
    <p:extLst>
      <p:ext uri="{BB962C8B-B14F-4D97-AF65-F5344CB8AC3E}">
        <p14:creationId xmlns:p14="http://schemas.microsoft.com/office/powerpoint/2010/main" val="3776325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accent1"/>
          </a:solidFill>
        </p:spPr>
        <p:txBody>
          <a:bodyPr wrap="square" rtlCol="0">
            <a:spAutoFit/>
          </a:bodyPr>
          <a:lstStyle/>
          <a:p>
            <a:pPr algn="ctr"/>
            <a:r>
              <a:rPr lang="es-UY" sz="3600" b="1" dirty="0" smtClean="0">
                <a:solidFill>
                  <a:schemeClr val="bg1"/>
                </a:solidFill>
                <a:effectLst>
                  <a:outerShdw blurRad="38100" dist="38100" dir="2700000" algn="tl">
                    <a:srgbClr val="000000">
                      <a:alpha val="43137"/>
                    </a:srgbClr>
                  </a:outerShdw>
                </a:effectLst>
              </a:rPr>
              <a:t>PRIMERA INFANCIA E INICIAL</a:t>
            </a:r>
            <a:endParaRPr lang="es-UY" sz="3600" b="1" dirty="0">
              <a:solidFill>
                <a:schemeClr val="bg1"/>
              </a:solidFill>
              <a:effectLst>
                <a:outerShdw blurRad="38100" dist="38100" dir="2700000" algn="tl">
                  <a:srgbClr val="000000">
                    <a:alpha val="43137"/>
                  </a:srgbClr>
                </a:outerShdw>
              </a:effectLst>
            </a:endParaRPr>
          </a:p>
        </p:txBody>
      </p:sp>
      <p:sp>
        <p:nvSpPr>
          <p:cNvPr id="2" name="1 Rectángulo"/>
          <p:cNvSpPr/>
          <p:nvPr/>
        </p:nvSpPr>
        <p:spPr>
          <a:xfrm>
            <a:off x="539552" y="5345921"/>
            <a:ext cx="7992888" cy="1323439"/>
          </a:xfrm>
          <a:prstGeom prst="rect">
            <a:avLst/>
          </a:prstGeom>
          <a:solidFill>
            <a:schemeClr val="tx2">
              <a:lumMod val="20000"/>
              <a:lumOff val="80000"/>
            </a:schemeClr>
          </a:solidFill>
        </p:spPr>
        <p:txBody>
          <a:bodyPr wrap="square">
            <a:spAutoFit/>
          </a:bodyPr>
          <a:lstStyle/>
          <a:p>
            <a:pPr marL="285750" indent="-285750" algn="just">
              <a:buFont typeface="Arial" pitchFamily="34" charset="0"/>
              <a:buChar char="•"/>
            </a:pPr>
            <a:r>
              <a:rPr lang="es-ES" sz="1600" dirty="0" smtClean="0"/>
              <a:t>Se </a:t>
            </a:r>
            <a:r>
              <a:rPr lang="es-ES" sz="1600" dirty="0"/>
              <a:t>atendieron a un total de </a:t>
            </a:r>
            <a:r>
              <a:rPr lang="es-ES" sz="1600" dirty="0" smtClean="0"/>
              <a:t>188.134 niños y niñas, 2.637 </a:t>
            </a:r>
            <a:r>
              <a:rPr lang="es-ES" sz="1600" dirty="0"/>
              <a:t>más que en </a:t>
            </a:r>
            <a:r>
              <a:rPr lang="es-ES" sz="1600" dirty="0" smtClean="0"/>
              <a:t>2015: </a:t>
            </a:r>
            <a:r>
              <a:rPr lang="es-ES" sz="1600" dirty="0"/>
              <a:t>un incremento </a:t>
            </a:r>
            <a:r>
              <a:rPr lang="es-ES" sz="1600" dirty="0" smtClean="0"/>
              <a:t>del 1,5%. </a:t>
            </a:r>
          </a:p>
          <a:p>
            <a:pPr marL="285750" indent="-285750" algn="just">
              <a:buFont typeface="Arial" pitchFamily="34" charset="0"/>
              <a:buChar char="•"/>
            </a:pPr>
            <a:r>
              <a:rPr lang="es-ES" sz="1600" dirty="0" smtClean="0"/>
              <a:t>Globalmente </a:t>
            </a:r>
            <a:r>
              <a:rPr lang="es-ES" sz="1600" dirty="0"/>
              <a:t>el CEIP supervisa centros que atienden al </a:t>
            </a:r>
            <a:r>
              <a:rPr lang="es-ES" sz="1600" dirty="0" smtClean="0"/>
              <a:t>61,2% </a:t>
            </a:r>
            <a:r>
              <a:rPr lang="es-ES" sz="1600" dirty="0"/>
              <a:t>de todos los </a:t>
            </a:r>
            <a:r>
              <a:rPr lang="es-ES" sz="1600" dirty="0" smtClean="0"/>
              <a:t>niños y niñas. </a:t>
            </a:r>
            <a:endParaRPr lang="es-UY" sz="1600" dirty="0"/>
          </a:p>
          <a:p>
            <a:pPr marL="285750" indent="-285750" algn="just">
              <a:buFont typeface="Arial" pitchFamily="34" charset="0"/>
              <a:buChar char="•"/>
            </a:pPr>
            <a:r>
              <a:rPr lang="es-ES" sz="1600" dirty="0"/>
              <a:t>Casi 3 de cada 10 </a:t>
            </a:r>
            <a:r>
              <a:rPr lang="es-ES" sz="1600" dirty="0" smtClean="0"/>
              <a:t>(29,3%) niños </a:t>
            </a:r>
            <a:r>
              <a:rPr lang="es-ES" sz="1600" dirty="0"/>
              <a:t>asisten a centros </a:t>
            </a:r>
            <a:r>
              <a:rPr lang="es-ES" sz="1600" dirty="0" smtClean="0"/>
              <a:t>CAIF.</a:t>
            </a:r>
          </a:p>
          <a:p>
            <a:pPr marL="285750" indent="-285750" algn="just">
              <a:buFont typeface="Arial" pitchFamily="34" charset="0"/>
              <a:buChar char="•"/>
            </a:pPr>
            <a:r>
              <a:rPr lang="es-ES" sz="1600" dirty="0" smtClean="0"/>
              <a:t>Los centros privados supervisados por el MEC atienden al 9,5 % de los niños y niñas.</a:t>
            </a:r>
            <a:endParaRPr lang="es-UY" sz="16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836712"/>
            <a:ext cx="8064896" cy="4501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05416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EDUCACIÓN PRIMARIA COMÚN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65986"/>
            <a:ext cx="6696744" cy="499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539552" y="5530006"/>
            <a:ext cx="8298945" cy="923330"/>
          </a:xfrm>
          <a:prstGeom prst="rect">
            <a:avLst/>
          </a:prstGeom>
          <a:solidFill>
            <a:schemeClr val="tx2">
              <a:lumMod val="20000"/>
              <a:lumOff val="80000"/>
            </a:schemeClr>
          </a:solidFill>
        </p:spPr>
        <p:txBody>
          <a:bodyPr wrap="square">
            <a:spAutoFit/>
          </a:bodyPr>
          <a:lstStyle/>
          <a:p>
            <a:pPr marL="285750" indent="-285750" algn="just">
              <a:buFont typeface="Arial" pitchFamily="34" charset="0"/>
              <a:buChar char="•"/>
            </a:pPr>
            <a:r>
              <a:rPr lang="es-UY" dirty="0"/>
              <a:t>Bajo este contexto es pertinente señalar que el descenso de la matrícula educativa en educación primaria, no configura un perfil de vulnerabilidad, ni refiere a problemas de acceso. </a:t>
            </a:r>
          </a:p>
        </p:txBody>
      </p:sp>
      <p:sp>
        <p:nvSpPr>
          <p:cNvPr id="4" name="3 Rectángulo"/>
          <p:cNvSpPr/>
          <p:nvPr/>
        </p:nvSpPr>
        <p:spPr>
          <a:xfrm>
            <a:off x="6888730" y="1412776"/>
            <a:ext cx="2106257" cy="309634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UY" dirty="0" smtClean="0">
                <a:solidFill>
                  <a:schemeClr val="tx1"/>
                </a:solidFill>
              </a:rPr>
              <a:t>La </a:t>
            </a:r>
            <a:r>
              <a:rPr lang="es-UY" dirty="0">
                <a:solidFill>
                  <a:schemeClr val="tx1"/>
                </a:solidFill>
              </a:rPr>
              <a:t>cobertura educativa se mantiene constante cercana</a:t>
            </a:r>
          </a:p>
          <a:p>
            <a:r>
              <a:rPr lang="es-UY" dirty="0">
                <a:solidFill>
                  <a:schemeClr val="tx1"/>
                </a:solidFill>
              </a:rPr>
              <a:t>al 100%, frente a una caída interanual sostenida de la matrícula, que entre </a:t>
            </a:r>
            <a:r>
              <a:rPr lang="es-UY" dirty="0" smtClean="0">
                <a:solidFill>
                  <a:schemeClr val="tx1"/>
                </a:solidFill>
              </a:rPr>
              <a:t>2006 </a:t>
            </a:r>
            <a:r>
              <a:rPr lang="es-UY" dirty="0">
                <a:solidFill>
                  <a:schemeClr val="tx1"/>
                </a:solidFill>
              </a:rPr>
              <a:t>y </a:t>
            </a:r>
            <a:r>
              <a:rPr lang="es-UY" dirty="0" smtClean="0">
                <a:solidFill>
                  <a:schemeClr val="tx1"/>
                </a:solidFill>
              </a:rPr>
              <a:t>2016 </a:t>
            </a:r>
            <a:r>
              <a:rPr lang="es-UY" dirty="0">
                <a:solidFill>
                  <a:schemeClr val="tx1"/>
                </a:solidFill>
              </a:rPr>
              <a:t>se redujo </a:t>
            </a:r>
            <a:r>
              <a:rPr lang="es-UY" dirty="0" smtClean="0">
                <a:solidFill>
                  <a:schemeClr val="tx1"/>
                </a:solidFill>
              </a:rPr>
              <a:t>en</a:t>
            </a:r>
            <a:endParaRPr lang="es-UY" dirty="0">
              <a:solidFill>
                <a:schemeClr val="tx1"/>
              </a:solidFill>
            </a:endParaRPr>
          </a:p>
          <a:p>
            <a:r>
              <a:rPr lang="es-UY" dirty="0" smtClean="0">
                <a:solidFill>
                  <a:schemeClr val="tx1"/>
                </a:solidFill>
              </a:rPr>
              <a:t>53.620 estudiantes.</a:t>
            </a:r>
            <a:endParaRPr lang="es-UY" dirty="0">
              <a:solidFill>
                <a:schemeClr val="tx1"/>
              </a:solidFill>
            </a:endParaRPr>
          </a:p>
        </p:txBody>
      </p:sp>
    </p:spTree>
    <p:extLst>
      <p:ext uri="{BB962C8B-B14F-4D97-AF65-F5344CB8AC3E}">
        <p14:creationId xmlns:p14="http://schemas.microsoft.com/office/powerpoint/2010/main" val="3871183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078" y="665987"/>
            <a:ext cx="7971370" cy="4865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EDUCACIÓN PRIMARIA COMÚN</a:t>
            </a:r>
          </a:p>
        </p:txBody>
      </p:sp>
      <p:sp>
        <p:nvSpPr>
          <p:cNvPr id="2" name="1 Rectángulo"/>
          <p:cNvSpPr/>
          <p:nvPr/>
        </p:nvSpPr>
        <p:spPr>
          <a:xfrm>
            <a:off x="611561" y="5541039"/>
            <a:ext cx="7992887" cy="1200329"/>
          </a:xfrm>
          <a:prstGeom prst="rect">
            <a:avLst/>
          </a:prstGeom>
          <a:solidFill>
            <a:schemeClr val="tx2">
              <a:lumMod val="20000"/>
              <a:lumOff val="80000"/>
            </a:schemeClr>
          </a:solidFill>
        </p:spPr>
        <p:txBody>
          <a:bodyPr wrap="square">
            <a:spAutoFit/>
          </a:bodyPr>
          <a:lstStyle/>
          <a:p>
            <a:pPr marL="285750" indent="-285750">
              <a:buFont typeface="Arial" pitchFamily="34" charset="0"/>
              <a:buChar char="•"/>
            </a:pPr>
            <a:r>
              <a:rPr lang="es-UY" dirty="0"/>
              <a:t>En los últimos </a:t>
            </a:r>
            <a:r>
              <a:rPr lang="es-UY" dirty="0" smtClean="0"/>
              <a:t>16 </a:t>
            </a:r>
            <a:r>
              <a:rPr lang="es-UY" dirty="0"/>
              <a:t>años la </a:t>
            </a:r>
            <a:r>
              <a:rPr lang="es-UY" dirty="0" smtClean="0"/>
              <a:t>no promoción </a:t>
            </a:r>
            <a:r>
              <a:rPr lang="es-UY" dirty="0"/>
              <a:t>en Primaria se redujo </a:t>
            </a:r>
            <a:r>
              <a:rPr lang="es-UY" dirty="0" smtClean="0"/>
              <a:t>en 5,6 </a:t>
            </a:r>
            <a:r>
              <a:rPr lang="es-UY" dirty="0"/>
              <a:t>puntos </a:t>
            </a:r>
            <a:r>
              <a:rPr lang="es-UY" dirty="0" smtClean="0"/>
              <a:t>porcentuales.</a:t>
            </a:r>
          </a:p>
          <a:p>
            <a:pPr marL="285750" indent="-285750">
              <a:buFont typeface="Arial" pitchFamily="34" charset="0"/>
              <a:buChar char="•"/>
            </a:pPr>
            <a:r>
              <a:rPr lang="es-UY" dirty="0" smtClean="0"/>
              <a:t>En primer año, la no promoción desciende 8,3  puntos porcentuales en el período considerado.</a:t>
            </a:r>
            <a:endParaRPr lang="es-UY" dirty="0"/>
          </a:p>
        </p:txBody>
      </p:sp>
    </p:spTree>
    <p:extLst>
      <p:ext uri="{BB962C8B-B14F-4D97-AF65-F5344CB8AC3E}">
        <p14:creationId xmlns:p14="http://schemas.microsoft.com/office/powerpoint/2010/main" val="39570249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BÁSICA</a:t>
            </a:r>
          </a:p>
        </p:txBody>
      </p:sp>
      <p:sp>
        <p:nvSpPr>
          <p:cNvPr id="7" name="6 CuadroTexto"/>
          <p:cNvSpPr txBox="1"/>
          <p:nvPr/>
        </p:nvSpPr>
        <p:spPr>
          <a:xfrm>
            <a:off x="395535" y="6033482"/>
            <a:ext cx="8496945" cy="707886"/>
          </a:xfrm>
          <a:prstGeom prst="rect">
            <a:avLst/>
          </a:prstGeom>
          <a:solidFill>
            <a:schemeClr val="tx2">
              <a:lumMod val="20000"/>
              <a:lumOff val="80000"/>
            </a:schemeClr>
          </a:solidFill>
        </p:spPr>
        <p:txBody>
          <a:bodyPr wrap="square" rtlCol="0">
            <a:spAutoFit/>
          </a:bodyPr>
          <a:lstStyle>
            <a:defPPr>
              <a:defRPr lang="es-ES"/>
            </a:defPPr>
            <a:lvl1pPr marL="285750" indent="-285750">
              <a:buFont typeface="Arial" pitchFamily="34" charset="0"/>
              <a:buChar char="•"/>
              <a:defRPr>
                <a:solidFill>
                  <a:schemeClr val="bg1"/>
                </a:solidFill>
              </a:defRPr>
            </a:lvl1pPr>
          </a:lstStyle>
          <a:p>
            <a:r>
              <a:rPr lang="es-ES" sz="2000" dirty="0" smtClean="0">
                <a:solidFill>
                  <a:schemeClr val="tx1"/>
                </a:solidFill>
              </a:rPr>
              <a:t>Entre 2006 y 2016 la matrícula de Media Básica </a:t>
            </a:r>
            <a:r>
              <a:rPr lang="es-ES" sz="2000" dirty="0">
                <a:solidFill>
                  <a:schemeClr val="tx1"/>
                </a:solidFill>
              </a:rPr>
              <a:t>(pública y privada) se </a:t>
            </a:r>
            <a:r>
              <a:rPr lang="es-ES" sz="2000" dirty="0" smtClean="0">
                <a:solidFill>
                  <a:schemeClr val="tx1"/>
                </a:solidFill>
              </a:rPr>
              <a:t>expandió 13,9%.</a:t>
            </a:r>
            <a:endParaRPr lang="es-ES" sz="2000"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02380"/>
            <a:ext cx="7128792" cy="5331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7056784" y="715918"/>
            <a:ext cx="2051720" cy="4801314"/>
          </a:xfrm>
          <a:prstGeom prst="rect">
            <a:avLst/>
          </a:prstGeom>
          <a:solidFill>
            <a:schemeClr val="tx2">
              <a:lumMod val="20000"/>
              <a:lumOff val="80000"/>
            </a:schemeClr>
          </a:solidFill>
        </p:spPr>
        <p:txBody>
          <a:bodyPr wrap="square" rtlCol="0">
            <a:spAutoFit/>
          </a:bodyPr>
          <a:lstStyle/>
          <a:p>
            <a:r>
              <a:rPr lang="es-UY" dirty="0" smtClean="0"/>
              <a:t>Entre 2006 </a:t>
            </a:r>
            <a:r>
              <a:rPr lang="es-UY" dirty="0"/>
              <a:t>y </a:t>
            </a:r>
            <a:r>
              <a:rPr lang="es-UY" dirty="0" smtClean="0"/>
              <a:t>2016 </a:t>
            </a:r>
            <a:r>
              <a:rPr lang="es-UY" dirty="0"/>
              <a:t>más de 9 de cada 10 jóvenes </a:t>
            </a:r>
            <a:r>
              <a:rPr lang="es-UY" dirty="0" smtClean="0"/>
              <a:t>entre </a:t>
            </a:r>
            <a:r>
              <a:rPr lang="es-UY" dirty="0"/>
              <a:t>12 y 14 años asistió a algún </a:t>
            </a:r>
            <a:r>
              <a:rPr lang="es-UY" dirty="0" smtClean="0"/>
              <a:t>establecimiento educativo</a:t>
            </a:r>
            <a:r>
              <a:rPr lang="es-UY" dirty="0"/>
              <a:t> </a:t>
            </a:r>
            <a:r>
              <a:rPr lang="es-UY" dirty="0" smtClean="0"/>
              <a:t>independien-</a:t>
            </a:r>
          </a:p>
          <a:p>
            <a:r>
              <a:rPr lang="es-UY" dirty="0" err="1" smtClean="0"/>
              <a:t>temente</a:t>
            </a:r>
            <a:r>
              <a:rPr lang="es-UY" dirty="0" smtClean="0"/>
              <a:t> del nivel. </a:t>
            </a:r>
          </a:p>
          <a:p>
            <a:endParaRPr lang="es-UY" dirty="0" smtClean="0"/>
          </a:p>
          <a:p>
            <a:r>
              <a:rPr lang="es-ES" dirty="0" smtClean="0"/>
              <a:t>Casi </a:t>
            </a:r>
            <a:r>
              <a:rPr lang="es-ES" dirty="0"/>
              <a:t>8 de cada 10 (</a:t>
            </a:r>
            <a:r>
              <a:rPr lang="es-ES" dirty="0" smtClean="0"/>
              <a:t>79,1%) </a:t>
            </a:r>
            <a:r>
              <a:rPr lang="es-ES" dirty="0"/>
              <a:t>asistió a Media Básica o Superior, es decir </a:t>
            </a:r>
            <a:r>
              <a:rPr lang="es-ES" dirty="0" smtClean="0"/>
              <a:t>10,3 </a:t>
            </a:r>
            <a:r>
              <a:rPr lang="es-ES" dirty="0"/>
              <a:t>puntos porcentuales más que en 2006</a:t>
            </a:r>
            <a:r>
              <a:rPr lang="es-ES" dirty="0" smtClean="0"/>
              <a:t>.</a:t>
            </a:r>
            <a:endParaRPr lang="es-UY" dirty="0" smtClean="0"/>
          </a:p>
        </p:txBody>
      </p:sp>
    </p:spTree>
    <p:extLst>
      <p:ext uri="{BB962C8B-B14F-4D97-AF65-F5344CB8AC3E}">
        <p14:creationId xmlns:p14="http://schemas.microsoft.com/office/powerpoint/2010/main" val="273562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8" name="177 CuadroTexto"/>
          <p:cNvSpPr txBox="1"/>
          <p:nvPr/>
        </p:nvSpPr>
        <p:spPr>
          <a:xfrm>
            <a:off x="107504" y="19655"/>
            <a:ext cx="8887483" cy="646331"/>
          </a:xfrm>
          <a:prstGeom prst="rect">
            <a:avLst/>
          </a:prstGeom>
          <a:solidFill>
            <a:schemeClr val="tx2">
              <a:lumMod val="60000"/>
              <a:lumOff val="40000"/>
            </a:schemeClr>
          </a:solidFill>
        </p:spPr>
        <p:txBody>
          <a:bodyPr wrap="square" rtlCol="0">
            <a:spAutoFit/>
          </a:bodyPr>
          <a:lstStyle/>
          <a:p>
            <a:pPr algn="ctr"/>
            <a:r>
              <a:rPr lang="es-UY" sz="3600" b="1" dirty="0">
                <a:solidFill>
                  <a:schemeClr val="bg1"/>
                </a:solidFill>
                <a:effectLst>
                  <a:outerShdw blurRad="38100" dist="38100" dir="2700000" algn="tl">
                    <a:srgbClr val="000000">
                      <a:alpha val="43137"/>
                    </a:srgbClr>
                  </a:outerShdw>
                </a:effectLst>
              </a:rPr>
              <a:t>MEDIA BÁSICA</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64704"/>
            <a:ext cx="9139002" cy="6093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23891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5581</TotalTime>
  <Words>2409</Words>
  <Application>Microsoft Office PowerPoint</Application>
  <PresentationFormat>Presentación en pantalla (4:3)</PresentationFormat>
  <Paragraphs>173</Paragraphs>
  <Slides>35</Slides>
  <Notes>5</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GOMEZ Gabriel</dc:creator>
  <cp:lastModifiedBy>YOZZI, Mariana</cp:lastModifiedBy>
  <cp:revision>533</cp:revision>
  <cp:lastPrinted>2016-12-13T16:43:58Z</cp:lastPrinted>
  <dcterms:created xsi:type="dcterms:W3CDTF">2015-12-08T14:19:33Z</dcterms:created>
  <dcterms:modified xsi:type="dcterms:W3CDTF">2017-12-19T15:35:53Z</dcterms:modified>
</cp:coreProperties>
</file>